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53"/>
  </p:notesMasterIdLst>
  <p:sldIdLst>
    <p:sldId id="256" r:id="rId2"/>
    <p:sldId id="507" r:id="rId3"/>
    <p:sldId id="506" r:id="rId4"/>
    <p:sldId id="259" r:id="rId5"/>
    <p:sldId id="260" r:id="rId6"/>
    <p:sldId id="263" r:id="rId7"/>
    <p:sldId id="265" r:id="rId8"/>
    <p:sldId id="266" r:id="rId9"/>
    <p:sldId id="267" r:id="rId10"/>
    <p:sldId id="270" r:id="rId11"/>
    <p:sldId id="268" r:id="rId12"/>
    <p:sldId id="302" r:id="rId13"/>
    <p:sldId id="269" r:id="rId14"/>
    <p:sldId id="271" r:id="rId15"/>
    <p:sldId id="272" r:id="rId16"/>
    <p:sldId id="594" r:id="rId17"/>
    <p:sldId id="273" r:id="rId18"/>
    <p:sldId id="274" r:id="rId19"/>
    <p:sldId id="275" r:id="rId20"/>
    <p:sldId id="597" r:id="rId21"/>
    <p:sldId id="303" r:id="rId22"/>
    <p:sldId id="278" r:id="rId23"/>
    <p:sldId id="589" r:id="rId24"/>
    <p:sldId id="596" r:id="rId25"/>
    <p:sldId id="280" r:id="rId26"/>
    <p:sldId id="281" r:id="rId27"/>
    <p:sldId id="282" r:id="rId28"/>
    <p:sldId id="285" r:id="rId29"/>
    <p:sldId id="283" r:id="rId30"/>
    <p:sldId id="328" r:id="rId31"/>
    <p:sldId id="595" r:id="rId32"/>
    <p:sldId id="329" r:id="rId33"/>
    <p:sldId id="508" r:id="rId34"/>
    <p:sldId id="567" r:id="rId35"/>
    <p:sldId id="509" r:id="rId36"/>
    <p:sldId id="512" r:id="rId37"/>
    <p:sldId id="513" r:id="rId38"/>
    <p:sldId id="568" r:id="rId39"/>
    <p:sldId id="514" r:id="rId40"/>
    <p:sldId id="515" r:id="rId41"/>
    <p:sldId id="516" r:id="rId42"/>
    <p:sldId id="517" r:id="rId43"/>
    <p:sldId id="587" r:id="rId44"/>
    <p:sldId id="518" r:id="rId45"/>
    <p:sldId id="519" r:id="rId46"/>
    <p:sldId id="574" r:id="rId47"/>
    <p:sldId id="575" r:id="rId48"/>
    <p:sldId id="576" r:id="rId49"/>
    <p:sldId id="577" r:id="rId50"/>
    <p:sldId id="520" r:id="rId51"/>
    <p:sldId id="522" r:id="rId52"/>
    <p:sldId id="523" r:id="rId53"/>
    <p:sldId id="524" r:id="rId54"/>
    <p:sldId id="569" r:id="rId55"/>
    <p:sldId id="571" r:id="rId56"/>
    <p:sldId id="570" r:id="rId57"/>
    <p:sldId id="572" r:id="rId58"/>
    <p:sldId id="573" r:id="rId59"/>
    <p:sldId id="525" r:id="rId60"/>
    <p:sldId id="526" r:id="rId61"/>
    <p:sldId id="527" r:id="rId62"/>
    <p:sldId id="528" r:id="rId63"/>
    <p:sldId id="529" r:id="rId64"/>
    <p:sldId id="532" r:id="rId65"/>
    <p:sldId id="530" r:id="rId66"/>
    <p:sldId id="531" r:id="rId67"/>
    <p:sldId id="533" r:id="rId68"/>
    <p:sldId id="535" r:id="rId69"/>
    <p:sldId id="536" r:id="rId70"/>
    <p:sldId id="537" r:id="rId71"/>
    <p:sldId id="538" r:id="rId72"/>
    <p:sldId id="539" r:id="rId73"/>
    <p:sldId id="540" r:id="rId74"/>
    <p:sldId id="541" r:id="rId75"/>
    <p:sldId id="543" r:id="rId76"/>
    <p:sldId id="544" r:id="rId77"/>
    <p:sldId id="545" r:id="rId78"/>
    <p:sldId id="546" r:id="rId79"/>
    <p:sldId id="547" r:id="rId80"/>
    <p:sldId id="548" r:id="rId81"/>
    <p:sldId id="549" r:id="rId82"/>
    <p:sldId id="550" r:id="rId83"/>
    <p:sldId id="551" r:id="rId84"/>
    <p:sldId id="579" r:id="rId85"/>
    <p:sldId id="552" r:id="rId86"/>
    <p:sldId id="581" r:id="rId87"/>
    <p:sldId id="580" r:id="rId88"/>
    <p:sldId id="554" r:id="rId89"/>
    <p:sldId id="578" r:id="rId90"/>
    <p:sldId id="555" r:id="rId91"/>
    <p:sldId id="557" r:id="rId92"/>
    <p:sldId id="558" r:id="rId93"/>
    <p:sldId id="559" r:id="rId94"/>
    <p:sldId id="560" r:id="rId95"/>
    <p:sldId id="561" r:id="rId96"/>
    <p:sldId id="562" r:id="rId97"/>
    <p:sldId id="563" r:id="rId98"/>
    <p:sldId id="564" r:id="rId99"/>
    <p:sldId id="565" r:id="rId100"/>
    <p:sldId id="566" r:id="rId101"/>
    <p:sldId id="304" r:id="rId102"/>
    <p:sldId id="583" r:id="rId103"/>
    <p:sldId id="582" r:id="rId104"/>
    <p:sldId id="306" r:id="rId105"/>
    <p:sldId id="307" r:id="rId106"/>
    <p:sldId id="308" r:id="rId107"/>
    <p:sldId id="584" r:id="rId108"/>
    <p:sldId id="585" r:id="rId109"/>
    <p:sldId id="591" r:id="rId110"/>
    <p:sldId id="298" r:id="rId111"/>
    <p:sldId id="286" r:id="rId112"/>
    <p:sldId id="287" r:id="rId113"/>
    <p:sldId id="313" r:id="rId114"/>
    <p:sldId id="314" r:id="rId115"/>
    <p:sldId id="315" r:id="rId116"/>
    <p:sldId id="316" r:id="rId117"/>
    <p:sldId id="317" r:id="rId118"/>
    <p:sldId id="592" r:id="rId119"/>
    <p:sldId id="318" r:id="rId120"/>
    <p:sldId id="319" r:id="rId121"/>
    <p:sldId id="320" r:id="rId122"/>
    <p:sldId id="323" r:id="rId123"/>
    <p:sldId id="324" r:id="rId124"/>
    <p:sldId id="325" r:id="rId125"/>
    <p:sldId id="326" r:id="rId126"/>
    <p:sldId id="327" r:id="rId127"/>
    <p:sldId id="297" r:id="rId128"/>
    <p:sldId id="338" r:id="rId129"/>
    <p:sldId id="330" r:id="rId130"/>
    <p:sldId id="331" r:id="rId131"/>
    <p:sldId id="332" r:id="rId132"/>
    <p:sldId id="333" r:id="rId133"/>
    <p:sldId id="334" r:id="rId134"/>
    <p:sldId id="335" r:id="rId135"/>
    <p:sldId id="336" r:id="rId136"/>
    <p:sldId id="339" r:id="rId137"/>
    <p:sldId id="340" r:id="rId138"/>
    <p:sldId id="341" r:id="rId139"/>
    <p:sldId id="342" r:id="rId140"/>
    <p:sldId id="426" r:id="rId141"/>
    <p:sldId id="427" r:id="rId142"/>
    <p:sldId id="428" r:id="rId143"/>
    <p:sldId id="429" r:id="rId144"/>
    <p:sldId id="430" r:id="rId145"/>
    <p:sldId id="431" r:id="rId146"/>
    <p:sldId id="432" r:id="rId147"/>
    <p:sldId id="433" r:id="rId148"/>
    <p:sldId id="434" r:id="rId149"/>
    <p:sldId id="435" r:id="rId150"/>
    <p:sldId id="436" r:id="rId151"/>
    <p:sldId id="437" r:id="rId1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624" autoAdjust="0"/>
  </p:normalViewPr>
  <p:slideViewPr>
    <p:cSldViewPr snapToGrid="0">
      <p:cViewPr varScale="1">
        <p:scale>
          <a:sx n="73" d="100"/>
          <a:sy n="73" d="100"/>
        </p:scale>
        <p:origin x="774" y="90"/>
      </p:cViewPr>
      <p:guideLst>
        <p:guide orient="horz" pos="2160"/>
        <p:guide pos="3840"/>
      </p:guideLst>
    </p:cSldViewPr>
  </p:slideViewPr>
  <p:outlineViewPr>
    <p:cViewPr>
      <p:scale>
        <a:sx n="33" d="100"/>
        <a:sy n="33" d="100"/>
      </p:scale>
      <p:origin x="216"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image" Target="../media/image113.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 Id="rId4" Type="http://schemas.openxmlformats.org/officeDocument/2006/relationships/image" Target="../media/image118.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image" Target="../media/image11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3.png"/></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 Id="rId4" Type="http://schemas.openxmlformats.org/officeDocument/2006/relationships/image" Target="../media/image14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6.wmf"/><Relationship Id="rId1" Type="http://schemas.openxmlformats.org/officeDocument/2006/relationships/image" Target="../media/image22.wmf"/><Relationship Id="rId4" Type="http://schemas.openxmlformats.org/officeDocument/2006/relationships/image" Target="../media/image2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image" Target="../media/image148.png"/></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13.png"/></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image" Target="../media/image155.png"/></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40.wmf"/><Relationship Id="rId1" Type="http://schemas.openxmlformats.org/officeDocument/2006/relationships/image" Target="../media/image165.wmf"/><Relationship Id="rId4" Type="http://schemas.openxmlformats.org/officeDocument/2006/relationships/image" Target="../media/image16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40.wmf"/><Relationship Id="rId1" Type="http://schemas.openxmlformats.org/officeDocument/2006/relationships/image" Target="../media/image165.wmf"/><Relationship Id="rId4" Type="http://schemas.openxmlformats.org/officeDocument/2006/relationships/image" Target="../media/image16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image" Target="../media/image14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image" Target="../media/image168.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 Id="rId4" Type="http://schemas.openxmlformats.org/officeDocument/2006/relationships/image" Target="../media/image17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5981EE7-0552-4370-A18B-14C956C2DE92}" type="datetimeFigureOut">
              <a:rPr lang="en-US"/>
              <a:pPr>
                <a:defRPr/>
              </a:pPr>
              <a:t>2/16/2023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0EE3297-A213-4968-AA37-D11A5D445493}" type="slidenum">
              <a:rPr lang="en-US"/>
              <a:pPr>
                <a:defRPr/>
              </a:pPr>
              <a:t>‹#›</a:t>
            </a:fld>
            <a:endParaRPr lang="en-US"/>
          </a:p>
        </p:txBody>
      </p:sp>
    </p:spTree>
    <p:extLst>
      <p:ext uri="{BB962C8B-B14F-4D97-AF65-F5344CB8AC3E}">
        <p14:creationId xmlns:p14="http://schemas.microsoft.com/office/powerpoint/2010/main" val="2321645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Tree>
    <p:extLst>
      <p:ext uri="{BB962C8B-B14F-4D97-AF65-F5344CB8AC3E}">
        <p14:creationId xmlns:p14="http://schemas.microsoft.com/office/powerpoint/2010/main" val="343861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46393323-85B1-4EF8-9460-6248F9A41A24}" type="slidenum">
              <a:rPr lang="en-US" sz="1200">
                <a:latin typeface="Calibri" panose="020F0502020204030204" pitchFamily="34" charset="0"/>
              </a:rPr>
              <a:pPr algn="r" eaLnBrk="1" hangingPunct="1"/>
              <a:t>65</a:t>
            </a:fld>
            <a:endParaRPr lang="en-US" sz="1200">
              <a:latin typeface="Calibri" panose="020F0502020204030204" pitchFamily="34" charset="0"/>
            </a:endParaRPr>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2044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0E7BC23C-957D-41C6-9F85-669845173FF4}" type="slidenum">
              <a:rPr lang="en-US" sz="1200">
                <a:latin typeface="Calibri" panose="020F0502020204030204" pitchFamily="34" charset="0"/>
              </a:rPr>
              <a:pPr algn="r" eaLnBrk="1" hangingPunct="1"/>
              <a:t>66</a:t>
            </a:fld>
            <a:endParaRPr lang="en-US" sz="1200">
              <a:latin typeface="Calibri" panose="020F0502020204030204" pitchFamily="34" charset="0"/>
            </a:endParaRPr>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673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9489F8BA-E092-45A3-BB0E-03C9E3E73FA5}" type="slidenum">
              <a:rPr lang="en-US" sz="1200">
                <a:latin typeface="Calibri" panose="020F0502020204030204" pitchFamily="34" charset="0"/>
              </a:rPr>
              <a:pPr algn="r" eaLnBrk="1" hangingPunct="1"/>
              <a:t>67</a:t>
            </a:fld>
            <a:endParaRPr lang="en-US" sz="1200">
              <a:latin typeface="Calibri" panose="020F0502020204030204" pitchFamily="34"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3421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EAF5F352-42F4-44D6-992B-963F83993F63}" type="slidenum">
              <a:rPr lang="en-US" sz="1200">
                <a:latin typeface="Calibri" panose="020F0502020204030204" pitchFamily="34" charset="0"/>
              </a:rPr>
              <a:pPr algn="r" eaLnBrk="1" hangingPunct="1"/>
              <a:t>69</a:t>
            </a:fld>
            <a:endParaRPr lang="en-US" sz="1200">
              <a:latin typeface="Calibri" panose="020F0502020204030204" pitchFamily="34" charset="0"/>
            </a:endParaRPr>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39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93C10F1A-99AC-4FAC-88FD-3BE9A4A86EEC}" type="slidenum">
              <a:rPr lang="en-US" sz="1200">
                <a:latin typeface="Calibri" panose="020F0502020204030204" pitchFamily="34" charset="0"/>
              </a:rPr>
              <a:pPr algn="r" eaLnBrk="1" hangingPunct="1"/>
              <a:t>71</a:t>
            </a:fld>
            <a:endParaRPr lang="en-US" sz="1200">
              <a:latin typeface="Calibri" panose="020F0502020204030204" pitchFamily="34" charset="0"/>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076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AEABC23E-E057-4856-9AD0-752DFDA8F439}" type="slidenum">
              <a:rPr lang="en-US" sz="1200">
                <a:latin typeface="Calibri" panose="020F0502020204030204" pitchFamily="34" charset="0"/>
              </a:rPr>
              <a:pPr algn="r" eaLnBrk="1" hangingPunct="1"/>
              <a:t>72</a:t>
            </a:fld>
            <a:endParaRPr lang="en-US" sz="1200">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74573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FDDDD4EE-B270-44A5-9975-B691CE8C4322}" type="slidenum">
              <a:rPr lang="en-US" sz="1200">
                <a:latin typeface="Calibri" panose="020F0502020204030204" pitchFamily="34" charset="0"/>
              </a:rPr>
              <a:pPr algn="r" eaLnBrk="1" hangingPunct="1"/>
              <a:t>73</a:t>
            </a:fld>
            <a:endParaRPr lang="en-US" sz="1200">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4878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188F8219-F171-4243-A48A-875890DAE5F6}" type="slidenum">
              <a:rPr lang="en-US" sz="1200">
                <a:latin typeface="Calibri" panose="020F0502020204030204" pitchFamily="34" charset="0"/>
              </a:rPr>
              <a:pPr algn="r" eaLnBrk="1" hangingPunct="1"/>
              <a:t>74</a:t>
            </a:fld>
            <a:endParaRPr lang="en-US" sz="1200">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2195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F448E5B2-7045-48C7-8985-94445CCD6FE0}" type="slidenum">
              <a:rPr lang="en-US" sz="1200">
                <a:latin typeface="Calibri" panose="020F0502020204030204" pitchFamily="34" charset="0"/>
              </a:rPr>
              <a:pPr algn="r" eaLnBrk="1" hangingPunct="1"/>
              <a:t>75</a:t>
            </a:fld>
            <a:endParaRPr lang="en-US" sz="1200">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33610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99FCBC98-BE84-405F-9A0D-950E44939076}" type="slidenum">
              <a:rPr lang="en-US" sz="1200">
                <a:latin typeface="Calibri" panose="020F0502020204030204" pitchFamily="34" charset="0"/>
              </a:rPr>
              <a:pPr algn="r" eaLnBrk="1" hangingPunct="1"/>
              <a:t>76</a:t>
            </a:fld>
            <a:endParaRPr lang="en-US" sz="1200">
              <a:latin typeface="Calibri" panose="020F0502020204030204" pitchFamily="34" charset="0"/>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5210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9FE6F9E0-D573-4DDD-9E3F-331E327B394E}" type="slidenum">
              <a:rPr lang="en-US" smtClean="0">
                <a:latin typeface="Calibri" panose="020F0502020204030204" pitchFamily="34" charset="0"/>
              </a:rPr>
              <a:pPr fontAlgn="base">
                <a:spcBef>
                  <a:spcPct val="0"/>
                </a:spcBef>
                <a:spcAft>
                  <a:spcPct val="0"/>
                </a:spcAft>
              </a:pPr>
              <a:t>35</a:t>
            </a:fld>
            <a:endParaRPr lang="en-US" smtClean="0">
              <a:latin typeface="Calibri" panose="020F0502020204030204" pitchFamily="34"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8734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ADECB70A-455D-4106-A676-C5A11E0A1D3A}" type="slidenum">
              <a:rPr lang="en-US" sz="1200">
                <a:latin typeface="Calibri" panose="020F0502020204030204" pitchFamily="34" charset="0"/>
              </a:rPr>
              <a:pPr algn="r" eaLnBrk="1" hangingPunct="1"/>
              <a:t>77</a:t>
            </a:fld>
            <a:endParaRPr lang="en-US" sz="1200">
              <a:latin typeface="Calibri" panose="020F0502020204030204" pitchFamily="34" charset="0"/>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96517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75897108-2B97-4E6A-AB02-14B1A4C6DE37}" type="slidenum">
              <a:rPr lang="en-US" sz="1200">
                <a:latin typeface="Calibri" panose="020F0502020204030204" pitchFamily="34" charset="0"/>
              </a:rPr>
              <a:pPr algn="r" eaLnBrk="1" hangingPunct="1"/>
              <a:t>78</a:t>
            </a:fld>
            <a:endParaRPr lang="en-US" sz="1200">
              <a:latin typeface="Calibri" panose="020F0502020204030204" pitchFamily="34" charset="0"/>
            </a:endParaRPr>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7359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12269964-9C7D-4352-865F-FFA9FC81F5E3}" type="slidenum">
              <a:rPr lang="en-US" sz="1200">
                <a:latin typeface="Calibri" panose="020F0502020204030204" pitchFamily="34" charset="0"/>
              </a:rPr>
              <a:pPr algn="r" eaLnBrk="1" hangingPunct="1"/>
              <a:t>79</a:t>
            </a:fld>
            <a:endParaRPr lang="en-US" sz="1200">
              <a:latin typeface="Calibri" panose="020F0502020204030204" pitchFamily="34" charset="0"/>
            </a:endParaRPr>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5400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05A19695-6165-4D6E-87F8-94ADCF60A915}" type="slidenum">
              <a:rPr lang="en-US" sz="1200">
                <a:latin typeface="Calibri" panose="020F0502020204030204" pitchFamily="34" charset="0"/>
              </a:rPr>
              <a:pPr algn="r" eaLnBrk="1" hangingPunct="1"/>
              <a:t>83</a:t>
            </a:fld>
            <a:endParaRPr lang="en-US" sz="1200">
              <a:latin typeface="Calibri" panose="020F0502020204030204" pitchFamily="34" charset="0"/>
            </a:endParaRPr>
          </a:p>
        </p:txBody>
      </p:sp>
      <p:sp>
        <p:nvSpPr>
          <p:cNvPr id="1167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8822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5712B0B5-CDCE-4C92-91A0-91DC7C9E74D0}" type="slidenum">
              <a:rPr lang="en-US" sz="1200">
                <a:latin typeface="Calibri" panose="020F0502020204030204" pitchFamily="34" charset="0"/>
              </a:rPr>
              <a:pPr algn="r" eaLnBrk="1" hangingPunct="1"/>
              <a:t>93</a:t>
            </a:fld>
            <a:endParaRPr lang="en-US" sz="1200">
              <a:latin typeface="Calibri" panose="020F0502020204030204" pitchFamily="34" charset="0"/>
            </a:endParaRPr>
          </a:p>
        </p:txBody>
      </p:sp>
      <p:sp>
        <p:nvSpPr>
          <p:cNvPr id="1280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5486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001AA271-FE91-49AD-9140-4C200A01BCEA}" type="slidenum">
              <a:rPr lang="en-US" sz="1200">
                <a:latin typeface="Calibri" panose="020F0502020204030204" pitchFamily="34" charset="0"/>
              </a:rPr>
              <a:pPr algn="r" eaLnBrk="1" hangingPunct="1"/>
              <a:t>94</a:t>
            </a:fld>
            <a:endParaRPr lang="en-US" sz="1200">
              <a:latin typeface="Calibri" panose="020F0502020204030204" pitchFamily="34" charset="0"/>
            </a:endParaRPr>
          </a:p>
        </p:txBody>
      </p:sp>
      <p:sp>
        <p:nvSpPr>
          <p:cNvPr id="1300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87822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E61CCAD7-134C-4442-A3AA-FEB60EFF4907}" type="slidenum">
              <a:rPr lang="en-US" sz="1200">
                <a:latin typeface="Calibri" panose="020F0502020204030204" pitchFamily="34" charset="0"/>
              </a:rPr>
              <a:pPr algn="r" eaLnBrk="1" hangingPunct="1"/>
              <a:t>95</a:t>
            </a:fld>
            <a:endParaRPr lang="en-US" sz="1200">
              <a:latin typeface="Calibri" panose="020F0502020204030204" pitchFamily="34" charset="0"/>
            </a:endParaRPr>
          </a:p>
        </p:txBody>
      </p:sp>
      <p:sp>
        <p:nvSpPr>
          <p:cNvPr id="1320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6566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555B9B54-5742-4960-B930-5E82FAB5336C}" type="slidenum">
              <a:rPr lang="en-US" sz="1200">
                <a:latin typeface="Calibri" panose="020F0502020204030204" pitchFamily="34" charset="0"/>
              </a:rPr>
              <a:pPr algn="r" eaLnBrk="1" hangingPunct="1"/>
              <a:t>97</a:t>
            </a:fld>
            <a:endParaRPr lang="en-US" sz="1200">
              <a:latin typeface="Calibri" panose="020F0502020204030204" pitchFamily="34" charset="0"/>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1519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27607B56-72B8-48AF-AE9D-325043379886}" type="slidenum">
              <a:rPr lang="en-US" sz="1200">
                <a:latin typeface="Calibri" panose="020F0502020204030204" pitchFamily="34" charset="0"/>
              </a:rPr>
              <a:pPr algn="r" eaLnBrk="1" hangingPunct="1"/>
              <a:t>98</a:t>
            </a:fld>
            <a:endParaRPr lang="en-US" sz="1200">
              <a:latin typeface="Calibri" panose="020F0502020204030204" pitchFamily="34" charset="0"/>
            </a:endParaRPr>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507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FF679D20-F5EB-46C2-8D11-62C1936668D7}" type="slidenum">
              <a:rPr lang="en-US" sz="1200">
                <a:latin typeface="Calibri" panose="020F0502020204030204" pitchFamily="34" charset="0"/>
              </a:rPr>
              <a:pPr algn="r" eaLnBrk="1" hangingPunct="1"/>
              <a:t>99</a:t>
            </a:fld>
            <a:endParaRPr lang="en-US" sz="1200">
              <a:latin typeface="Calibri" panose="020F0502020204030204" pitchFamily="34" charset="0"/>
            </a:endParaRPr>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5182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0675D5F4-B8C0-487F-A614-46E39A9E5902}" type="slidenum">
              <a:rPr lang="en-US" smtClean="0">
                <a:latin typeface="Calibri" panose="020F0502020204030204" pitchFamily="34" charset="0"/>
              </a:rPr>
              <a:pPr fontAlgn="base">
                <a:spcBef>
                  <a:spcPct val="0"/>
                </a:spcBef>
                <a:spcAft>
                  <a:spcPct val="0"/>
                </a:spcAft>
              </a:pPr>
              <a:t>36</a:t>
            </a:fld>
            <a:endParaRPr lang="en-US" smtClean="0">
              <a:latin typeface="Calibri" panose="020F050202020403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04532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DCEBCA95-5062-442F-8404-A8AF9F37B398}" type="slidenum">
              <a:rPr lang="en-US" sz="1200">
                <a:latin typeface="Calibri" panose="020F0502020204030204" pitchFamily="34" charset="0"/>
              </a:rPr>
              <a:pPr algn="r" eaLnBrk="1" hangingPunct="1"/>
              <a:t>100</a:t>
            </a:fld>
            <a:endParaRPr lang="en-US" sz="1200">
              <a:latin typeface="Calibri" panose="020F0502020204030204" pitchFamily="34" charset="0"/>
            </a:endParaRPr>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072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F1BDA271-D5CF-45A2-91AC-94B2A52D4D89}" type="slidenum">
              <a:rPr lang="en-US" smtClean="0">
                <a:latin typeface="Calibri" panose="020F0502020204030204" pitchFamily="34" charset="0"/>
              </a:rPr>
              <a:pPr fontAlgn="base">
                <a:spcBef>
                  <a:spcPct val="0"/>
                </a:spcBef>
                <a:spcAft>
                  <a:spcPct val="0"/>
                </a:spcAft>
              </a:pPr>
              <a:t>37</a:t>
            </a:fld>
            <a:endParaRPr lang="en-US" smtClean="0">
              <a:latin typeface="Calibri" panose="020F0502020204030204" pitchFamily="34" charset="0"/>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2070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C02E482D-D42C-4181-ABF1-43C8B2194D65}" type="slidenum">
              <a:rPr lang="en-US" smtClean="0">
                <a:latin typeface="Calibri" panose="020F0502020204030204" pitchFamily="34" charset="0"/>
              </a:rPr>
              <a:pPr fontAlgn="base">
                <a:spcBef>
                  <a:spcPct val="0"/>
                </a:spcBef>
                <a:spcAft>
                  <a:spcPct val="0"/>
                </a:spcAft>
              </a:pPr>
              <a:t>43</a:t>
            </a:fld>
            <a:endParaRPr lang="en-US" smtClean="0">
              <a:latin typeface="Calibri" panose="020F0502020204030204" pitchFamily="34"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0619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8966EC94-40C8-4F59-9541-5259B1819501}" type="slidenum">
              <a:rPr lang="en-US" smtClean="0">
                <a:latin typeface="Calibri" panose="020F0502020204030204" pitchFamily="34" charset="0"/>
              </a:rPr>
              <a:pPr fontAlgn="base">
                <a:spcBef>
                  <a:spcPct val="0"/>
                </a:spcBef>
                <a:spcAft>
                  <a:spcPct val="0"/>
                </a:spcAft>
              </a:pPr>
              <a:t>44</a:t>
            </a:fld>
            <a:endParaRPr lang="en-US" smtClean="0">
              <a:latin typeface="Calibri" panose="020F0502020204030204" pitchFamily="34"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4848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fontAlgn="base">
              <a:spcBef>
                <a:spcPct val="0"/>
              </a:spcBef>
              <a:spcAft>
                <a:spcPct val="0"/>
              </a:spcAft>
            </a:pPr>
            <a:fld id="{36250C58-4876-4724-B330-F49996FDC605}" type="slidenum">
              <a:rPr lang="en-US" smtClean="0">
                <a:latin typeface="Calibri" panose="020F0502020204030204" pitchFamily="34" charset="0"/>
              </a:rPr>
              <a:pPr fontAlgn="base">
                <a:spcBef>
                  <a:spcPct val="0"/>
                </a:spcBef>
                <a:spcAft>
                  <a:spcPct val="0"/>
                </a:spcAft>
              </a:pPr>
              <a:t>51</a:t>
            </a:fld>
            <a:endParaRPr lang="en-US" smtClean="0">
              <a:latin typeface="Calibri" panose="020F0502020204030204" pitchFamily="34" charset="0"/>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33633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43441EDB-B644-4241-95ED-3F53C826DF33}" type="slidenum">
              <a:rPr lang="en-US" sz="1200">
                <a:latin typeface="Calibri" panose="020F0502020204030204" pitchFamily="34" charset="0"/>
              </a:rPr>
              <a:pPr algn="r" eaLnBrk="1" hangingPunct="1"/>
              <a:t>60</a:t>
            </a:fld>
            <a:endParaRPr lang="en-US" sz="1200">
              <a:latin typeface="Calibri" panose="020F0502020204030204" pitchFamily="34" charset="0"/>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4695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fld id="{D1CF3DE6-E383-4475-9022-395831777F7E}" type="slidenum">
              <a:rPr lang="en-US" sz="1200">
                <a:latin typeface="Calibri" panose="020F0502020204030204" pitchFamily="34" charset="0"/>
              </a:rPr>
              <a:pPr algn="r" eaLnBrk="1" hangingPunct="1"/>
              <a:t>63</a:t>
            </a:fld>
            <a:endParaRPr lang="en-US" sz="1200">
              <a:latin typeface="Calibri" panose="020F0502020204030204" pitchFamily="34" charset="0"/>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17322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16CD6814-5B66-4567-A40E-1F1527E350A2}" type="datetimeFigureOut">
              <a:rPr lang="en-IN"/>
              <a:pPr>
                <a:defRPr/>
              </a:pPr>
              <a:t>16-02-2023</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3E317435-1781-4DCE-9143-53520BEFAEB0}" type="slidenum">
              <a:rPr lang="en-IN"/>
              <a:pPr>
                <a:defRPr/>
              </a:pPr>
              <a:t>‹#›</a:t>
            </a:fld>
            <a:endParaRPr lang="en-IN"/>
          </a:p>
        </p:txBody>
      </p:sp>
    </p:spTree>
    <p:extLst>
      <p:ext uri="{BB962C8B-B14F-4D97-AF65-F5344CB8AC3E}">
        <p14:creationId xmlns:p14="http://schemas.microsoft.com/office/powerpoint/2010/main" val="12817508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0751A15-EB61-4773-A2B3-2F26D69B4FD4}" type="datetimeFigureOut">
              <a:rPr lang="en-IN"/>
              <a:pPr>
                <a:defRPr/>
              </a:pPr>
              <a:t>16-02-2023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8254A217-0EAD-4F96-9823-9E09D166BBE7}" type="slidenum">
              <a:rPr lang="en-IN"/>
              <a:pPr>
                <a:defRPr/>
              </a:pPr>
              <a:t>‹#›</a:t>
            </a:fld>
            <a:endParaRPr lang="en-IN"/>
          </a:p>
        </p:txBody>
      </p:sp>
    </p:spTree>
    <p:extLst>
      <p:ext uri="{BB962C8B-B14F-4D97-AF65-F5344CB8AC3E}">
        <p14:creationId xmlns:p14="http://schemas.microsoft.com/office/powerpoint/2010/main" val="106642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57F6DB89-C42E-4BEB-BF07-589793230369}" type="datetimeFigureOut">
              <a:rPr lang="en-IN"/>
              <a:pPr>
                <a:defRPr/>
              </a:pPr>
              <a:t>16-02-2023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D2A16246-1D84-4448-AC43-C1000E0BEB38}" type="slidenum">
              <a:rPr lang="en-IN"/>
              <a:pPr>
                <a:defRPr/>
              </a:pPr>
              <a:t>‹#›</a:t>
            </a:fld>
            <a:endParaRPr lang="en-IN"/>
          </a:p>
        </p:txBody>
      </p:sp>
    </p:spTree>
    <p:extLst>
      <p:ext uri="{BB962C8B-B14F-4D97-AF65-F5344CB8AC3E}">
        <p14:creationId xmlns:p14="http://schemas.microsoft.com/office/powerpoint/2010/main" val="991002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289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304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76301" y="0"/>
            <a:ext cx="11315700" cy="12319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333500"/>
            <a:ext cx="5384800" cy="5524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333500"/>
            <a:ext cx="5384800" cy="2686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171950"/>
            <a:ext cx="5384800" cy="2686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8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4B0413AA-12FA-4FF4-893A-44E0274CAC85}" type="datetimeFigureOut">
              <a:rPr lang="en-IN"/>
              <a:pPr>
                <a:defRPr/>
              </a:pPr>
              <a:t>16-02-2023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CFF99722-5116-4D44-9203-5883A87F5E48}" type="slidenum">
              <a:rPr lang="en-IN"/>
              <a:pPr>
                <a:defRPr/>
              </a:pPr>
              <a:t>‹#›</a:t>
            </a:fld>
            <a:endParaRPr lang="en-IN"/>
          </a:p>
        </p:txBody>
      </p:sp>
    </p:spTree>
    <p:extLst>
      <p:ext uri="{BB962C8B-B14F-4D97-AF65-F5344CB8AC3E}">
        <p14:creationId xmlns:p14="http://schemas.microsoft.com/office/powerpoint/2010/main" val="2235535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5B356FE-1A50-4925-B3A5-617D39ED4EF2}" type="datetimeFigureOut">
              <a:rPr lang="en-IN"/>
              <a:pPr>
                <a:defRPr/>
              </a:pPr>
              <a:t>16-02-2023</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C9FF61A0-E226-4466-8050-86F76FE7448A}" type="slidenum">
              <a:rPr lang="en-IN"/>
              <a:pPr>
                <a:defRPr/>
              </a:pPr>
              <a:t>‹#›</a:t>
            </a:fld>
            <a:endParaRPr lang="en-IN"/>
          </a:p>
        </p:txBody>
      </p:sp>
    </p:spTree>
    <p:extLst>
      <p:ext uri="{BB962C8B-B14F-4D97-AF65-F5344CB8AC3E}">
        <p14:creationId xmlns:p14="http://schemas.microsoft.com/office/powerpoint/2010/main" val="20959053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AB7980E7-AA76-4736-9AAD-6A42CA7DC67F}" type="datetimeFigureOut">
              <a:rPr lang="en-IN"/>
              <a:pPr>
                <a:defRPr/>
              </a:pPr>
              <a:t>16-02-2023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B99261AA-4E4F-4DCE-8E62-E2D8477EA451}" type="slidenum">
              <a:rPr lang="en-IN"/>
              <a:pPr>
                <a:defRPr/>
              </a:pPr>
              <a:t>‹#›</a:t>
            </a:fld>
            <a:endParaRPr lang="en-IN"/>
          </a:p>
        </p:txBody>
      </p:sp>
    </p:spTree>
    <p:extLst>
      <p:ext uri="{BB962C8B-B14F-4D97-AF65-F5344CB8AC3E}">
        <p14:creationId xmlns:p14="http://schemas.microsoft.com/office/powerpoint/2010/main" val="29314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FBB23805-271F-4974-A11E-6701E962F67B}" type="datetimeFigureOut">
              <a:rPr lang="en-IN"/>
              <a:pPr>
                <a:defRPr/>
              </a:pPr>
              <a:t>16-02-2023</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BE0287CB-69A5-4372-B4AE-648A8A9AB5DD}" type="slidenum">
              <a:rPr lang="en-IN"/>
              <a:pPr>
                <a:defRPr/>
              </a:pPr>
              <a:t>‹#›</a:t>
            </a:fld>
            <a:endParaRPr lang="en-IN"/>
          </a:p>
        </p:txBody>
      </p:sp>
    </p:spTree>
    <p:extLst>
      <p:ext uri="{BB962C8B-B14F-4D97-AF65-F5344CB8AC3E}">
        <p14:creationId xmlns:p14="http://schemas.microsoft.com/office/powerpoint/2010/main" val="69703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832F6FC7-CC87-4F22-86C6-2EF91BAB58CF}" type="datetimeFigureOut">
              <a:rPr lang="en-IN"/>
              <a:pPr>
                <a:defRPr/>
              </a:pPr>
              <a:t>16-02-2023</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58760C94-A8AE-4C70-854A-09925EE57A09}" type="slidenum">
              <a:rPr lang="en-IN"/>
              <a:pPr>
                <a:defRPr/>
              </a:pPr>
              <a:t>‹#›</a:t>
            </a:fld>
            <a:endParaRPr lang="en-IN"/>
          </a:p>
        </p:txBody>
      </p:sp>
    </p:spTree>
    <p:extLst>
      <p:ext uri="{BB962C8B-B14F-4D97-AF65-F5344CB8AC3E}">
        <p14:creationId xmlns:p14="http://schemas.microsoft.com/office/powerpoint/2010/main" val="348864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6EA6A7C6-1D60-43EF-B934-4911959DBEFD}" type="datetimeFigureOut">
              <a:rPr lang="en-IN"/>
              <a:pPr>
                <a:defRPr/>
              </a:pPr>
              <a:t>16-02-2023</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A2E412EF-DF8C-47C1-A7D7-29BE3921068F}" type="slidenum">
              <a:rPr lang="en-IN"/>
              <a:pPr>
                <a:defRPr/>
              </a:pPr>
              <a:t>‹#›</a:t>
            </a:fld>
            <a:endParaRPr lang="en-IN"/>
          </a:p>
        </p:txBody>
      </p:sp>
    </p:spTree>
    <p:extLst>
      <p:ext uri="{BB962C8B-B14F-4D97-AF65-F5344CB8AC3E}">
        <p14:creationId xmlns:p14="http://schemas.microsoft.com/office/powerpoint/2010/main" val="1700056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EE309FC8-A774-463E-8E95-4948259503E9}" type="datetimeFigureOut">
              <a:rPr lang="en-IN"/>
              <a:pPr>
                <a:defRPr/>
              </a:pPr>
              <a:t>16-02-2023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666CA326-E390-4AEC-8681-EE5A982F8C27}" type="slidenum">
              <a:rPr lang="en-IN"/>
              <a:pPr>
                <a:defRPr/>
              </a:pPr>
              <a:t>‹#›</a:t>
            </a:fld>
            <a:endParaRPr lang="en-IN"/>
          </a:p>
        </p:txBody>
      </p:sp>
    </p:spTree>
    <p:extLst>
      <p:ext uri="{BB962C8B-B14F-4D97-AF65-F5344CB8AC3E}">
        <p14:creationId xmlns:p14="http://schemas.microsoft.com/office/powerpoint/2010/main" val="41523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116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ight Triangle 5"/>
          <p:cNvSpPr/>
          <p:nvPr/>
        </p:nvSpPr>
        <p:spPr>
          <a:xfrm rot="420000" flipV="1">
            <a:off x="10672763" y="5359400"/>
            <a:ext cx="2063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6"/>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8" name="Freeform 7"/>
          <p:cNvSpPr>
            <a:spLocks/>
          </p:cNvSpPr>
          <p:nvPr/>
        </p:nvSpPr>
        <p:spPr bwMode="auto">
          <a:xfrm flipV="1">
            <a:off x="5842000" y="6219825"/>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E466C854-CFD9-4C11-85D2-D8DEFEECD66C}" type="datetimeFigureOut">
              <a:rPr lang="en-IN"/>
              <a:pPr>
                <a:defRPr/>
              </a:pPr>
              <a:t>16-02-2023</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10769600" y="6356350"/>
            <a:ext cx="812800" cy="365125"/>
          </a:xfrm>
        </p:spPr>
        <p:txBody>
          <a:bodyPr/>
          <a:lstStyle>
            <a:lvl1pPr>
              <a:defRPr/>
            </a:lvl1pPr>
          </a:lstStyle>
          <a:p>
            <a:pPr>
              <a:defRPr/>
            </a:pPr>
            <a:fld id="{2E9A7856-3DD9-4634-903D-DD9BAF6D5EF6}" type="slidenum">
              <a:rPr lang="en-IN"/>
              <a:pPr>
                <a:defRPr/>
              </a:pPr>
              <a:t>‹#›</a:t>
            </a:fld>
            <a:endParaRPr lang="en-IN"/>
          </a:p>
        </p:txBody>
      </p:sp>
    </p:spTree>
    <p:extLst>
      <p:ext uri="{BB962C8B-B14F-4D97-AF65-F5344CB8AC3E}">
        <p14:creationId xmlns:p14="http://schemas.microsoft.com/office/powerpoint/2010/main" val="3559295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609600" y="1935163"/>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09600" y="6356350"/>
            <a:ext cx="2844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07BF09FF-ADBF-4840-9B7F-847F925E8D6E}" type="datetimeFigureOut">
              <a:rPr lang="en-IN"/>
              <a:pPr>
                <a:defRPr/>
              </a:pPr>
              <a:t>16-02-2023</a:t>
            </a:fld>
            <a:endParaRPr lang="en-IN"/>
          </a:p>
        </p:txBody>
      </p:sp>
      <p:sp>
        <p:nvSpPr>
          <p:cNvPr id="22" name="Footer Placeholder 21"/>
          <p:cNvSpPr>
            <a:spLocks noGrp="1"/>
          </p:cNvSpPr>
          <p:nvPr>
            <p:ph type="ftr" sz="quarter" idx="3"/>
          </p:nvPr>
        </p:nvSpPr>
        <p:spPr>
          <a:xfrm>
            <a:off x="3556000" y="6356350"/>
            <a:ext cx="44704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en-IN"/>
          </a:p>
        </p:txBody>
      </p:sp>
      <p:sp>
        <p:nvSpPr>
          <p:cNvPr id="18" name="Slide Number Placeholder 17"/>
          <p:cNvSpPr>
            <a:spLocks noGrp="1"/>
          </p:cNvSpPr>
          <p:nvPr>
            <p:ph type="sldNum" sz="quarter" idx="4"/>
          </p:nvPr>
        </p:nvSpPr>
        <p:spPr>
          <a:xfrm>
            <a:off x="10566400" y="6356350"/>
            <a:ext cx="1016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04121C15-7D43-49A1-B93B-B0B43FF9551D}" type="slidenum">
              <a:rPr lang="en-IN"/>
              <a:pPr>
                <a:defRPr/>
              </a:pPr>
              <a:t>‹#›</a:t>
            </a:fld>
            <a:endParaRPr lang="en-IN"/>
          </a:p>
        </p:txBody>
      </p:sp>
      <p:grpSp>
        <p:nvGrpSpPr>
          <p:cNvPr id="1033" name="Group 1"/>
          <p:cNvGrpSpPr>
            <a:grpSpLocks/>
          </p:cNvGrpSpPr>
          <p:nvPr/>
        </p:nvGrpSpPr>
        <p:grpSpPr bwMode="auto">
          <a:xfrm>
            <a:off x="-25400" y="203200"/>
            <a:ext cx="122412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4281" r:id="rId1"/>
    <p:sldLayoutId id="2147484273" r:id="rId2"/>
    <p:sldLayoutId id="2147484282" r:id="rId3"/>
    <p:sldLayoutId id="2147484274" r:id="rId4"/>
    <p:sldLayoutId id="2147484275" r:id="rId5"/>
    <p:sldLayoutId id="2147484276" r:id="rId6"/>
    <p:sldLayoutId id="2147484277" r:id="rId7"/>
    <p:sldLayoutId id="2147484278" r:id="rId8"/>
    <p:sldLayoutId id="2147484283" r:id="rId9"/>
    <p:sldLayoutId id="2147484279" r:id="rId10"/>
    <p:sldLayoutId id="2147484280" r:id="rId11"/>
    <p:sldLayoutId id="2147484284" r:id="rId12"/>
    <p:sldLayoutId id="2147484285" r:id="rId13"/>
    <p:sldLayoutId id="2147484286" r:id="rId14"/>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4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1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4.png"/><Relationship Id="rId5" Type="http://schemas.openxmlformats.org/officeDocument/2006/relationships/oleObject" Target="../embeddings/oleObject46.bin"/><Relationship Id="rId4" Type="http://schemas.openxmlformats.org/officeDocument/2006/relationships/image" Target="../media/image113.png"/></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6.png"/><Relationship Id="rId5" Type="http://schemas.openxmlformats.org/officeDocument/2006/relationships/oleObject" Target="../embeddings/oleObject48.bin"/><Relationship Id="rId10" Type="http://schemas.openxmlformats.org/officeDocument/2006/relationships/image" Target="../media/image118.png"/><Relationship Id="rId4" Type="http://schemas.openxmlformats.org/officeDocument/2006/relationships/image" Target="../media/image115.png"/><Relationship Id="rId9" Type="http://schemas.openxmlformats.org/officeDocument/2006/relationships/oleObject" Target="../embeddings/oleObject50.bin"/></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0.png"/><Relationship Id="rId5" Type="http://schemas.openxmlformats.org/officeDocument/2006/relationships/oleObject" Target="../embeddings/oleObject52.bin"/><Relationship Id="rId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26.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30.wmf"/><Relationship Id="rId5" Type="http://schemas.openxmlformats.org/officeDocument/2006/relationships/oleObject" Target="../embeddings/oleObject55.bin"/><Relationship Id="rId4" Type="http://schemas.openxmlformats.org/officeDocument/2006/relationships/image" Target="../media/image129.wmf"/></Relationships>
</file>

<file path=ppt/slides/_rels/slide116.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32.wmf"/><Relationship Id="rId5" Type="http://schemas.openxmlformats.org/officeDocument/2006/relationships/oleObject" Target="../embeddings/oleObject57.bin"/><Relationship Id="rId4" Type="http://schemas.openxmlformats.org/officeDocument/2006/relationships/image" Target="../media/image131.wmf"/></Relationships>
</file>

<file path=ppt/slides/_rels/slide117.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35.wmf"/><Relationship Id="rId11" Type="http://schemas.openxmlformats.org/officeDocument/2006/relationships/image" Target="../media/image138.wmf"/><Relationship Id="rId5" Type="http://schemas.openxmlformats.org/officeDocument/2006/relationships/oleObject" Target="../embeddings/oleObject60.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62.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40.wmf"/><Relationship Id="rId11" Type="http://schemas.openxmlformats.org/officeDocument/2006/relationships/image" Target="../media/image142.wmf"/><Relationship Id="rId5" Type="http://schemas.openxmlformats.org/officeDocument/2006/relationships/oleObject" Target="../embeddings/oleObject64.bin"/><Relationship Id="rId10" Type="http://schemas.openxmlformats.org/officeDocument/2006/relationships/oleObject" Target="../embeddings/oleObject67.bin"/><Relationship Id="rId4" Type="http://schemas.openxmlformats.org/officeDocument/2006/relationships/image" Target="../media/image139.wmf"/><Relationship Id="rId9" Type="http://schemas.openxmlformats.org/officeDocument/2006/relationships/oleObject" Target="../embeddings/oleObject66.bin"/></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43.png"/></Relationships>
</file>

<file path=ppt/slides/_rels/slide12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45.png"/><Relationship Id="rId5" Type="http://schemas.openxmlformats.org/officeDocument/2006/relationships/oleObject" Target="../embeddings/oleObject70.bin"/><Relationship Id="rId10" Type="http://schemas.openxmlformats.org/officeDocument/2006/relationships/image" Target="../media/image147.png"/><Relationship Id="rId4" Type="http://schemas.openxmlformats.org/officeDocument/2006/relationships/image" Target="../media/image144.png"/><Relationship Id="rId9" Type="http://schemas.openxmlformats.org/officeDocument/2006/relationships/oleObject" Target="../embeddings/oleObject72.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49.png"/><Relationship Id="rId5" Type="http://schemas.openxmlformats.org/officeDocument/2006/relationships/oleObject" Target="../embeddings/oleObject74.bin"/><Relationship Id="rId4" Type="http://schemas.openxmlformats.org/officeDocument/2006/relationships/image" Target="../media/image148.png"/></Relationships>
</file>

<file path=ppt/slides/_rels/slide12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50.png"/><Relationship Id="rId5" Type="http://schemas.openxmlformats.org/officeDocument/2006/relationships/oleObject" Target="../embeddings/oleObject76.bin"/><Relationship Id="rId4" Type="http://schemas.openxmlformats.org/officeDocument/2006/relationships/image" Target="../media/image113.png"/></Relationships>
</file>

<file path=ppt/slides/_rels/slide12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53.png"/><Relationship Id="rId5" Type="http://schemas.openxmlformats.org/officeDocument/2006/relationships/oleObject" Target="../embeddings/oleObject79.bin"/><Relationship Id="rId4" Type="http://schemas.openxmlformats.org/officeDocument/2006/relationships/image" Target="../media/image152.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56.png"/><Relationship Id="rId5" Type="http://schemas.openxmlformats.org/officeDocument/2006/relationships/oleObject" Target="../embeddings/oleObject82.bin"/><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58.png"/><Relationship Id="rId5" Type="http://schemas.openxmlformats.org/officeDocument/2006/relationships/oleObject" Target="../embeddings/oleObject84.bin"/><Relationship Id="rId4" Type="http://schemas.openxmlformats.org/officeDocument/2006/relationships/image" Target="../media/image157.png"/></Relationships>
</file>

<file path=ppt/slides/_rels/slide1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63.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64.wmf"/></Relationships>
</file>

<file path=ppt/slides/_rels/slide134.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40.wmf"/><Relationship Id="rId5" Type="http://schemas.openxmlformats.org/officeDocument/2006/relationships/oleObject" Target="../embeddings/oleObject89.bin"/><Relationship Id="rId10" Type="http://schemas.openxmlformats.org/officeDocument/2006/relationships/image" Target="../media/image167.wmf"/><Relationship Id="rId4" Type="http://schemas.openxmlformats.org/officeDocument/2006/relationships/image" Target="../media/image165.wmf"/><Relationship Id="rId9" Type="http://schemas.openxmlformats.org/officeDocument/2006/relationships/oleObject" Target="../embeddings/oleObject91.bin"/></Relationships>
</file>

<file path=ppt/slides/_rels/slide135.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40.wmf"/><Relationship Id="rId5" Type="http://schemas.openxmlformats.org/officeDocument/2006/relationships/oleObject" Target="../embeddings/oleObject93.bin"/><Relationship Id="rId10" Type="http://schemas.openxmlformats.org/officeDocument/2006/relationships/image" Target="../media/image167.wmf"/><Relationship Id="rId4" Type="http://schemas.openxmlformats.org/officeDocument/2006/relationships/image" Target="../media/image165.wmf"/><Relationship Id="rId9" Type="http://schemas.openxmlformats.org/officeDocument/2006/relationships/oleObject" Target="../embeddings/oleObject95.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44.png"/><Relationship Id="rId5" Type="http://schemas.openxmlformats.org/officeDocument/2006/relationships/oleObject" Target="../embeddings/oleObject97.bin"/><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69.png"/><Relationship Id="rId5" Type="http://schemas.openxmlformats.org/officeDocument/2006/relationships/oleObject" Target="../embeddings/oleObject99.bin"/><Relationship Id="rId4" Type="http://schemas.openxmlformats.org/officeDocument/2006/relationships/image" Target="../media/image168.png"/></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70.png"/></Relationships>
</file>

<file path=ppt/slides/_rels/slide13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72.png"/><Relationship Id="rId5" Type="http://schemas.openxmlformats.org/officeDocument/2006/relationships/oleObject" Target="../embeddings/oleObject102.bin"/><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oleObject" Target="../embeddings/oleObject104.bin"/></Relationships>
</file>

<file path=ppt/slides/_rels/slide14.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4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5.pn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3.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9.bin"/><Relationship Id="rId10" Type="http://schemas.openxmlformats.org/officeDocument/2006/relationships/image" Target="../media/image24.wmf"/><Relationship Id="rId4" Type="http://schemas.openxmlformats.org/officeDocument/2006/relationships/image" Target="../media/image22.wmf"/><Relationship Id="rId9"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8.wmf"/></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35.wmf"/></Relationships>
</file>

<file path=ppt/slides/_rels/slide4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4.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17.bin"/><Relationship Id="rId7" Type="http://schemas.openxmlformats.org/officeDocument/2006/relationships/oleObject" Target="../embeddings/Microsoft_Excel_97-2003_Worksheet2.xls"/><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56.emf"/><Relationship Id="rId5" Type="http://schemas.openxmlformats.org/officeDocument/2006/relationships/image" Target="../media/image54.emf"/><Relationship Id="rId10" Type="http://schemas.openxmlformats.org/officeDocument/2006/relationships/oleObject" Target="../embeddings/Microsoft_Excel_97-2003_Worksheet3.xls"/><Relationship Id="rId4" Type="http://schemas.openxmlformats.org/officeDocument/2006/relationships/oleObject" Target="../embeddings/Microsoft_Excel_97-2003_Worksheet1.xls"/><Relationship Id="rId9" Type="http://schemas.openxmlformats.org/officeDocument/2006/relationships/oleObject" Target="../embeddings/oleObject19.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Microsoft_Excel_97-2003_Worksheet5.xls"/><Relationship Id="rId3" Type="http://schemas.openxmlformats.org/officeDocument/2006/relationships/notesSlide" Target="../notesSlides/notesSlide10.xml"/><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4.emf"/><Relationship Id="rId5" Type="http://schemas.openxmlformats.org/officeDocument/2006/relationships/oleObject" Target="../embeddings/Microsoft_Excel_97-2003_Worksheet4.xls"/><Relationship Id="rId4" Type="http://schemas.openxmlformats.org/officeDocument/2006/relationships/oleObject" Target="../embeddings/oleObject20.bin"/><Relationship Id="rId9" Type="http://schemas.openxmlformats.org/officeDocument/2006/relationships/image" Target="../media/image55.emf"/></Relationships>
</file>

<file path=ppt/slides/_rels/slide66.xml.rels><?xml version="1.0" encoding="UTF-8" standalone="yes"?>
<Relationships xmlns="http://schemas.openxmlformats.org/package/2006/relationships"><Relationship Id="rId8" Type="http://schemas.openxmlformats.org/officeDocument/2006/relationships/oleObject" Target="../embeddings/Microsoft_Excel_97-2003_Worksheet7.xls"/><Relationship Id="rId3" Type="http://schemas.openxmlformats.org/officeDocument/2006/relationships/notesSlide" Target="../notesSlides/notesSlide11.xml"/><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4.emf"/><Relationship Id="rId5" Type="http://schemas.openxmlformats.org/officeDocument/2006/relationships/oleObject" Target="../embeddings/Microsoft_Excel_97-2003_Worksheet6.xls"/><Relationship Id="rId4" Type="http://schemas.openxmlformats.org/officeDocument/2006/relationships/oleObject" Target="../embeddings/oleObject22.bin"/><Relationship Id="rId9" Type="http://schemas.openxmlformats.org/officeDocument/2006/relationships/image" Target="../media/image56.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58.wmf"/><Relationship Id="rId5" Type="http://schemas.openxmlformats.org/officeDocument/2006/relationships/oleObject" Target="../embeddings/oleObject25.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27.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3.xml"/><Relationship Id="rId7"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9.bin"/><Relationship Id="rId5" Type="http://schemas.openxmlformats.org/officeDocument/2006/relationships/image" Target="../media/image61.wmf"/><Relationship Id="rId4" Type="http://schemas.openxmlformats.org/officeDocument/2006/relationships/oleObject" Target="../embeddings/oleObject28.bin"/><Relationship Id="rId9" Type="http://schemas.openxmlformats.org/officeDocument/2006/relationships/image" Target="../media/image63.wm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5.xml"/><Relationship Id="rId7" Type="http://schemas.openxmlformats.org/officeDocument/2006/relationships/image" Target="../media/image66.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1.bin"/><Relationship Id="rId5" Type="http://schemas.openxmlformats.org/officeDocument/2006/relationships/image" Target="../media/image53.jpeg"/><Relationship Id="rId4" Type="http://schemas.openxmlformats.org/officeDocument/2006/relationships/image" Target="../media/image65.png"/><Relationship Id="rId9" Type="http://schemas.openxmlformats.org/officeDocument/2006/relationships/image" Target="../media/image67.wmf"/></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71.wmf"/><Relationship Id="rId3" Type="http://schemas.openxmlformats.org/officeDocument/2006/relationships/notesSlide" Target="../notesSlides/notesSlide18.xml"/><Relationship Id="rId7" Type="http://schemas.openxmlformats.org/officeDocument/2006/relationships/image" Target="../media/image69.wmf"/><Relationship Id="rId12"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4.bin"/><Relationship Id="rId11" Type="http://schemas.openxmlformats.org/officeDocument/2006/relationships/image" Target="../media/image66.wmf"/><Relationship Id="rId5" Type="http://schemas.openxmlformats.org/officeDocument/2006/relationships/image" Target="../media/image68.wmf"/><Relationship Id="rId15" Type="http://schemas.openxmlformats.org/officeDocument/2006/relationships/image" Target="../media/image72.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70.wmf"/><Relationship Id="rId14" Type="http://schemas.openxmlformats.org/officeDocument/2006/relationships/oleObject" Target="../embeddings/oleObject38.bin"/></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75.jpeg"/><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81.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83.wmf"/><Relationship Id="rId4" Type="http://schemas.openxmlformats.org/officeDocument/2006/relationships/oleObject" Target="../embeddings/oleObject40.bin"/></Relationships>
</file>

<file path=ppt/slides/_rels/slide8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85.wmf"/><Relationship Id="rId4" Type="http://schemas.openxmlformats.org/officeDocument/2006/relationships/oleObject" Target="../embeddings/oleObject41.bin"/></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slideLayout" Target="../slideLayouts/slideLayout2.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slides/_rels/slide9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2.xml"/><Relationship Id="rId5" Type="http://schemas.openxmlformats.org/officeDocument/2006/relationships/image" Target="../media/image92.wmf"/><Relationship Id="rId4" Type="http://schemas.openxmlformats.org/officeDocument/2006/relationships/image" Target="../media/image91.wmf"/></Relationships>
</file>

<file path=ppt/slides/_rels/slide9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2.xml"/><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05.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43.bin"/><Relationship Id="rId5" Type="http://schemas.openxmlformats.org/officeDocument/2006/relationships/image" Target="../media/image104.wmf"/><Relationship Id="rId4" Type="http://schemas.openxmlformats.org/officeDocument/2006/relationships/oleObject" Target="../embeddings/oleObject42.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831852"/>
          </a:xfrm>
          <a:extLst/>
        </p:spPr>
        <p:txBody>
          <a:bodyPr/>
          <a:lstStyle/>
          <a:p>
            <a:pPr eaLnBrk="1" fontAlgn="auto" hangingPunct="1">
              <a:spcAft>
                <a:spcPts val="0"/>
              </a:spcAft>
              <a:defRPr/>
            </a:pPr>
            <a:r>
              <a:rPr lang="en-US" dirty="0" smtClean="0">
                <a:solidFill>
                  <a:srgbClr val="000080"/>
                </a:solidFill>
                <a:latin typeface="Arial" pitchFamily="18"/>
                <a:cs typeface="Tahoma" pitchFamily="2"/>
              </a:rPr>
              <a:t>Module </a:t>
            </a:r>
            <a:r>
              <a:rPr lang="x-none" dirty="0" smtClean="0">
                <a:solidFill>
                  <a:srgbClr val="000080"/>
                </a:solidFill>
                <a:latin typeface="Arial" pitchFamily="18"/>
                <a:cs typeface="Tahoma" pitchFamily="2"/>
              </a:rPr>
              <a:t>3</a:t>
            </a:r>
            <a:endParaRPr lang="en-IN" dirty="0"/>
          </a:p>
        </p:txBody>
      </p:sp>
      <p:sp>
        <p:nvSpPr>
          <p:cNvPr id="9219" name="Subtitle 2"/>
          <p:cNvSpPr>
            <a:spLocks noGrp="1"/>
          </p:cNvSpPr>
          <p:nvPr>
            <p:ph type="subTitle" idx="1"/>
          </p:nvPr>
        </p:nvSpPr>
        <p:spPr>
          <a:xfrm>
            <a:off x="711200" y="3228975"/>
            <a:ext cx="10472738" cy="1752600"/>
          </a:xfrm>
        </p:spPr>
        <p:txBody>
          <a:bodyPr/>
          <a:lstStyle/>
          <a:p>
            <a:pPr marR="0" eaLnBrk="1" hangingPunct="1"/>
            <a:r>
              <a:rPr lang="en-US" sz="5400" b="1" smtClean="0">
                <a:solidFill>
                  <a:srgbClr val="FFC000"/>
                </a:solidFill>
                <a:latin typeface="Arial" panose="020B0604020202020204" pitchFamily="34" charset="0"/>
                <a:cs typeface="Arial" panose="020B0604020202020204" pitchFamily="34" charset="0"/>
              </a:rPr>
              <a:t>Image Enhancement</a:t>
            </a:r>
          </a:p>
          <a:p>
            <a:pPr marR="0" eaLnBrk="1" hangingPunct="1"/>
            <a:endParaRPr lang="en-IN"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endParaRPr lang="en-IN" smtClean="0"/>
          </a:p>
        </p:txBody>
      </p:sp>
      <p:pic>
        <p:nvPicPr>
          <p:cNvPr id="1945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20725" y="704850"/>
            <a:ext cx="11125200" cy="5761038"/>
          </a:xfrm>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471488" y="247650"/>
            <a:ext cx="10972800" cy="1143000"/>
          </a:xfrm>
        </p:spPr>
        <p:txBody>
          <a:bodyPr/>
          <a:lstStyle/>
          <a:p>
            <a:pPr eaLnBrk="1" hangingPunct="1"/>
            <a:r>
              <a:rPr lang="en-IE" sz="3600" smtClean="0">
                <a:ea typeface="ＭＳ Ｐゴシック" panose="020B0600070205080204" pitchFamily="34" charset="-128"/>
              </a:rPr>
              <a:t>Combining Spatial Enhancement Methods (cont…)</a:t>
            </a:r>
            <a:endParaRPr lang="en-US" sz="3600" smtClean="0">
              <a:ea typeface="ＭＳ Ｐゴシック" panose="020B0600070205080204" pitchFamily="34" charset="-128"/>
            </a:endParaRPr>
          </a:p>
        </p:txBody>
      </p:sp>
      <p:sp>
        <p:nvSpPr>
          <p:cNvPr id="140291" name="Rectangle 3"/>
          <p:cNvSpPr>
            <a:spLocks noGrp="1" noChangeArrowheads="1"/>
          </p:cNvSpPr>
          <p:nvPr>
            <p:ph type="body" idx="4294967295"/>
          </p:nvPr>
        </p:nvSpPr>
        <p:spPr>
          <a:xfrm>
            <a:off x="609600" y="1662113"/>
            <a:ext cx="10972800" cy="4662487"/>
          </a:xfrm>
        </p:spPr>
        <p:txBody>
          <a:bodyPr/>
          <a:lstStyle/>
          <a:p>
            <a:pPr marL="0" indent="0" eaLnBrk="1" hangingPunct="1"/>
            <a:r>
              <a:rPr lang="en-IE" smtClean="0">
                <a:ea typeface="ＭＳ Ｐゴシック" panose="020B0600070205080204" pitchFamily="34" charset="-128"/>
              </a:rPr>
              <a:t>Compare the original and final images</a:t>
            </a:r>
            <a:endParaRPr lang="en-US" smtClean="0">
              <a:ea typeface="ＭＳ Ｐゴシック" panose="020B0600070205080204" pitchFamily="34" charset="-128"/>
            </a:endParaRPr>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l="50072" t="49881"/>
          <a:stretch>
            <a:fillRect/>
          </a:stretch>
        </p:blipFill>
        <p:spPr bwMode="auto">
          <a:xfrm>
            <a:off x="6751638" y="2070100"/>
            <a:ext cx="38163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293" name="Group 5"/>
          <p:cNvGrpSpPr>
            <a:grpSpLocks/>
          </p:cNvGrpSpPr>
          <p:nvPr/>
        </p:nvGrpSpPr>
        <p:grpSpPr bwMode="auto">
          <a:xfrm>
            <a:off x="-4763" y="1631950"/>
            <a:ext cx="347663" cy="5229225"/>
            <a:chOff x="-2" y="1034"/>
            <a:chExt cx="164" cy="3294"/>
          </a:xfrm>
        </p:grpSpPr>
        <p:pic>
          <p:nvPicPr>
            <p:cNvPr id="140296"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7"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pic>
        <p:nvPicPr>
          <p:cNvPr id="140294" name="Picture 8"/>
          <p:cNvPicPr>
            <a:picLocks noChangeAspect="1" noChangeArrowheads="1"/>
          </p:cNvPicPr>
          <p:nvPr/>
        </p:nvPicPr>
        <p:blipFill>
          <a:blip r:embed="rId5">
            <a:extLst>
              <a:ext uri="{28A0092B-C50C-407E-A947-70E740481C1C}">
                <a14:useLocalDpi xmlns:a14="http://schemas.microsoft.com/office/drawing/2010/main" val="0"/>
              </a:ext>
            </a:extLst>
          </a:blip>
          <a:srcRect r="50311" b="50046"/>
          <a:stretch>
            <a:fillRect/>
          </a:stretch>
        </p:blipFill>
        <p:spPr bwMode="auto">
          <a:xfrm>
            <a:off x="1035050" y="2074863"/>
            <a:ext cx="381635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5" name="AutoShape 9"/>
          <p:cNvSpPr>
            <a:spLocks noChangeArrowheads="1"/>
          </p:cNvSpPr>
          <p:nvPr/>
        </p:nvSpPr>
        <p:spPr bwMode="auto">
          <a:xfrm>
            <a:off x="4964113" y="4164013"/>
            <a:ext cx="1698625" cy="441325"/>
          </a:xfrm>
          <a:prstGeom prst="rightArrow">
            <a:avLst>
              <a:gd name="adj1" fmla="val 50000"/>
              <a:gd name="adj2" fmla="val 72167"/>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Content Placeholder 2"/>
          <p:cNvSpPr>
            <a:spLocks noGrp="1"/>
          </p:cNvSpPr>
          <p:nvPr>
            <p:ph idx="1"/>
          </p:nvPr>
        </p:nvSpPr>
        <p:spPr>
          <a:xfrm>
            <a:off x="323850" y="688975"/>
            <a:ext cx="11647488" cy="5965825"/>
          </a:xfrm>
        </p:spPr>
        <p:txBody>
          <a:bodyPr/>
          <a:lstStyle/>
          <a:p>
            <a:pPr eaLnBrk="1" hangingPunct="1"/>
            <a:r>
              <a:rPr lang="en-US" altLang="zh-TW" sz="3600" b="1" smtClean="0">
                <a:solidFill>
                  <a:srgbClr val="FF0000"/>
                </a:solidFill>
                <a:latin typeface="Verdana" panose="020B0604030504040204" pitchFamily="34" charset="0"/>
              </a:rPr>
              <a:t>Histogram Processing</a:t>
            </a:r>
            <a:r>
              <a:rPr lang="en-US" altLang="zh-TW" sz="3600" smtClean="0">
                <a:solidFill>
                  <a:srgbClr val="FF0000"/>
                </a:solidFill>
                <a:latin typeface="Verdana" panose="020B0604030504040204" pitchFamily="34" charset="0"/>
              </a:rPr>
              <a:t/>
            </a:r>
            <a:br>
              <a:rPr lang="en-US" altLang="zh-TW" sz="3600" smtClean="0">
                <a:solidFill>
                  <a:srgbClr val="FF0000"/>
                </a:solidFill>
                <a:latin typeface="Verdana" panose="020B0604030504040204" pitchFamily="34" charset="0"/>
              </a:rPr>
            </a:br>
            <a:r>
              <a:rPr lang="en-US" altLang="zh-TW" sz="3600" smtClean="0">
                <a:solidFill>
                  <a:srgbClr val="FF0000"/>
                </a:solidFill>
                <a:latin typeface="Verdana" panose="020B0604030504040204" pitchFamily="34" charset="0"/>
              </a:rPr>
              <a:t/>
            </a:r>
            <a:br>
              <a:rPr lang="en-US" altLang="zh-TW" sz="3600" smtClean="0">
                <a:solidFill>
                  <a:srgbClr val="FF0000"/>
                </a:solidFill>
                <a:latin typeface="Verdana" panose="020B0604030504040204" pitchFamily="34" charset="0"/>
              </a:rPr>
            </a:br>
            <a:r>
              <a:rPr lang="en-US" altLang="zh-TW" sz="3600" smtClean="0">
                <a:solidFill>
                  <a:srgbClr val="7030A0"/>
                </a:solidFill>
                <a:latin typeface="Verdana" panose="020B0604030504040204" pitchFamily="34" charset="0"/>
              </a:rPr>
              <a:t>What is Histogram?</a:t>
            </a:r>
            <a:endParaRPr lang="en-US" sz="3600" smtClean="0">
              <a:solidFill>
                <a:srgbClr val="7030A0"/>
              </a:solidFill>
            </a:endParaRPr>
          </a:p>
          <a:p>
            <a:pPr eaLnBrk="1" hangingPunct="1">
              <a:buFont typeface="Wingdings 2" panose="05020102010507070707" pitchFamily="18" charset="2"/>
              <a:buNone/>
            </a:pPr>
            <a:endParaRPr lang="en-US" smtClean="0"/>
          </a:p>
          <a:p>
            <a:pPr eaLnBrk="1" hangingPunct="1"/>
            <a:r>
              <a:rPr lang="en-US" smtClean="0"/>
              <a:t>In Statistics, </a:t>
            </a:r>
            <a:r>
              <a:rPr lang="en-US" b="1" smtClean="0"/>
              <a:t>Histogram</a:t>
            </a:r>
            <a:r>
              <a:rPr lang="en-US" smtClean="0"/>
              <a:t> is a graphical representation showing a visual impression of the distribution of data.</a:t>
            </a:r>
          </a:p>
          <a:p>
            <a:pPr eaLnBrk="1" hangingPunct="1"/>
            <a:endParaRPr lang="en-US" smtClean="0"/>
          </a:p>
          <a:p>
            <a:pPr eaLnBrk="1" hangingPunct="1"/>
            <a:r>
              <a:rPr lang="en-US" smtClean="0"/>
              <a:t>An </a:t>
            </a:r>
            <a:r>
              <a:rPr lang="en-US" b="1" smtClean="0"/>
              <a:t>Image Histogram</a:t>
            </a:r>
            <a:r>
              <a:rPr lang="en-US" smtClean="0"/>
              <a:t> is a type of histogram that acts as a </a:t>
            </a:r>
            <a:r>
              <a:rPr lang="en-US" smtClean="0">
                <a:solidFill>
                  <a:srgbClr val="FF0000"/>
                </a:solidFill>
              </a:rPr>
              <a:t>graphical representation of the lightness/color distribution in a digital image</a:t>
            </a:r>
            <a:r>
              <a:rPr lang="en-US" smtClean="0"/>
              <a:t>. </a:t>
            </a:r>
          </a:p>
          <a:p>
            <a:pPr eaLnBrk="1" hangingPunct="1"/>
            <a:endParaRPr lang="en-US" smtClean="0"/>
          </a:p>
          <a:p>
            <a:pPr eaLnBrk="1" hangingPunct="1"/>
            <a:r>
              <a:rPr lang="en-US" smtClean="0"/>
              <a:t>It plots the number of pixels for each value.</a:t>
            </a:r>
          </a:p>
          <a:p>
            <a:pPr eaLnBrk="1" hangingPunct="1"/>
            <a:endParaRPr lang="en-US" smtClean="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Content Placeholder 2"/>
          <p:cNvSpPr>
            <a:spLocks noGrp="1"/>
          </p:cNvSpPr>
          <p:nvPr>
            <p:ph idx="1"/>
          </p:nvPr>
        </p:nvSpPr>
        <p:spPr/>
        <p:txBody>
          <a:bodyPr/>
          <a:lstStyle/>
          <a:p>
            <a:pPr eaLnBrk="1" hangingPunct="1"/>
            <a:endParaRPr lang="en-US" smtClean="0"/>
          </a:p>
        </p:txBody>
      </p:sp>
      <p:graphicFrame>
        <p:nvGraphicFramePr>
          <p:cNvPr id="4" name="Group 1076"/>
          <p:cNvGraphicFramePr>
            <a:graphicFrameLocks/>
          </p:cNvGraphicFramePr>
          <p:nvPr/>
        </p:nvGraphicFramePr>
        <p:xfrm>
          <a:off x="1455738" y="3811588"/>
          <a:ext cx="2809875" cy="2185988"/>
        </p:xfrm>
        <a:graphic>
          <a:graphicData uri="http://schemas.openxmlformats.org/drawingml/2006/table">
            <a:tbl>
              <a:tblPr/>
              <a:tblGrid>
                <a:gridCol w="562702"/>
                <a:gridCol w="560883"/>
                <a:gridCol w="562705"/>
                <a:gridCol w="560883"/>
                <a:gridCol w="562702"/>
              </a:tblGrid>
              <a:tr h="54649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0</a:t>
                      </a:r>
                    </a:p>
                  </a:txBody>
                  <a:tcPr marL="91406" marR="91406"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1</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1</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2</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4</a:t>
                      </a:r>
                    </a:p>
                  </a:txBody>
                  <a:tcPr marL="91406" marR="91406"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49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2</a:t>
                      </a:r>
                    </a:p>
                  </a:txBody>
                  <a:tcPr marL="91406" marR="91406"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1</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0</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0</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2</a:t>
                      </a:r>
                    </a:p>
                  </a:txBody>
                  <a:tcPr marL="91406" marR="91406"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49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5</a:t>
                      </a:r>
                    </a:p>
                  </a:txBody>
                  <a:tcPr marL="91406" marR="91406"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2</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0</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0</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4</a:t>
                      </a:r>
                    </a:p>
                  </a:txBody>
                  <a:tcPr marL="91406" marR="91406"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497">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1</a:t>
                      </a:r>
                    </a:p>
                  </a:txBody>
                  <a:tcPr marL="91406" marR="91406"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1</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2</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smtClean="0">
                          <a:ln>
                            <a:noFill/>
                          </a:ln>
                          <a:solidFill>
                            <a:schemeClr val="tx1"/>
                          </a:solidFill>
                          <a:effectLst/>
                          <a:latin typeface="Times New Roman" pitchFamily="18" charset="0"/>
                        </a:rPr>
                        <a:t>4</a:t>
                      </a:r>
                    </a:p>
                  </a:txBody>
                  <a:tcPr marL="91406" marR="91406"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hu-HU" sz="2800" b="0" i="0" u="none" strike="noStrike" cap="none" normalizeH="0" baseline="0" dirty="0" smtClean="0">
                          <a:ln>
                            <a:noFill/>
                          </a:ln>
                          <a:solidFill>
                            <a:schemeClr val="tx1"/>
                          </a:solidFill>
                          <a:effectLst/>
                          <a:latin typeface="Times New Roman" pitchFamily="18" charset="0"/>
                        </a:rPr>
                        <a:t>1</a:t>
                      </a:r>
                    </a:p>
                  </a:txBody>
                  <a:tcPr marL="91406" marR="91406"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3395" name="Text Box 1033"/>
          <p:cNvSpPr txBox="1">
            <a:spLocks noChangeArrowheads="1"/>
          </p:cNvSpPr>
          <p:nvPr/>
        </p:nvSpPr>
        <p:spPr bwMode="auto">
          <a:xfrm>
            <a:off x="227013" y="-92075"/>
            <a:ext cx="10531475"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sz="2800">
              <a:solidFill>
                <a:srgbClr val="7030A0"/>
              </a:solidFill>
            </a:endParaRPr>
          </a:p>
          <a:p>
            <a:pPr eaLnBrk="1" hangingPunct="1"/>
            <a:r>
              <a:rPr lang="en-US" sz="3600">
                <a:solidFill>
                  <a:srgbClr val="7030A0"/>
                </a:solidFill>
              </a:rPr>
              <a:t>Introductory Example of Histograms</a:t>
            </a:r>
          </a:p>
          <a:p>
            <a:pPr eaLnBrk="1" hangingPunct="1"/>
            <a:endParaRPr lang="en-US" sz="2800"/>
          </a:p>
          <a:p>
            <a:pPr eaLnBrk="1" hangingPunct="1"/>
            <a:r>
              <a:rPr lang="en-US" sz="2800">
                <a:solidFill>
                  <a:srgbClr val="3333FF"/>
                </a:solidFill>
              </a:rPr>
              <a:t>The </a:t>
            </a:r>
            <a:r>
              <a:rPr lang="hu-HU" sz="2800">
                <a:solidFill>
                  <a:srgbClr val="3333FF"/>
                </a:solidFill>
              </a:rPr>
              <a:t>(intensity or brightness) </a:t>
            </a:r>
            <a:r>
              <a:rPr lang="en-US" sz="2800">
                <a:solidFill>
                  <a:srgbClr val="3333FF"/>
                </a:solidFill>
              </a:rPr>
              <a:t>histogram shows how many </a:t>
            </a:r>
            <a:endParaRPr lang="hu-HU" sz="2800">
              <a:solidFill>
                <a:srgbClr val="3333FF"/>
              </a:solidFill>
            </a:endParaRPr>
          </a:p>
          <a:p>
            <a:pPr eaLnBrk="1" hangingPunct="1"/>
            <a:r>
              <a:rPr lang="en-US" sz="2800">
                <a:solidFill>
                  <a:srgbClr val="3333FF"/>
                </a:solidFill>
              </a:rPr>
              <a:t>times a particular grey level </a:t>
            </a:r>
            <a:r>
              <a:rPr lang="hu-HU" sz="2800">
                <a:solidFill>
                  <a:srgbClr val="3333FF"/>
                </a:solidFill>
              </a:rPr>
              <a:t>(intensity) </a:t>
            </a:r>
            <a:r>
              <a:rPr lang="en-US" sz="2800">
                <a:solidFill>
                  <a:srgbClr val="3333FF"/>
                </a:solidFill>
              </a:rPr>
              <a:t>appears in an image.</a:t>
            </a:r>
            <a:endParaRPr lang="hu-HU" sz="2800">
              <a:solidFill>
                <a:srgbClr val="3333FF"/>
              </a:solidFill>
            </a:endParaRPr>
          </a:p>
          <a:p>
            <a:pPr eaLnBrk="1" hangingPunct="1"/>
            <a:endParaRPr lang="hu-HU" sz="2800"/>
          </a:p>
          <a:p>
            <a:pPr eaLnBrk="1" hangingPunct="1"/>
            <a:endParaRPr lang="en-US" sz="2800"/>
          </a:p>
          <a:p>
            <a:pPr eaLnBrk="1" hangingPunct="1"/>
            <a:r>
              <a:rPr lang="hu-HU" sz="2800"/>
              <a:t>For example, 0  - black, </a:t>
            </a:r>
            <a:r>
              <a:rPr lang="en-US" sz="2800"/>
              <a:t>7</a:t>
            </a:r>
            <a:r>
              <a:rPr lang="hu-HU" sz="2800"/>
              <a:t> – white</a:t>
            </a:r>
          </a:p>
        </p:txBody>
      </p:sp>
      <p:graphicFrame>
        <p:nvGraphicFramePr>
          <p:cNvPr id="143396" name="Object 1074"/>
          <p:cNvGraphicFramePr>
            <a:graphicFrameLocks noChangeAspect="1"/>
          </p:cNvGraphicFramePr>
          <p:nvPr/>
        </p:nvGraphicFramePr>
        <p:xfrm>
          <a:off x="5373688" y="3513138"/>
          <a:ext cx="4981575" cy="2811462"/>
        </p:xfrm>
        <a:graphic>
          <a:graphicData uri="http://schemas.openxmlformats.org/presentationml/2006/ole">
            <mc:AlternateContent xmlns:mc="http://schemas.openxmlformats.org/markup-compatibility/2006">
              <mc:Choice xmlns:v="urn:schemas-microsoft-com:vml" Requires="v">
                <p:oleObj spid="_x0000_s143400" name="Diagram" r:id="rId3" imgW="6096075" imgH="4076807" progId="MSGraph.Chart.8">
                  <p:embed followColorScheme="full"/>
                </p:oleObj>
              </mc:Choice>
              <mc:Fallback>
                <p:oleObj name="Diagram" r:id="rId3" imgW="6096075" imgH="4076807" progId="MSGraph.Chart.8">
                  <p:embed followColorScheme="full"/>
                  <p:pic>
                    <p:nvPicPr>
                      <p:cNvPr id="0" name="Object 1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688" y="3513138"/>
                        <a:ext cx="4981575"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7" name="Text Box 1077"/>
          <p:cNvSpPr txBox="1">
            <a:spLocks noChangeArrowheads="1"/>
          </p:cNvSpPr>
          <p:nvPr/>
        </p:nvSpPr>
        <p:spPr bwMode="auto">
          <a:xfrm>
            <a:off x="2314575" y="6151563"/>
            <a:ext cx="847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hu-HU"/>
              <a:t>image</a:t>
            </a:r>
          </a:p>
        </p:txBody>
      </p:sp>
      <p:sp>
        <p:nvSpPr>
          <p:cNvPr id="143398" name="Text Box 1078"/>
          <p:cNvSpPr txBox="1">
            <a:spLocks noChangeArrowheads="1"/>
          </p:cNvSpPr>
          <p:nvPr/>
        </p:nvSpPr>
        <p:spPr bwMode="auto">
          <a:xfrm>
            <a:off x="6122988" y="6237288"/>
            <a:ext cx="1249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hu-HU"/>
              <a:t>histogram</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717550" y="0"/>
            <a:ext cx="10972800" cy="1143000"/>
          </a:xfrm>
        </p:spPr>
        <p:txBody>
          <a:bodyPr/>
          <a:lstStyle/>
          <a:p>
            <a:pPr eaLnBrk="1" hangingPunct="1"/>
            <a:r>
              <a:rPr lang="en-US" sz="4000" b="1" smtClean="0">
                <a:solidFill>
                  <a:srgbClr val="7030A0"/>
                </a:solidFill>
              </a:rPr>
              <a:t>Why Histogram?</a:t>
            </a:r>
          </a:p>
        </p:txBody>
      </p:sp>
      <p:sp>
        <p:nvSpPr>
          <p:cNvPr id="144387" name="Content Placeholder 2"/>
          <p:cNvSpPr>
            <a:spLocks noGrp="1"/>
          </p:cNvSpPr>
          <p:nvPr>
            <p:ph idx="1"/>
          </p:nvPr>
        </p:nvSpPr>
        <p:spPr>
          <a:xfrm>
            <a:off x="338138" y="1687513"/>
            <a:ext cx="11563350" cy="5170487"/>
          </a:xfrm>
        </p:spPr>
        <p:txBody>
          <a:bodyPr/>
          <a:lstStyle/>
          <a:p>
            <a:pPr eaLnBrk="1" hangingPunct="1"/>
            <a:r>
              <a:rPr lang="en-US" smtClean="0"/>
              <a:t>Histograms are the basis for numerous spatial domain processing techniques.</a:t>
            </a:r>
          </a:p>
          <a:p>
            <a:pPr eaLnBrk="1" hangingPunct="1"/>
            <a:endParaRPr lang="en-US" smtClean="0"/>
          </a:p>
          <a:p>
            <a:pPr eaLnBrk="1" hangingPunct="1"/>
            <a:r>
              <a:rPr lang="en-US" smtClean="0"/>
              <a:t>Histogram manipulation can be used effectively for image enhancement.</a:t>
            </a:r>
          </a:p>
          <a:p>
            <a:pPr eaLnBrk="1" hangingPunct="1"/>
            <a:endParaRPr lang="en-US" smtClean="0"/>
          </a:p>
          <a:p>
            <a:pPr eaLnBrk="1" hangingPunct="1"/>
            <a:r>
              <a:rPr lang="en-US" smtClean="0"/>
              <a:t>Histograms can be used to provide useful image statistics.</a:t>
            </a:r>
          </a:p>
          <a:p>
            <a:pPr eaLnBrk="1" hangingPunct="1"/>
            <a:endParaRPr lang="en-US" smtClean="0"/>
          </a:p>
          <a:p>
            <a:pPr eaLnBrk="1" hangingPunct="1"/>
            <a:r>
              <a:rPr lang="en-US" smtClean="0"/>
              <a:t>Information derived from histograms are quite useful in other image processing applications, such as image compression and segmentation.</a:t>
            </a:r>
          </a:p>
          <a:p>
            <a:pPr eaLnBrk="1" hangingPunct="1"/>
            <a:endParaRPr lang="en-US" smtClean="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463" y="395288"/>
            <a:ext cx="10972800" cy="955675"/>
          </a:xfrm>
        </p:spPr>
        <p:txBody>
          <a:bodyPr>
            <a:normAutofit fontScale="90000"/>
          </a:bodyPr>
          <a:lstStyle/>
          <a:p>
            <a:pPr eaLnBrk="1" fontAlgn="auto" hangingPunct="1">
              <a:spcAft>
                <a:spcPts val="0"/>
              </a:spcAft>
              <a:defRPr/>
            </a:pPr>
            <a:r>
              <a:rPr lang="en-US" sz="3600" b="1" dirty="0" smtClean="0">
                <a:solidFill>
                  <a:srgbClr val="FF0000"/>
                </a:solidFill>
              </a:rPr>
              <a:t>Some Typical Histograms</a:t>
            </a:r>
            <a:br>
              <a:rPr lang="en-US" sz="3600" b="1" dirty="0" smtClean="0">
                <a:solidFill>
                  <a:srgbClr val="FF0000"/>
                </a:solidFill>
              </a:rPr>
            </a:br>
            <a:endParaRPr lang="en-US" sz="3600" dirty="0"/>
          </a:p>
        </p:txBody>
      </p:sp>
      <p:sp>
        <p:nvSpPr>
          <p:cNvPr id="145411" name="Content Placeholder 2"/>
          <p:cNvSpPr>
            <a:spLocks noGrp="1"/>
          </p:cNvSpPr>
          <p:nvPr>
            <p:ph idx="1"/>
          </p:nvPr>
        </p:nvSpPr>
        <p:spPr>
          <a:xfrm>
            <a:off x="323850" y="1181100"/>
            <a:ext cx="11258550" cy="5143500"/>
          </a:xfrm>
        </p:spPr>
        <p:txBody>
          <a:bodyPr/>
          <a:lstStyle/>
          <a:p>
            <a:pPr eaLnBrk="1" hangingPunct="1"/>
            <a:r>
              <a:rPr lang="en-US" smtClean="0">
                <a:cs typeface="Times New Roman" panose="02020603050405020304" pitchFamily="18" charset="0"/>
              </a:rPr>
              <a:t>The shape of a histogram provides useful information for </a:t>
            </a:r>
            <a:r>
              <a:rPr lang="en-US" smtClean="0">
                <a:solidFill>
                  <a:srgbClr val="00B050"/>
                </a:solidFill>
                <a:cs typeface="Times New Roman" panose="02020603050405020304" pitchFamily="18" charset="0"/>
              </a:rPr>
              <a:t>contrast enhancement.</a:t>
            </a:r>
            <a:r>
              <a:rPr lang="en-US" smtClean="0">
                <a:solidFill>
                  <a:srgbClr val="00B050"/>
                </a:solidFill>
              </a:rPr>
              <a:t> </a:t>
            </a:r>
          </a:p>
          <a:p>
            <a:pPr eaLnBrk="1" hangingPunct="1"/>
            <a:endParaRPr lang="en-US" smtClean="0"/>
          </a:p>
        </p:txBody>
      </p:sp>
      <p:graphicFrame>
        <p:nvGraphicFramePr>
          <p:cNvPr id="8" name="Object 4"/>
          <p:cNvGraphicFramePr>
            <a:graphicFrameLocks noChangeAspect="1"/>
          </p:cNvGraphicFramePr>
          <p:nvPr/>
        </p:nvGraphicFramePr>
        <p:xfrm>
          <a:off x="323850" y="1966913"/>
          <a:ext cx="4737100" cy="3105150"/>
        </p:xfrm>
        <a:graphic>
          <a:graphicData uri="http://schemas.openxmlformats.org/presentationml/2006/ole">
            <mc:AlternateContent xmlns:mc="http://schemas.openxmlformats.org/markup-compatibility/2006">
              <mc:Choice xmlns:v="urn:schemas-microsoft-com:vml" Requires="v">
                <p:oleObj spid="_x0000_s145420" name="Bitmap Image" r:id="rId3" imgW="2610214" imgH="2352381" progId="PBrush">
                  <p:embed/>
                </p:oleObj>
              </mc:Choice>
              <mc:Fallback>
                <p:oleObj name="Bitmap Image" r:id="rId3" imgW="2610214" imgH="235238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66913"/>
                        <a:ext cx="4737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11"/>
          <p:cNvGrpSpPr>
            <a:grpSpLocks/>
          </p:cNvGrpSpPr>
          <p:nvPr/>
        </p:nvGrpSpPr>
        <p:grpSpPr bwMode="auto">
          <a:xfrm>
            <a:off x="5954713" y="2136775"/>
            <a:ext cx="5508625" cy="2867025"/>
            <a:chOff x="3561" y="1302"/>
            <a:chExt cx="2352" cy="1806"/>
          </a:xfrm>
        </p:grpSpPr>
        <p:graphicFrame>
          <p:nvGraphicFramePr>
            <p:cNvPr id="145416" name="Object 9"/>
            <p:cNvGraphicFramePr>
              <a:graphicFrameLocks noChangeAspect="1"/>
            </p:cNvGraphicFramePr>
            <p:nvPr/>
          </p:nvGraphicFramePr>
          <p:xfrm>
            <a:off x="3561" y="1302"/>
            <a:ext cx="2352" cy="1806"/>
          </p:xfrm>
          <a:graphic>
            <a:graphicData uri="http://schemas.openxmlformats.org/presentationml/2006/ole">
              <mc:AlternateContent xmlns:mc="http://schemas.openxmlformats.org/markup-compatibility/2006">
                <mc:Choice xmlns:v="urn:schemas-microsoft-com:vml" Requires="v">
                  <p:oleObj spid="_x0000_s145421" name="Bitmap Image" r:id="rId5" imgW="4600000" imgH="3533333" progId="PBrush">
                    <p:embed/>
                  </p:oleObj>
                </mc:Choice>
                <mc:Fallback>
                  <p:oleObj name="Bitmap Image" r:id="rId5" imgW="4600000" imgH="3533333" progId="PBrush">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 y="1302"/>
                          <a:ext cx="2352" cy="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7" name="Text Box 10"/>
            <p:cNvSpPr txBox="1">
              <a:spLocks noChangeArrowheads="1"/>
            </p:cNvSpPr>
            <p:nvPr/>
          </p:nvSpPr>
          <p:spPr bwMode="auto">
            <a:xfrm>
              <a:off x="3696" y="1632"/>
              <a:ext cx="1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Dark image</a:t>
              </a:r>
            </a:p>
          </p:txBody>
        </p:sp>
      </p:grpSp>
      <p:sp>
        <p:nvSpPr>
          <p:cNvPr id="145414" name="Rectangle 11"/>
          <p:cNvSpPr>
            <a:spLocks noChangeArrowheads="1"/>
          </p:cNvSpPr>
          <p:nvPr/>
        </p:nvSpPr>
        <p:spPr bwMode="auto">
          <a:xfrm>
            <a:off x="558800" y="5468938"/>
            <a:ext cx="1056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US" sz="2400"/>
              <a:t>The </a:t>
            </a:r>
            <a:r>
              <a:rPr lang="en-US" sz="2400">
                <a:solidFill>
                  <a:srgbClr val="00B050"/>
                </a:solidFill>
              </a:rPr>
              <a:t>horizontal axis </a:t>
            </a:r>
            <a:r>
              <a:rPr lang="en-US" sz="2400"/>
              <a:t>of each histogram plot corresponds to </a:t>
            </a:r>
            <a:r>
              <a:rPr lang="en-US" sz="2400">
                <a:solidFill>
                  <a:srgbClr val="00B050"/>
                </a:solidFill>
              </a:rPr>
              <a:t>gray level values</a:t>
            </a:r>
            <a:r>
              <a:rPr lang="en-US" sz="2400"/>
              <a:t>, r</a:t>
            </a:r>
            <a:r>
              <a:rPr lang="en-US" sz="2400" baseline="-25000"/>
              <a:t>k</a:t>
            </a:r>
            <a:r>
              <a:rPr lang="en-US" sz="2400"/>
              <a:t>.</a:t>
            </a:r>
          </a:p>
        </p:txBody>
      </p:sp>
      <p:sp>
        <p:nvSpPr>
          <p:cNvPr id="145415" name="Rectangle 12"/>
          <p:cNvSpPr>
            <a:spLocks noChangeArrowheads="1"/>
          </p:cNvSpPr>
          <p:nvPr/>
        </p:nvSpPr>
        <p:spPr bwMode="auto">
          <a:xfrm>
            <a:off x="576263" y="6027738"/>
            <a:ext cx="10096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US" sz="2400"/>
              <a:t>The vertical axis corresponds to values of h(r</a:t>
            </a:r>
            <a:r>
              <a:rPr lang="en-US" sz="2400" baseline="-25000"/>
              <a:t>k</a:t>
            </a:r>
            <a:r>
              <a:rPr lang="en-US" sz="2400"/>
              <a:t>)=n</a:t>
            </a:r>
            <a:r>
              <a:rPr lang="en-US" sz="2400" baseline="-25000"/>
              <a:t>k</a:t>
            </a:r>
            <a:r>
              <a:rPr lang="en-US" sz="2400"/>
              <a:t> or p(r</a:t>
            </a:r>
            <a:r>
              <a:rPr lang="en-US" sz="2400" baseline="-25000"/>
              <a:t>k</a:t>
            </a:r>
            <a:r>
              <a:rPr lang="en-US" sz="2400"/>
              <a:t>)=n</a:t>
            </a:r>
            <a:r>
              <a:rPr lang="en-US" sz="2400" baseline="-25000"/>
              <a:t>k</a:t>
            </a:r>
            <a:r>
              <a:rPr lang="en-US" sz="2400"/>
              <a:t>/n if the  values are normalized.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pPr eaLnBrk="1" hangingPunct="1"/>
            <a:endParaRPr lang="en-US" smtClean="0"/>
          </a:p>
        </p:txBody>
      </p:sp>
      <p:sp>
        <p:nvSpPr>
          <p:cNvPr id="146435" name="Content Placeholder 2"/>
          <p:cNvSpPr>
            <a:spLocks noGrp="1"/>
          </p:cNvSpPr>
          <p:nvPr>
            <p:ph idx="1"/>
          </p:nvPr>
        </p:nvSpPr>
        <p:spPr/>
        <p:txBody>
          <a:bodyPr/>
          <a:lstStyle/>
          <a:p>
            <a:pPr eaLnBrk="1" hangingPunct="1"/>
            <a:endParaRPr lang="en-US" smtClean="0"/>
          </a:p>
        </p:txBody>
      </p:sp>
      <p:graphicFrame>
        <p:nvGraphicFramePr>
          <p:cNvPr id="4" name="Object 2"/>
          <p:cNvGraphicFramePr>
            <a:graphicFrameLocks noChangeAspect="1"/>
          </p:cNvGraphicFramePr>
          <p:nvPr/>
        </p:nvGraphicFramePr>
        <p:xfrm>
          <a:off x="180975" y="196850"/>
          <a:ext cx="4367213" cy="3192463"/>
        </p:xfrm>
        <a:graphic>
          <a:graphicData uri="http://schemas.openxmlformats.org/presentationml/2006/ole">
            <mc:AlternateContent xmlns:mc="http://schemas.openxmlformats.org/markup-compatibility/2006">
              <mc:Choice xmlns:v="urn:schemas-microsoft-com:vml" Requires="v">
                <p:oleObj spid="_x0000_s146448" name="Bitmap Image" r:id="rId3" imgW="2514286" imgH="2276793" progId="PBrush">
                  <p:embed/>
                </p:oleObj>
              </mc:Choice>
              <mc:Fallback>
                <p:oleObj name="Bitmap Image" r:id="rId3" imgW="2514286" imgH="2276793"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96850"/>
                        <a:ext cx="4367213"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6"/>
          <p:cNvGraphicFramePr>
            <a:graphicFrameLocks noChangeAspect="1"/>
          </p:cNvGraphicFramePr>
          <p:nvPr/>
        </p:nvGraphicFramePr>
        <p:xfrm>
          <a:off x="180975" y="3386138"/>
          <a:ext cx="4394200" cy="3148012"/>
        </p:xfrm>
        <a:graphic>
          <a:graphicData uri="http://schemas.openxmlformats.org/presentationml/2006/ole">
            <mc:AlternateContent xmlns:mc="http://schemas.openxmlformats.org/markup-compatibility/2006">
              <mc:Choice xmlns:v="urn:schemas-microsoft-com:vml" Requires="v">
                <p:oleObj spid="_x0000_s146449" name="Bitmap Image" r:id="rId5" imgW="3104762" imgH="2771429" progId="PBrush">
                  <p:embed/>
                </p:oleObj>
              </mc:Choice>
              <mc:Fallback>
                <p:oleObj name="Bitmap Image" r:id="rId5" imgW="3104762" imgH="2771429" progId="PBrush">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 y="3386138"/>
                        <a:ext cx="4394200"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2"/>
          <p:cNvGrpSpPr>
            <a:grpSpLocks/>
          </p:cNvGrpSpPr>
          <p:nvPr/>
        </p:nvGrpSpPr>
        <p:grpSpPr bwMode="auto">
          <a:xfrm>
            <a:off x="5492750" y="266700"/>
            <a:ext cx="5132388" cy="3138488"/>
            <a:chOff x="3348" y="220"/>
            <a:chExt cx="2400" cy="1855"/>
          </a:xfrm>
        </p:grpSpPr>
        <p:graphicFrame>
          <p:nvGraphicFramePr>
            <p:cNvPr id="146442" name="Object 10"/>
            <p:cNvGraphicFramePr>
              <a:graphicFrameLocks noChangeAspect="1"/>
            </p:cNvGraphicFramePr>
            <p:nvPr/>
          </p:nvGraphicFramePr>
          <p:xfrm>
            <a:off x="3348" y="220"/>
            <a:ext cx="2400" cy="1855"/>
          </p:xfrm>
          <a:graphic>
            <a:graphicData uri="http://schemas.openxmlformats.org/presentationml/2006/ole">
              <mc:AlternateContent xmlns:mc="http://schemas.openxmlformats.org/markup-compatibility/2006">
                <mc:Choice xmlns:v="urn:schemas-microsoft-com:vml" Requires="v">
                  <p:oleObj spid="_x0000_s146450" name="Bitmap Image" r:id="rId7" imgW="4571429" imgH="3533333" progId="PBrush">
                    <p:embed/>
                  </p:oleObj>
                </mc:Choice>
                <mc:Fallback>
                  <p:oleObj name="Bitmap Image" r:id="rId7" imgW="4571429" imgH="3533333" progId="PBrush">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 y="220"/>
                          <a:ext cx="2400" cy="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43" name="Text Box 11"/>
            <p:cNvSpPr txBox="1">
              <a:spLocks noChangeArrowheads="1"/>
            </p:cNvSpPr>
            <p:nvPr/>
          </p:nvSpPr>
          <p:spPr bwMode="auto">
            <a:xfrm>
              <a:off x="3558" y="440"/>
              <a:ext cx="144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Bright image</a:t>
              </a:r>
            </a:p>
          </p:txBody>
        </p:sp>
      </p:grpSp>
      <p:grpSp>
        <p:nvGrpSpPr>
          <p:cNvPr id="9" name="Group 15"/>
          <p:cNvGrpSpPr>
            <a:grpSpLocks/>
          </p:cNvGrpSpPr>
          <p:nvPr/>
        </p:nvGrpSpPr>
        <p:grpSpPr bwMode="auto">
          <a:xfrm>
            <a:off x="5445125" y="3475038"/>
            <a:ext cx="5180013" cy="3113087"/>
            <a:chOff x="3333" y="2241"/>
            <a:chExt cx="2544" cy="1841"/>
          </a:xfrm>
        </p:grpSpPr>
        <p:graphicFrame>
          <p:nvGraphicFramePr>
            <p:cNvPr id="146440" name="Object 13"/>
            <p:cNvGraphicFramePr>
              <a:graphicFrameLocks noChangeAspect="1"/>
            </p:cNvGraphicFramePr>
            <p:nvPr/>
          </p:nvGraphicFramePr>
          <p:xfrm>
            <a:off x="3333" y="2241"/>
            <a:ext cx="2544" cy="1841"/>
          </p:xfrm>
          <a:graphic>
            <a:graphicData uri="http://schemas.openxmlformats.org/presentationml/2006/ole">
              <mc:AlternateContent xmlns:mc="http://schemas.openxmlformats.org/markup-compatibility/2006">
                <mc:Choice xmlns:v="urn:schemas-microsoft-com:vml" Requires="v">
                  <p:oleObj spid="_x0000_s146451" name="Bitmap Image" r:id="rId9" imgW="4580952" imgH="3580952" progId="PBrush">
                    <p:embed/>
                  </p:oleObj>
                </mc:Choice>
                <mc:Fallback>
                  <p:oleObj name="Bitmap Image" r:id="rId9" imgW="4580952" imgH="3580952" progId="PBrush">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 y="2241"/>
                          <a:ext cx="2544" cy="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41" name="Text Box 14"/>
            <p:cNvSpPr txBox="1">
              <a:spLocks noChangeArrowheads="1"/>
            </p:cNvSpPr>
            <p:nvPr/>
          </p:nvSpPr>
          <p:spPr bwMode="auto">
            <a:xfrm>
              <a:off x="4235" y="2431"/>
              <a:ext cx="144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Low contrast image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eaLnBrk="1" hangingPunct="1"/>
            <a:endParaRPr lang="en-US" smtClean="0"/>
          </a:p>
        </p:txBody>
      </p:sp>
      <p:sp>
        <p:nvSpPr>
          <p:cNvPr id="147459" name="Content Placeholder 2"/>
          <p:cNvSpPr>
            <a:spLocks noGrp="1"/>
          </p:cNvSpPr>
          <p:nvPr>
            <p:ph idx="1"/>
          </p:nvPr>
        </p:nvSpPr>
        <p:spPr/>
        <p:txBody>
          <a:bodyPr/>
          <a:lstStyle/>
          <a:p>
            <a:pPr eaLnBrk="1" hangingPunct="1"/>
            <a:endParaRPr lang="en-US" smtClean="0"/>
          </a:p>
        </p:txBody>
      </p:sp>
      <p:graphicFrame>
        <p:nvGraphicFramePr>
          <p:cNvPr id="4" name="Object 2"/>
          <p:cNvGraphicFramePr>
            <a:graphicFrameLocks noChangeAspect="1"/>
          </p:cNvGraphicFramePr>
          <p:nvPr/>
        </p:nvGraphicFramePr>
        <p:xfrm>
          <a:off x="463550" y="1339850"/>
          <a:ext cx="4689475" cy="4146550"/>
        </p:xfrm>
        <a:graphic>
          <a:graphicData uri="http://schemas.openxmlformats.org/presentationml/2006/ole">
            <mc:AlternateContent xmlns:mc="http://schemas.openxmlformats.org/markup-compatibility/2006">
              <mc:Choice xmlns:v="urn:schemas-microsoft-com:vml" Requires="v">
                <p:oleObj spid="_x0000_s147466" name="Bitmap Image" r:id="rId3" imgW="3677163" imgH="3200000" progId="PBrush">
                  <p:embed/>
                </p:oleObj>
              </mc:Choice>
              <mc:Fallback>
                <p:oleObj name="Bitmap Image" r:id="rId3" imgW="3677163" imgH="3200000"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 y="1339850"/>
                        <a:ext cx="4689475"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8"/>
          <p:cNvGrpSpPr>
            <a:grpSpLocks/>
          </p:cNvGrpSpPr>
          <p:nvPr/>
        </p:nvGrpSpPr>
        <p:grpSpPr bwMode="auto">
          <a:xfrm>
            <a:off x="6294438" y="1339850"/>
            <a:ext cx="4846637" cy="4062413"/>
            <a:chOff x="3043" y="1198"/>
            <a:chExt cx="2640" cy="2074"/>
          </a:xfrm>
        </p:grpSpPr>
        <p:graphicFrame>
          <p:nvGraphicFramePr>
            <p:cNvPr id="147462" name="Object 6"/>
            <p:cNvGraphicFramePr>
              <a:graphicFrameLocks noChangeAspect="1"/>
            </p:cNvGraphicFramePr>
            <p:nvPr/>
          </p:nvGraphicFramePr>
          <p:xfrm>
            <a:off x="3043" y="1198"/>
            <a:ext cx="2640" cy="2074"/>
          </p:xfrm>
          <a:graphic>
            <a:graphicData uri="http://schemas.openxmlformats.org/presentationml/2006/ole">
              <mc:AlternateContent xmlns:mc="http://schemas.openxmlformats.org/markup-compatibility/2006">
                <mc:Choice xmlns:v="urn:schemas-microsoft-com:vml" Requires="v">
                  <p:oleObj spid="_x0000_s147467" name="Bitmap Image" r:id="rId5" imgW="4571429" imgH="3591426" progId="PBrush">
                    <p:embed/>
                  </p:oleObj>
                </mc:Choice>
                <mc:Fallback>
                  <p:oleObj name="Bitmap Image" r:id="rId5" imgW="4571429" imgH="3591426" progId="PBrush">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 y="1198"/>
                          <a:ext cx="2640" cy="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3" name="Text Box 7"/>
            <p:cNvSpPr txBox="1">
              <a:spLocks noChangeArrowheads="1"/>
            </p:cNvSpPr>
            <p:nvPr/>
          </p:nvSpPr>
          <p:spPr bwMode="auto">
            <a:xfrm>
              <a:off x="3504" y="1488"/>
              <a:ext cx="15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High contrast image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328613" y="0"/>
            <a:ext cx="10972800" cy="1143000"/>
          </a:xfrm>
        </p:spPr>
        <p:txBody>
          <a:bodyPr/>
          <a:lstStyle/>
          <a:p>
            <a:pPr eaLnBrk="1" hangingPunct="1"/>
            <a:r>
              <a:rPr lang="en-US" smtClean="0"/>
              <a:t>Why Histogram equalization?</a:t>
            </a:r>
          </a:p>
        </p:txBody>
      </p:sp>
      <p:pic>
        <p:nvPicPr>
          <p:cNvPr id="148483"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99038" y="1373188"/>
            <a:ext cx="5851525" cy="4389437"/>
          </a:xfrm>
        </p:spPr>
      </p:pic>
      <p:sp>
        <p:nvSpPr>
          <p:cNvPr id="148484" name="Text Box 5"/>
          <p:cNvSpPr txBox="1">
            <a:spLocks noChangeArrowheads="1"/>
          </p:cNvSpPr>
          <p:nvPr/>
        </p:nvSpPr>
        <p:spPr bwMode="auto">
          <a:xfrm>
            <a:off x="868363" y="5840413"/>
            <a:ext cx="748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zh-CN" sz="2400">
                <a:latin typeface="Times New Roman" panose="02020603050405020304" pitchFamily="18" charset="0"/>
              </a:rPr>
              <a:t>Histogram information reveals that image is under-exposed</a:t>
            </a:r>
          </a:p>
        </p:txBody>
      </p:sp>
      <p:pic>
        <p:nvPicPr>
          <p:cNvPr id="14848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395538"/>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Text Box 11"/>
          <p:cNvSpPr txBox="1">
            <a:spLocks noChangeArrowheads="1"/>
          </p:cNvSpPr>
          <p:nvPr/>
        </p:nvSpPr>
        <p:spPr bwMode="auto">
          <a:xfrm>
            <a:off x="1684338" y="5138738"/>
            <a:ext cx="278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It is a baby in the cradle!</a:t>
            </a:r>
          </a:p>
        </p:txBody>
      </p:sp>
      <p:sp>
        <p:nvSpPr>
          <p:cNvPr id="148487" name="Oval 12"/>
          <p:cNvSpPr>
            <a:spLocks noChangeArrowheads="1"/>
          </p:cNvSpPr>
          <p:nvPr/>
        </p:nvSpPr>
        <p:spPr bwMode="auto">
          <a:xfrm>
            <a:off x="7423150" y="4151313"/>
            <a:ext cx="2743200" cy="1295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355600" y="282575"/>
            <a:ext cx="10972800" cy="1143000"/>
          </a:xfrm>
        </p:spPr>
        <p:txBody>
          <a:bodyPr/>
          <a:lstStyle/>
          <a:p>
            <a:pPr eaLnBrk="1" hangingPunct="1"/>
            <a:r>
              <a:rPr lang="en-US" smtClean="0"/>
              <a:t>Another Example</a:t>
            </a:r>
          </a:p>
        </p:txBody>
      </p:sp>
      <p:pic>
        <p:nvPicPr>
          <p:cNvPr id="14950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22313" y="1617663"/>
            <a:ext cx="4186237" cy="4186237"/>
          </a:xfrm>
        </p:spPr>
      </p:pic>
      <p:pic>
        <p:nvPicPr>
          <p:cNvPr id="149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3" y="1490663"/>
            <a:ext cx="5005387"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ext Box 6"/>
          <p:cNvSpPr txBox="1">
            <a:spLocks noChangeArrowheads="1"/>
          </p:cNvSpPr>
          <p:nvPr/>
        </p:nvSpPr>
        <p:spPr bwMode="auto">
          <a:xfrm>
            <a:off x="973138" y="6105525"/>
            <a:ext cx="3416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Over-exposed image</a:t>
            </a:r>
          </a:p>
        </p:txBody>
      </p:sp>
      <p:sp>
        <p:nvSpPr>
          <p:cNvPr id="149510" name="Oval 7"/>
          <p:cNvSpPr>
            <a:spLocks noChangeArrowheads="1"/>
          </p:cNvSpPr>
          <p:nvPr/>
        </p:nvSpPr>
        <p:spPr bwMode="auto">
          <a:xfrm>
            <a:off x="6835775" y="3457575"/>
            <a:ext cx="2133600" cy="1143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79425"/>
            <a:ext cx="10972800" cy="1143000"/>
          </a:xfrm>
        </p:spPr>
        <p:txBody>
          <a:bodyPr>
            <a:normAutofit fontScale="90000"/>
          </a:bodyPr>
          <a:lstStyle/>
          <a:p>
            <a:pPr eaLnBrk="1" fontAlgn="auto" hangingPunct="1">
              <a:spcAft>
                <a:spcPts val="0"/>
              </a:spcAft>
              <a:defRPr/>
            </a:pPr>
            <a:r>
              <a:rPr lang="en-US" altLang="zh-TW" dirty="0" smtClean="0">
                <a:solidFill>
                  <a:srgbClr val="FF0000"/>
                </a:solidFill>
                <a:latin typeface="Verdana" pitchFamily="34" charset="0"/>
                <a:ea typeface="新細明體" pitchFamily="18" charset="-120"/>
              </a:rPr>
              <a:t>Histogram Processing</a:t>
            </a:r>
            <a:r>
              <a:rPr lang="en-US" altLang="zh-TW" dirty="0" smtClean="0">
                <a:ea typeface="新細明體" pitchFamily="18" charset="-120"/>
              </a:rPr>
              <a:t/>
            </a:r>
            <a:br>
              <a:rPr lang="en-US" altLang="zh-TW" dirty="0" smtClean="0">
                <a:ea typeface="新細明體" pitchFamily="18" charset="-120"/>
              </a:rPr>
            </a:br>
            <a:endParaRPr lang="en-US" dirty="0"/>
          </a:p>
        </p:txBody>
      </p:sp>
      <p:sp>
        <p:nvSpPr>
          <p:cNvPr id="150531" name="Content Placeholder 2"/>
          <p:cNvSpPr>
            <a:spLocks noGrp="1"/>
          </p:cNvSpPr>
          <p:nvPr>
            <p:ph idx="1"/>
          </p:nvPr>
        </p:nvSpPr>
        <p:spPr>
          <a:xfrm>
            <a:off x="0" y="2039938"/>
            <a:ext cx="11582400" cy="4284662"/>
          </a:xfrm>
        </p:spPr>
        <p:txBody>
          <a:bodyPr/>
          <a:lstStyle/>
          <a:p>
            <a:pPr eaLnBrk="1" hangingPunct="1"/>
            <a:endParaRPr lang="en-US" smtClean="0"/>
          </a:p>
          <a:p>
            <a:pPr eaLnBrk="1" hangingPunct="1">
              <a:buFont typeface="Wingdings 2" panose="05020102010507070707" pitchFamily="18" charset="2"/>
              <a:buNone/>
            </a:pPr>
            <a:r>
              <a:rPr lang="en-US" sz="3200" b="1" smtClean="0">
                <a:solidFill>
                  <a:srgbClr val="7030A0"/>
                </a:solidFill>
              </a:rPr>
              <a:t>Types of processing:</a:t>
            </a:r>
          </a:p>
          <a:p>
            <a:pPr lvl="1" eaLnBrk="1" hangingPunct="1">
              <a:buFont typeface="Wingdings 2" panose="05020102010507070707" pitchFamily="18" charset="2"/>
              <a:buNone/>
            </a:pPr>
            <a:r>
              <a:rPr lang="en-US" sz="3200" b="1" smtClean="0">
                <a:solidFill>
                  <a:srgbClr val="7030A0"/>
                </a:solidFill>
              </a:rPr>
              <a:t>Histogram equalization</a:t>
            </a:r>
          </a:p>
          <a:p>
            <a:pPr lvl="1" eaLnBrk="1" hangingPunct="1">
              <a:buFont typeface="Wingdings 2" panose="05020102010507070707" pitchFamily="18" charset="2"/>
              <a:buNone/>
            </a:pPr>
            <a:r>
              <a:rPr lang="en-US" sz="3200" b="1" smtClean="0">
                <a:solidFill>
                  <a:srgbClr val="7030A0"/>
                </a:solidFill>
              </a:rPr>
              <a:t>Histogram matching (specification)</a:t>
            </a:r>
          </a:p>
          <a:p>
            <a:pPr eaLnBrk="1" hangingPunct="1"/>
            <a:endParaRPr lang="en-US" smtClean="0"/>
          </a:p>
          <a:p>
            <a:pPr eaLnBrk="1" hangingPunct="1"/>
            <a:endParaRPr lang="en-US" smtClean="0"/>
          </a:p>
          <a:p>
            <a:pPr eaLnBrk="1" hangingPunct="1"/>
            <a:endParaRPr lang="en-US" smtClean="0"/>
          </a:p>
          <a:p>
            <a:pPr eaLnBrk="1" hangingPunct="1"/>
            <a:endParaRPr lang="en-US" smtClean="0"/>
          </a:p>
        </p:txBody>
      </p:sp>
      <p:pic>
        <p:nvPicPr>
          <p:cNvPr id="15053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925" y="685800"/>
            <a:ext cx="4725988"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Line 14"/>
          <p:cNvSpPr>
            <a:spLocks noChangeShapeType="1"/>
          </p:cNvSpPr>
          <p:nvPr/>
        </p:nvSpPr>
        <p:spPr bwMode="auto">
          <a:xfrm>
            <a:off x="3430588" y="3835400"/>
            <a:ext cx="46037" cy="2232025"/>
          </a:xfrm>
          <a:prstGeom prst="line">
            <a:avLst/>
          </a:prstGeom>
          <a:noFill/>
          <a:ln w="76200">
            <a:solidFill>
              <a:schemeClr val="accent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150534" name="Line 15"/>
          <p:cNvSpPr>
            <a:spLocks noChangeShapeType="1"/>
          </p:cNvSpPr>
          <p:nvPr/>
        </p:nvSpPr>
        <p:spPr bwMode="auto">
          <a:xfrm flipV="1">
            <a:off x="3201988" y="5915025"/>
            <a:ext cx="3467100" cy="46038"/>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0535" name="Text Box 19"/>
          <p:cNvSpPr txBox="1">
            <a:spLocks noChangeArrowheads="1"/>
          </p:cNvSpPr>
          <p:nvPr/>
        </p:nvSpPr>
        <p:spPr bwMode="auto">
          <a:xfrm>
            <a:off x="4170363" y="6062663"/>
            <a:ext cx="1508125" cy="830262"/>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gray level</a:t>
            </a:r>
          </a:p>
        </p:txBody>
      </p:sp>
      <p:sp>
        <p:nvSpPr>
          <p:cNvPr id="150536" name="Text Box 20"/>
          <p:cNvSpPr txBox="1">
            <a:spLocks noChangeArrowheads="1"/>
          </p:cNvSpPr>
          <p:nvPr/>
        </p:nvSpPr>
        <p:spPr bwMode="auto">
          <a:xfrm rot="-5400000">
            <a:off x="1498600" y="5024438"/>
            <a:ext cx="2408238" cy="830262"/>
          </a:xfrm>
          <a:prstGeom prst="rect">
            <a:avLst/>
          </a:prstGeom>
          <a:solidFill>
            <a:schemeClr val="folHlink"/>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Number of Pixels</a:t>
            </a:r>
          </a:p>
        </p:txBody>
      </p:sp>
      <p:sp>
        <p:nvSpPr>
          <p:cNvPr id="150537" name="Rectangle 22"/>
          <p:cNvSpPr>
            <a:spLocks noChangeArrowheads="1"/>
          </p:cNvSpPr>
          <p:nvPr/>
        </p:nvSpPr>
        <p:spPr bwMode="auto">
          <a:xfrm>
            <a:off x="1220788" y="12604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1</a:t>
            </a:r>
          </a:p>
        </p:txBody>
      </p:sp>
      <p:sp>
        <p:nvSpPr>
          <p:cNvPr id="150538" name="Rectangle 23"/>
          <p:cNvSpPr>
            <a:spLocks noChangeArrowheads="1"/>
          </p:cNvSpPr>
          <p:nvPr/>
        </p:nvSpPr>
        <p:spPr bwMode="auto">
          <a:xfrm>
            <a:off x="1830388" y="12604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4</a:t>
            </a:r>
          </a:p>
        </p:txBody>
      </p:sp>
      <p:sp>
        <p:nvSpPr>
          <p:cNvPr id="150539" name="Rectangle 24"/>
          <p:cNvSpPr>
            <a:spLocks noChangeArrowheads="1"/>
          </p:cNvSpPr>
          <p:nvPr/>
        </p:nvSpPr>
        <p:spPr bwMode="auto">
          <a:xfrm>
            <a:off x="2439988" y="12604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5</a:t>
            </a:r>
          </a:p>
        </p:txBody>
      </p:sp>
      <p:sp>
        <p:nvSpPr>
          <p:cNvPr id="150540" name="Rectangle 25"/>
          <p:cNvSpPr>
            <a:spLocks noChangeArrowheads="1"/>
          </p:cNvSpPr>
          <p:nvPr/>
        </p:nvSpPr>
        <p:spPr bwMode="auto">
          <a:xfrm>
            <a:off x="3049588" y="12604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0</a:t>
            </a:r>
          </a:p>
        </p:txBody>
      </p:sp>
      <p:sp>
        <p:nvSpPr>
          <p:cNvPr id="150541" name="Rectangle 26"/>
          <p:cNvSpPr>
            <a:spLocks noChangeArrowheads="1"/>
          </p:cNvSpPr>
          <p:nvPr/>
        </p:nvSpPr>
        <p:spPr bwMode="auto">
          <a:xfrm>
            <a:off x="1220788" y="18700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3</a:t>
            </a:r>
          </a:p>
        </p:txBody>
      </p:sp>
      <p:sp>
        <p:nvSpPr>
          <p:cNvPr id="150542" name="Rectangle 27"/>
          <p:cNvSpPr>
            <a:spLocks noChangeArrowheads="1"/>
          </p:cNvSpPr>
          <p:nvPr/>
        </p:nvSpPr>
        <p:spPr bwMode="auto">
          <a:xfrm>
            <a:off x="1830388" y="18700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1</a:t>
            </a:r>
          </a:p>
        </p:txBody>
      </p:sp>
      <p:sp>
        <p:nvSpPr>
          <p:cNvPr id="150543" name="Rectangle 28"/>
          <p:cNvSpPr>
            <a:spLocks noChangeArrowheads="1"/>
          </p:cNvSpPr>
          <p:nvPr/>
        </p:nvSpPr>
        <p:spPr bwMode="auto">
          <a:xfrm>
            <a:off x="2439988" y="18700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5</a:t>
            </a:r>
          </a:p>
        </p:txBody>
      </p:sp>
      <p:sp>
        <p:nvSpPr>
          <p:cNvPr id="150544" name="Rectangle 29"/>
          <p:cNvSpPr>
            <a:spLocks noChangeArrowheads="1"/>
          </p:cNvSpPr>
          <p:nvPr/>
        </p:nvSpPr>
        <p:spPr bwMode="auto">
          <a:xfrm>
            <a:off x="3049588" y="1870075"/>
            <a:ext cx="660400" cy="615950"/>
          </a:xfrm>
          <a:prstGeom prst="rect">
            <a:avLst/>
          </a:prstGeom>
          <a:solidFill>
            <a:srgbClr val="E5E01B"/>
          </a:solidFill>
          <a:ln w="28575">
            <a:solidFill>
              <a:schemeClr val="tx2"/>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t>1</a:t>
            </a:r>
          </a:p>
        </p:txBody>
      </p:sp>
      <p:sp>
        <p:nvSpPr>
          <p:cNvPr id="150545" name="Rectangle 30"/>
          <p:cNvSpPr>
            <a:spLocks noChangeArrowheads="1"/>
          </p:cNvSpPr>
          <p:nvPr/>
        </p:nvSpPr>
        <p:spPr bwMode="auto">
          <a:xfrm>
            <a:off x="3506788" y="56070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46" name="Rectangle 31"/>
          <p:cNvSpPr>
            <a:spLocks noChangeArrowheads="1"/>
          </p:cNvSpPr>
          <p:nvPr/>
        </p:nvSpPr>
        <p:spPr bwMode="auto">
          <a:xfrm>
            <a:off x="3735388" y="56070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47" name="Rectangle 32"/>
          <p:cNvSpPr>
            <a:spLocks noChangeArrowheads="1"/>
          </p:cNvSpPr>
          <p:nvPr/>
        </p:nvSpPr>
        <p:spPr bwMode="auto">
          <a:xfrm>
            <a:off x="3735388" y="53784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48" name="Rectangle 33"/>
          <p:cNvSpPr>
            <a:spLocks noChangeArrowheads="1"/>
          </p:cNvSpPr>
          <p:nvPr/>
        </p:nvSpPr>
        <p:spPr bwMode="auto">
          <a:xfrm>
            <a:off x="3735388" y="51498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49" name="Rectangle 35"/>
          <p:cNvSpPr>
            <a:spLocks noChangeArrowheads="1"/>
          </p:cNvSpPr>
          <p:nvPr/>
        </p:nvSpPr>
        <p:spPr bwMode="auto">
          <a:xfrm>
            <a:off x="4192588" y="56070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50" name="Rectangle 36"/>
          <p:cNvSpPr>
            <a:spLocks noChangeArrowheads="1"/>
          </p:cNvSpPr>
          <p:nvPr/>
        </p:nvSpPr>
        <p:spPr bwMode="auto">
          <a:xfrm>
            <a:off x="4421188" y="56070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51" name="Rectangle 37"/>
          <p:cNvSpPr>
            <a:spLocks noChangeArrowheads="1"/>
          </p:cNvSpPr>
          <p:nvPr/>
        </p:nvSpPr>
        <p:spPr bwMode="auto">
          <a:xfrm>
            <a:off x="4649788" y="56070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0552" name="Rectangle 38"/>
          <p:cNvSpPr>
            <a:spLocks noChangeArrowheads="1"/>
          </p:cNvSpPr>
          <p:nvPr/>
        </p:nvSpPr>
        <p:spPr bwMode="auto">
          <a:xfrm>
            <a:off x="4649788" y="5378450"/>
            <a:ext cx="247650" cy="231775"/>
          </a:xfrm>
          <a:prstGeom prst="rect">
            <a:avLst/>
          </a:prstGeom>
          <a:solidFill>
            <a:srgbClr val="FF3300"/>
          </a:solidFill>
          <a:ln w="1905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cxnSp>
        <p:nvCxnSpPr>
          <p:cNvPr id="27" name="Straight Arrow Connector 26"/>
          <p:cNvCxnSpPr/>
          <p:nvPr/>
        </p:nvCxnSpPr>
        <p:spPr>
          <a:xfrm rot="16200000" flipH="1">
            <a:off x="2335213" y="2884487"/>
            <a:ext cx="2940050" cy="192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2342356" y="3609182"/>
            <a:ext cx="2714625" cy="252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457200"/>
            <a:ext cx="10515600" cy="1325563"/>
          </a:xfrm>
        </p:spPr>
        <p:txBody>
          <a:bodyPr/>
          <a:lstStyle/>
          <a:p>
            <a:pPr eaLnBrk="1" hangingPunct="1"/>
            <a:r>
              <a:rPr lang="en-IN" smtClean="0">
                <a:solidFill>
                  <a:srgbClr val="FF0000"/>
                </a:solidFill>
              </a:rPr>
              <a:t>Logarithmic Transformations</a:t>
            </a:r>
          </a:p>
        </p:txBody>
      </p:sp>
      <p:sp>
        <p:nvSpPr>
          <p:cNvPr id="3" name="Content Placeholder 2"/>
          <p:cNvSpPr>
            <a:spLocks noGrp="1"/>
          </p:cNvSpPr>
          <p:nvPr>
            <p:ph idx="1"/>
          </p:nvPr>
        </p:nvSpPr>
        <p:spPr>
          <a:xfrm>
            <a:off x="482600" y="1008063"/>
            <a:ext cx="11390313" cy="5849937"/>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sz="3200" dirty="0" smtClean="0">
                <a:solidFill>
                  <a:srgbClr val="7030A0"/>
                </a:solidFill>
              </a:rPr>
              <a:t>Log Transformation</a:t>
            </a:r>
          </a:p>
          <a:p>
            <a:pPr marL="274320" indent="-274320" eaLnBrk="1" fontAlgn="auto" hangingPunct="1">
              <a:spcAft>
                <a:spcPts val="0"/>
              </a:spcAft>
              <a:buClr>
                <a:schemeClr val="accent3"/>
              </a:buClr>
              <a:buFont typeface="Wingdings 2"/>
              <a:buNone/>
              <a:defRPr/>
            </a:pPr>
            <a:r>
              <a:rPr lang="en-US" dirty="0" smtClean="0"/>
              <a:t>	</a:t>
            </a:r>
          </a:p>
          <a:p>
            <a:pPr marL="274320" indent="-274320" eaLnBrk="1" fontAlgn="auto" hangingPunct="1">
              <a:spcAft>
                <a:spcPts val="0"/>
              </a:spcAft>
              <a:buClr>
                <a:schemeClr val="accent3"/>
              </a:buClr>
              <a:buFont typeface="Wingdings 2"/>
              <a:buChar char=""/>
              <a:defRPr/>
            </a:pPr>
            <a:r>
              <a:rPr lang="en-US" dirty="0" smtClean="0"/>
              <a:t>The general form of the log transformation:</a:t>
            </a:r>
          </a:p>
          <a:p>
            <a:pPr marL="274320" indent="-274320" eaLnBrk="1" fontAlgn="auto" hangingPunct="1">
              <a:spcAft>
                <a:spcPts val="0"/>
              </a:spcAft>
              <a:buClr>
                <a:schemeClr val="accent3"/>
              </a:buClr>
              <a:buFont typeface="Wingdings 2"/>
              <a:buChar char=""/>
              <a:defRPr/>
            </a:pPr>
            <a:r>
              <a:rPr lang="en-US" dirty="0" smtClean="0"/>
              <a:t>			</a:t>
            </a:r>
            <a:r>
              <a:rPr lang="en-US" sz="4000" dirty="0" smtClean="0"/>
              <a:t>s = c log (</a:t>
            </a:r>
            <a:r>
              <a:rPr lang="en-US" sz="4400" dirty="0" smtClean="0"/>
              <a:t>1</a:t>
            </a:r>
            <a:r>
              <a:rPr lang="en-US" sz="4000" dirty="0" smtClean="0"/>
              <a:t>+r)</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None/>
              <a:defRPr/>
            </a:pPr>
            <a:r>
              <a:rPr lang="en-US" dirty="0" smtClean="0"/>
              <a:t>  </a:t>
            </a:r>
            <a:r>
              <a:rPr lang="en-US" sz="2800" dirty="0" smtClean="0">
                <a:solidFill>
                  <a:srgbClr val="0070C0"/>
                </a:solidFill>
              </a:rPr>
              <a:t>Where c is a constant, and r ≥ 0</a:t>
            </a:r>
          </a:p>
          <a:p>
            <a:pPr marL="274320" indent="-274320" eaLnBrk="1" fontAlgn="auto" hangingPunct="1">
              <a:spcAft>
                <a:spcPts val="0"/>
              </a:spcAft>
              <a:buClr>
                <a:schemeClr val="accent3"/>
              </a:buClr>
              <a:buFont typeface="Wingdings 2"/>
              <a:buChar char=""/>
              <a:defRPr/>
            </a:pPr>
            <a:r>
              <a:rPr lang="en-US" sz="2800" dirty="0" smtClean="0"/>
              <a:t>Log curve maps  a </a:t>
            </a:r>
            <a:r>
              <a:rPr lang="en-US" sz="2800" dirty="0" smtClean="0">
                <a:solidFill>
                  <a:srgbClr val="C00000"/>
                </a:solidFill>
              </a:rPr>
              <a:t>narrow range of low gray-level </a:t>
            </a:r>
            <a:r>
              <a:rPr lang="en-US" sz="2800" dirty="0" smtClean="0"/>
              <a:t>values in the input image into a </a:t>
            </a:r>
            <a:r>
              <a:rPr lang="en-US" sz="2800" dirty="0" smtClean="0">
                <a:solidFill>
                  <a:srgbClr val="C00000"/>
                </a:solidFill>
              </a:rPr>
              <a:t>wider range of the output levels.</a:t>
            </a:r>
          </a:p>
          <a:p>
            <a:pPr marL="274320" indent="-274320" eaLnBrk="1" fontAlgn="auto" hangingPunct="1">
              <a:spcAft>
                <a:spcPts val="0"/>
              </a:spcAft>
              <a:buClr>
                <a:schemeClr val="accent3"/>
              </a:buClr>
              <a:buFont typeface="Wingdings 2"/>
              <a:buChar char=""/>
              <a:defRPr/>
            </a:pPr>
            <a:r>
              <a:rPr lang="en-US" sz="2800" dirty="0" smtClean="0">
                <a:solidFill>
                  <a:srgbClr val="0070C0"/>
                </a:solidFill>
              </a:rPr>
              <a:t>Used to expand the values of dark pixels in an image while compressing the higher-level values</a:t>
            </a:r>
            <a:r>
              <a:rPr lang="en-US" sz="2800" dirty="0" smtClean="0"/>
              <a:t>.</a:t>
            </a:r>
          </a:p>
          <a:p>
            <a:pPr marL="274320" indent="-274320" eaLnBrk="1" fontAlgn="auto" hangingPunct="1">
              <a:spcAft>
                <a:spcPts val="0"/>
              </a:spcAft>
              <a:buClr>
                <a:schemeClr val="accent3"/>
              </a:buClr>
              <a:buFont typeface="Wingdings 2"/>
              <a:buChar char=""/>
              <a:defRPr/>
            </a:pPr>
            <a:r>
              <a:rPr lang="en-US" sz="2800" dirty="0" smtClean="0">
                <a:solidFill>
                  <a:srgbClr val="C00000"/>
                </a:solidFill>
              </a:rPr>
              <a:t>It compresses the dynamic range of images with large variations in pixel values.</a:t>
            </a:r>
          </a:p>
          <a:p>
            <a:pPr marL="274320" indent="-274320" eaLnBrk="1" fontAlgn="auto" hangingPunct="1">
              <a:spcAft>
                <a:spcPts val="0"/>
              </a:spcAft>
              <a:buClr>
                <a:schemeClr val="accent3"/>
              </a:buClr>
              <a:buFont typeface="Wingdings 2"/>
              <a:buChar char=""/>
              <a:defRPr/>
            </a:pPr>
            <a:endParaRPr lang="en-IN" dirty="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5" y="1041400"/>
            <a:ext cx="10972800" cy="1143000"/>
          </a:xfrm>
        </p:spPr>
        <p:txBody>
          <a:bodyPr>
            <a:noAutofit/>
          </a:bodyPr>
          <a:lstStyle/>
          <a:p>
            <a:pPr eaLnBrk="1" fontAlgn="auto" hangingPunct="1">
              <a:spcAft>
                <a:spcPts val="0"/>
              </a:spcAft>
              <a:defRPr/>
            </a:pPr>
            <a:r>
              <a:rPr lang="en-GB" sz="4000" b="1" dirty="0" smtClean="0">
                <a:solidFill>
                  <a:schemeClr val="bg2">
                    <a:lumMod val="25000"/>
                  </a:schemeClr>
                </a:solidFill>
                <a:latin typeface="Arial" charset="0"/>
              </a:rPr>
              <a:t>Histogram Equalization</a:t>
            </a:r>
            <a:r>
              <a:rPr lang="en-US" sz="4000" b="1" dirty="0" smtClean="0">
                <a:solidFill>
                  <a:schemeClr val="bg2">
                    <a:lumMod val="25000"/>
                  </a:schemeClr>
                </a:solidFill>
                <a:latin typeface="Arial" charset="0"/>
              </a:rPr>
              <a:t> Example: </a:t>
            </a:r>
            <a:r>
              <a:rPr lang="en-GB" sz="4000" b="1" dirty="0" smtClean="0">
                <a:solidFill>
                  <a:schemeClr val="bg2">
                    <a:lumMod val="25000"/>
                  </a:schemeClr>
                </a:solidFill>
                <a:latin typeface="Arial" charset="0"/>
              </a:rPr>
              <a:t/>
            </a:r>
            <a:br>
              <a:rPr lang="en-GB" sz="4000" b="1" dirty="0" smtClean="0">
                <a:solidFill>
                  <a:schemeClr val="bg2">
                    <a:lumMod val="25000"/>
                  </a:schemeClr>
                </a:solidFill>
                <a:latin typeface="Arial" charset="0"/>
              </a:rPr>
            </a:br>
            <a:r>
              <a:rPr lang="en-US" sz="4000" b="1" dirty="0" smtClean="0">
                <a:solidFill>
                  <a:schemeClr val="bg2">
                    <a:lumMod val="25000"/>
                  </a:schemeClr>
                </a:solidFill>
                <a:latin typeface="Arial" charset="0"/>
              </a:rPr>
              <a:t/>
            </a:r>
            <a:br>
              <a:rPr lang="en-US" sz="4000" b="1" dirty="0" smtClean="0">
                <a:solidFill>
                  <a:schemeClr val="bg2">
                    <a:lumMod val="25000"/>
                  </a:schemeClr>
                </a:solidFill>
                <a:latin typeface="Arial" charset="0"/>
              </a:rPr>
            </a:br>
            <a:endParaRPr lang="en-US" sz="4000" dirty="0">
              <a:solidFill>
                <a:schemeClr val="bg2">
                  <a:lumMod val="25000"/>
                </a:schemeClr>
              </a:solidFill>
            </a:endParaRPr>
          </a:p>
        </p:txBody>
      </p:sp>
      <p:graphicFrame>
        <p:nvGraphicFramePr>
          <p:cNvPr id="151555" name="Object 9"/>
          <p:cNvGraphicFramePr>
            <a:graphicFrameLocks noChangeAspect="1"/>
          </p:cNvGraphicFramePr>
          <p:nvPr/>
        </p:nvGraphicFramePr>
        <p:xfrm>
          <a:off x="1501775" y="1989138"/>
          <a:ext cx="7772400" cy="2724150"/>
        </p:xfrm>
        <a:graphic>
          <a:graphicData uri="http://schemas.openxmlformats.org/presentationml/2006/ole">
            <mc:AlternateContent xmlns:mc="http://schemas.openxmlformats.org/markup-compatibility/2006">
              <mc:Choice xmlns:v="urn:schemas-microsoft-com:vml" Requires="v">
                <p:oleObj spid="_x0000_s151571" name="Picture Publisher Bild" r:id="rId3" imgW="7620000" imgH="2724150" progId="">
                  <p:embed/>
                </p:oleObj>
              </mc:Choice>
              <mc:Fallback>
                <p:oleObj name="Picture Publisher Bild" r:id="rId3" imgW="7620000" imgH="272415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1989138"/>
                        <a:ext cx="77724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56" name="Line 10"/>
          <p:cNvSpPr>
            <a:spLocks noChangeShapeType="1"/>
          </p:cNvSpPr>
          <p:nvPr/>
        </p:nvSpPr>
        <p:spPr bwMode="auto">
          <a:xfrm flipV="1">
            <a:off x="4278313" y="5227638"/>
            <a:ext cx="0" cy="160020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57" name="Line 11"/>
          <p:cNvSpPr>
            <a:spLocks noChangeShapeType="1"/>
          </p:cNvSpPr>
          <p:nvPr/>
        </p:nvSpPr>
        <p:spPr bwMode="auto">
          <a:xfrm>
            <a:off x="4321175" y="6827838"/>
            <a:ext cx="2133600" cy="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58" name="Freeform 13"/>
          <p:cNvSpPr>
            <a:spLocks/>
          </p:cNvSpPr>
          <p:nvPr/>
        </p:nvSpPr>
        <p:spPr bwMode="auto">
          <a:xfrm>
            <a:off x="4354513" y="5684838"/>
            <a:ext cx="1828800" cy="927100"/>
          </a:xfrm>
          <a:custGeom>
            <a:avLst/>
            <a:gdLst>
              <a:gd name="T0" fmla="*/ 0 w 1152"/>
              <a:gd name="T1" fmla="*/ 0 h 584"/>
              <a:gd name="T2" fmla="*/ 2147483646 w 1152"/>
              <a:gd name="T3" fmla="*/ 2147483646 h 584"/>
              <a:gd name="T4" fmla="*/ 2147483646 w 1152"/>
              <a:gd name="T5" fmla="*/ 2147483646 h 584"/>
              <a:gd name="T6" fmla="*/ 2147483646 w 1152"/>
              <a:gd name="T7" fmla="*/ 2147483646 h 584"/>
              <a:gd name="T8" fmla="*/ 2147483646 w 1152"/>
              <a:gd name="T9" fmla="*/ 2147483646 h 584"/>
              <a:gd name="T10" fmla="*/ 2147483646 w 1152"/>
              <a:gd name="T11" fmla="*/ 2147483646 h 584"/>
              <a:gd name="T12" fmla="*/ 2147483646 w 1152"/>
              <a:gd name="T13" fmla="*/ 2147483646 h 584"/>
              <a:gd name="T14" fmla="*/ 2147483646 w 1152"/>
              <a:gd name="T15" fmla="*/ 2147483646 h 584"/>
              <a:gd name="T16" fmla="*/ 2147483646 w 1152"/>
              <a:gd name="T17" fmla="*/ 2147483646 h 584"/>
              <a:gd name="T18" fmla="*/ 2147483646 w 1152"/>
              <a:gd name="T19" fmla="*/ 2147483646 h 584"/>
              <a:gd name="T20" fmla="*/ 2147483646 w 1152"/>
              <a:gd name="T21" fmla="*/ 2147483646 h 584"/>
              <a:gd name="T22" fmla="*/ 2147483646 w 1152"/>
              <a:gd name="T23" fmla="*/ 2147483646 h 584"/>
              <a:gd name="T24" fmla="*/ 2147483646 w 1152"/>
              <a:gd name="T25" fmla="*/ 2147483646 h 584"/>
              <a:gd name="T26" fmla="*/ 2147483646 w 1152"/>
              <a:gd name="T27" fmla="*/ 2147483646 h 584"/>
              <a:gd name="T28" fmla="*/ 2147483646 w 1152"/>
              <a:gd name="T29" fmla="*/ 2147483646 h 584"/>
              <a:gd name="T30" fmla="*/ 2147483646 w 1152"/>
              <a:gd name="T31" fmla="*/ 2147483646 h 584"/>
              <a:gd name="T32" fmla="*/ 2147483646 w 1152"/>
              <a:gd name="T33" fmla="*/ 2147483646 h 584"/>
              <a:gd name="T34" fmla="*/ 2147483646 w 1152"/>
              <a:gd name="T35" fmla="*/ 2147483646 h 5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52" h="584">
                <a:moveTo>
                  <a:pt x="0" y="0"/>
                </a:moveTo>
                <a:cubicBezTo>
                  <a:pt x="48" y="24"/>
                  <a:pt x="96" y="48"/>
                  <a:pt x="144" y="96"/>
                </a:cubicBezTo>
                <a:cubicBezTo>
                  <a:pt x="192" y="144"/>
                  <a:pt x="256" y="224"/>
                  <a:pt x="288" y="288"/>
                </a:cubicBezTo>
                <a:cubicBezTo>
                  <a:pt x="320" y="352"/>
                  <a:pt x="312" y="440"/>
                  <a:pt x="336" y="480"/>
                </a:cubicBezTo>
                <a:cubicBezTo>
                  <a:pt x="360" y="520"/>
                  <a:pt x="400" y="520"/>
                  <a:pt x="432" y="528"/>
                </a:cubicBezTo>
                <a:cubicBezTo>
                  <a:pt x="464" y="536"/>
                  <a:pt x="504" y="552"/>
                  <a:pt x="528" y="528"/>
                </a:cubicBezTo>
                <a:cubicBezTo>
                  <a:pt x="552" y="504"/>
                  <a:pt x="560" y="416"/>
                  <a:pt x="576" y="384"/>
                </a:cubicBezTo>
                <a:cubicBezTo>
                  <a:pt x="592" y="352"/>
                  <a:pt x="616" y="352"/>
                  <a:pt x="624" y="336"/>
                </a:cubicBezTo>
                <a:cubicBezTo>
                  <a:pt x="632" y="320"/>
                  <a:pt x="616" y="296"/>
                  <a:pt x="624" y="288"/>
                </a:cubicBezTo>
                <a:cubicBezTo>
                  <a:pt x="632" y="280"/>
                  <a:pt x="656" y="280"/>
                  <a:pt x="672" y="288"/>
                </a:cubicBezTo>
                <a:cubicBezTo>
                  <a:pt x="688" y="296"/>
                  <a:pt x="704" y="312"/>
                  <a:pt x="720" y="336"/>
                </a:cubicBezTo>
                <a:cubicBezTo>
                  <a:pt x="736" y="360"/>
                  <a:pt x="752" y="408"/>
                  <a:pt x="768" y="432"/>
                </a:cubicBezTo>
                <a:cubicBezTo>
                  <a:pt x="784" y="456"/>
                  <a:pt x="800" y="464"/>
                  <a:pt x="816" y="480"/>
                </a:cubicBezTo>
                <a:cubicBezTo>
                  <a:pt x="832" y="496"/>
                  <a:pt x="848" y="512"/>
                  <a:pt x="864" y="528"/>
                </a:cubicBezTo>
                <a:cubicBezTo>
                  <a:pt x="880" y="544"/>
                  <a:pt x="888" y="568"/>
                  <a:pt x="912" y="576"/>
                </a:cubicBezTo>
                <a:cubicBezTo>
                  <a:pt x="936" y="584"/>
                  <a:pt x="976" y="584"/>
                  <a:pt x="1008" y="576"/>
                </a:cubicBezTo>
                <a:cubicBezTo>
                  <a:pt x="1040" y="568"/>
                  <a:pt x="1080" y="536"/>
                  <a:pt x="1104" y="528"/>
                </a:cubicBezTo>
                <a:cubicBezTo>
                  <a:pt x="1128" y="520"/>
                  <a:pt x="1140" y="524"/>
                  <a:pt x="1152" y="528"/>
                </a:cubicBezTo>
              </a:path>
            </a:pathLst>
          </a:custGeom>
          <a:noFill/>
          <a:ln w="7620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51559" name="Line 14"/>
          <p:cNvSpPr>
            <a:spLocks noChangeShapeType="1"/>
          </p:cNvSpPr>
          <p:nvPr/>
        </p:nvSpPr>
        <p:spPr bwMode="auto">
          <a:xfrm flipV="1">
            <a:off x="6945313" y="5227638"/>
            <a:ext cx="0" cy="160020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0" name="Line 15"/>
          <p:cNvSpPr>
            <a:spLocks noChangeShapeType="1"/>
          </p:cNvSpPr>
          <p:nvPr/>
        </p:nvSpPr>
        <p:spPr bwMode="auto">
          <a:xfrm>
            <a:off x="6945313" y="6827838"/>
            <a:ext cx="2133600" cy="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1" name="Line 18"/>
          <p:cNvSpPr>
            <a:spLocks noChangeShapeType="1"/>
          </p:cNvSpPr>
          <p:nvPr/>
        </p:nvSpPr>
        <p:spPr bwMode="auto">
          <a:xfrm>
            <a:off x="6945313" y="6218238"/>
            <a:ext cx="1981200"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1562" name="Line 19"/>
          <p:cNvSpPr>
            <a:spLocks noChangeShapeType="1"/>
          </p:cNvSpPr>
          <p:nvPr/>
        </p:nvSpPr>
        <p:spPr bwMode="auto">
          <a:xfrm>
            <a:off x="5192713" y="4465638"/>
            <a:ext cx="0" cy="914400"/>
          </a:xfrm>
          <a:prstGeom prst="line">
            <a:avLst/>
          </a:prstGeom>
          <a:noFill/>
          <a:ln w="76200">
            <a:solidFill>
              <a:srgbClr val="E5E01B"/>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3" name="Line 20"/>
          <p:cNvSpPr>
            <a:spLocks noChangeShapeType="1"/>
          </p:cNvSpPr>
          <p:nvPr/>
        </p:nvSpPr>
        <p:spPr bwMode="auto">
          <a:xfrm>
            <a:off x="7935913" y="4465638"/>
            <a:ext cx="0" cy="914400"/>
          </a:xfrm>
          <a:prstGeom prst="line">
            <a:avLst/>
          </a:prstGeom>
          <a:noFill/>
          <a:ln w="76200">
            <a:solidFill>
              <a:srgbClr val="E5E01B"/>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4" name="Line 21"/>
          <p:cNvSpPr>
            <a:spLocks noChangeShapeType="1"/>
          </p:cNvSpPr>
          <p:nvPr/>
        </p:nvSpPr>
        <p:spPr bwMode="auto">
          <a:xfrm>
            <a:off x="6183313" y="3475038"/>
            <a:ext cx="1066800" cy="0"/>
          </a:xfrm>
          <a:prstGeom prst="line">
            <a:avLst/>
          </a:prstGeom>
          <a:noFill/>
          <a:ln w="76200">
            <a:solidFill>
              <a:srgbClr val="E5E01B"/>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5" name="Line 23"/>
          <p:cNvSpPr>
            <a:spLocks noChangeShapeType="1"/>
          </p:cNvSpPr>
          <p:nvPr/>
        </p:nvSpPr>
        <p:spPr bwMode="auto">
          <a:xfrm flipV="1">
            <a:off x="1154113" y="3094038"/>
            <a:ext cx="5257800" cy="312420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1566" name="Text Box 24"/>
          <p:cNvSpPr txBox="1">
            <a:spLocks noChangeArrowheads="1"/>
          </p:cNvSpPr>
          <p:nvPr/>
        </p:nvSpPr>
        <p:spPr bwMode="auto">
          <a:xfrm>
            <a:off x="6557963" y="2889250"/>
            <a:ext cx="317500" cy="369888"/>
          </a:xfrm>
          <a:prstGeom prst="rect">
            <a:avLst/>
          </a:prstGeom>
          <a:solidFill>
            <a:srgbClr val="E5E01B"/>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T</a:t>
            </a:r>
          </a:p>
        </p:txBody>
      </p:sp>
      <p:sp>
        <p:nvSpPr>
          <p:cNvPr id="151567" name="Text Box 22"/>
          <p:cNvSpPr txBox="1">
            <a:spLocks noChangeArrowheads="1"/>
          </p:cNvSpPr>
          <p:nvPr/>
        </p:nvSpPr>
        <p:spPr bwMode="auto">
          <a:xfrm>
            <a:off x="0" y="5916613"/>
            <a:ext cx="3311525" cy="646112"/>
          </a:xfrm>
          <a:prstGeom prst="rect">
            <a:avLst/>
          </a:prstGeom>
          <a:solidFill>
            <a:schemeClr val="accent2"/>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solidFill>
                  <a:schemeClr val="bg1"/>
                </a:solidFill>
                <a:latin typeface="Arial" panose="020B0604020202020204" pitchFamily="34" charset="0"/>
              </a:rPr>
              <a:t>We are looking for</a:t>
            </a:r>
          </a:p>
          <a:p>
            <a:pPr eaLnBrk="1" hangingPunct="1"/>
            <a:r>
              <a:rPr lang="en-US">
                <a:solidFill>
                  <a:schemeClr val="bg1"/>
                </a:solidFill>
                <a:latin typeface="Arial" panose="020B0604020202020204" pitchFamily="34" charset="0"/>
              </a:rPr>
              <a:t>this transformation !</a:t>
            </a:r>
          </a:p>
        </p:txBody>
      </p:sp>
      <p:sp>
        <p:nvSpPr>
          <p:cNvPr id="151568" name="Text Box 3"/>
          <p:cNvSpPr txBox="1">
            <a:spLocks noChangeArrowheads="1"/>
          </p:cNvSpPr>
          <p:nvPr/>
        </p:nvSpPr>
        <p:spPr bwMode="auto">
          <a:xfrm>
            <a:off x="760413" y="1055688"/>
            <a:ext cx="105775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zh-CN" sz="2400">
                <a:latin typeface="Times New Roman" panose="02020603050405020304" pitchFamily="18" charset="0"/>
              </a:rPr>
              <a:t>Histogram of an image represents the relative frequency of occurrence of various gray levels in the image</a:t>
            </a:r>
          </a:p>
        </p:txBody>
      </p:sp>
      <p:sp>
        <p:nvSpPr>
          <p:cNvPr id="151569" name="Content Placeholder 2"/>
          <p:cNvSpPr>
            <a:spLocks noGrp="1"/>
          </p:cNvSpPr>
          <p:nvPr>
            <p:ph idx="1"/>
          </p:nvPr>
        </p:nvSpPr>
        <p:spPr/>
        <p:txBody>
          <a:bodyPr/>
          <a:lstStyle/>
          <a:p>
            <a:endParaRPr lang="en-US" smtClean="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a:spLocks noGrp="1" noChangeArrowheads="1"/>
          </p:cNvSpPr>
          <p:nvPr>
            <p:ph type="title"/>
          </p:nvPr>
        </p:nvSpPr>
        <p:spPr>
          <a:xfrm>
            <a:off x="407988" y="0"/>
            <a:ext cx="5338762" cy="600075"/>
          </a:xfrm>
          <a:effectLst>
            <a:outerShdw dist="35921" dir="2700000" algn="ctr" rotWithShape="0">
              <a:schemeClr val="folHlink"/>
            </a:outerShdw>
          </a:effectLst>
        </p:spPr>
        <p:txBody>
          <a:bodyPr wrap="none">
            <a:spAutoFit/>
          </a:bodyPr>
          <a:lstStyle/>
          <a:p>
            <a:pPr algn="ctr" eaLnBrk="1" hangingPunct="1"/>
            <a:r>
              <a:rPr lang="en-US" altLang="zh-TW" sz="3600" smtClean="0">
                <a:solidFill>
                  <a:srgbClr val="FF0000"/>
                </a:solidFill>
                <a:latin typeface="Verdana" panose="020B0604030504040204" pitchFamily="34" charset="0"/>
                <a:ea typeface="PMingLiU" pitchFamily="18" charset="-120"/>
              </a:rPr>
              <a:t>Histogram Equalization</a:t>
            </a:r>
            <a:endParaRPr lang="en-US" altLang="zh-TW" sz="3600" smtClean="0">
              <a:ea typeface="PMingLiU" pitchFamily="18" charset="-120"/>
            </a:endParaRPr>
          </a:p>
        </p:txBody>
      </p:sp>
      <p:sp>
        <p:nvSpPr>
          <p:cNvPr id="3" name="Content Placeholder 2"/>
          <p:cNvSpPr>
            <a:spLocks noGrp="1"/>
          </p:cNvSpPr>
          <p:nvPr>
            <p:ph idx="1"/>
          </p:nvPr>
        </p:nvSpPr>
        <p:spPr>
          <a:xfrm>
            <a:off x="407988" y="1716088"/>
            <a:ext cx="11174412" cy="5141912"/>
          </a:xfrm>
        </p:spPr>
        <p:txBody>
          <a:bodyPr>
            <a:normAutofit/>
          </a:bodyPr>
          <a:lstStyle/>
          <a:p>
            <a:pPr marL="457200" indent="-457200" eaLnBrk="1" fontAlgn="auto" hangingPunct="1">
              <a:spcAft>
                <a:spcPts val="0"/>
              </a:spcAft>
              <a:buClr>
                <a:schemeClr val="bg1"/>
              </a:buClr>
              <a:buSzPct val="125000"/>
              <a:buFont typeface="Wingdings 2"/>
              <a:buNone/>
              <a:defRPr/>
            </a:pPr>
            <a:r>
              <a:rPr lang="en-US" sz="2800" b="1" dirty="0" smtClean="0">
                <a:solidFill>
                  <a:schemeClr val="bg2">
                    <a:lumMod val="25000"/>
                  </a:schemeClr>
                </a:solidFill>
                <a:latin typeface="Arial" charset="0"/>
              </a:rPr>
              <a:t>  </a:t>
            </a:r>
          </a:p>
          <a:p>
            <a:pPr marL="457200" indent="-457200" eaLnBrk="1" fontAlgn="auto" hangingPunct="1">
              <a:spcAft>
                <a:spcPts val="0"/>
              </a:spcAft>
              <a:buClr>
                <a:schemeClr val="bg1"/>
              </a:buClr>
              <a:buSzPct val="125000"/>
              <a:buFont typeface="Wingdings 2"/>
              <a:buNone/>
              <a:defRPr/>
            </a:pPr>
            <a:r>
              <a:rPr lang="en-US" sz="2800" b="1" dirty="0" smtClean="0">
                <a:solidFill>
                  <a:schemeClr val="bg2">
                    <a:lumMod val="25000"/>
                  </a:schemeClr>
                </a:solidFill>
                <a:latin typeface="Arial" charset="0"/>
              </a:rPr>
              <a:t>  Preprocessing technique to enhance contrast in ‘natural’ images.</a:t>
            </a:r>
          </a:p>
          <a:p>
            <a:pPr marL="457200" indent="-457200" eaLnBrk="1" fontAlgn="auto" hangingPunct="1">
              <a:spcAft>
                <a:spcPts val="0"/>
              </a:spcAft>
              <a:buClr>
                <a:schemeClr val="bg1"/>
              </a:buClr>
              <a:buSzPct val="125000"/>
              <a:buFont typeface="Wingdings 2"/>
              <a:buNone/>
              <a:defRPr/>
            </a:pPr>
            <a:endParaRPr lang="en-US" sz="2800" b="1" dirty="0" smtClean="0">
              <a:solidFill>
                <a:schemeClr val="bg2">
                  <a:lumMod val="25000"/>
                </a:schemeClr>
              </a:solidFill>
              <a:latin typeface="Arial" charset="0"/>
            </a:endParaRPr>
          </a:p>
          <a:p>
            <a:pPr marL="457200" indent="-457200" eaLnBrk="1" fontAlgn="auto" hangingPunct="1">
              <a:spcAft>
                <a:spcPts val="0"/>
              </a:spcAft>
              <a:buClr>
                <a:schemeClr val="bg1"/>
              </a:buClr>
              <a:buSzPct val="125000"/>
              <a:buFont typeface="Wingdings" pitchFamily="2" charset="2"/>
              <a:buChar char="v"/>
              <a:defRPr/>
            </a:pPr>
            <a:r>
              <a:rPr lang="en-US" sz="2800" b="1" dirty="0" smtClean="0">
                <a:solidFill>
                  <a:srgbClr val="FF0000"/>
                </a:solidFill>
                <a:latin typeface="Arial" charset="0"/>
              </a:rPr>
              <a:t>Target</a:t>
            </a:r>
            <a:r>
              <a:rPr lang="en-US" sz="2800" b="1" dirty="0" smtClean="0">
                <a:solidFill>
                  <a:schemeClr val="bg2">
                    <a:lumMod val="25000"/>
                  </a:schemeClr>
                </a:solidFill>
                <a:latin typeface="Arial" charset="0"/>
              </a:rPr>
              <a:t>: find gray level transformation function T to transform image f such that the histogram of T(f) is ‘equalized’</a:t>
            </a:r>
          </a:p>
          <a:p>
            <a:pPr marL="457200" indent="-457200" eaLnBrk="1" fontAlgn="auto" hangingPunct="1">
              <a:spcAft>
                <a:spcPts val="0"/>
              </a:spcAft>
              <a:buClr>
                <a:schemeClr val="bg1"/>
              </a:buClr>
              <a:buSzPct val="125000"/>
              <a:buFont typeface="Wingdings 2"/>
              <a:buChar char=""/>
              <a:defRPr/>
            </a:pPr>
            <a:endParaRPr lang="en-US" sz="2400" b="1" dirty="0" smtClean="0">
              <a:solidFill>
                <a:schemeClr val="bg2">
                  <a:lumMod val="25000"/>
                </a:schemeClr>
              </a:solidFill>
              <a:latin typeface="Arial" charset="0"/>
            </a:endParaRPr>
          </a:p>
          <a:p>
            <a:pPr marL="274320" indent="-274320" eaLnBrk="1" fontAlgn="auto" hangingPunct="1">
              <a:spcAft>
                <a:spcPts val="0"/>
              </a:spcAft>
              <a:buClr>
                <a:schemeClr val="accent3"/>
              </a:buClr>
              <a:buFont typeface="Wingdings" pitchFamily="2" charset="2"/>
              <a:buChar char="Ø"/>
              <a:defRPr/>
            </a:pPr>
            <a:endParaRPr lang="en-US" dirty="0">
              <a:solidFill>
                <a:schemeClr val="bg2">
                  <a:lumMod val="25000"/>
                </a:schemeClr>
              </a:solidFill>
            </a:endParaRPr>
          </a:p>
        </p:txBody>
      </p:sp>
      <p:sp>
        <p:nvSpPr>
          <p:cNvPr id="4" name="Rectangle 8"/>
          <p:cNvSpPr txBox="1">
            <a:spLocks noChangeArrowheads="1"/>
          </p:cNvSpPr>
          <p:nvPr/>
        </p:nvSpPr>
        <p:spPr bwMode="auto">
          <a:xfrm>
            <a:off x="407988" y="960438"/>
            <a:ext cx="11601450" cy="627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Constantia" panose="02030602050306030303" pitchFamily="18"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Constantia" panose="02030602050306030303" pitchFamily="18" charset="0"/>
                <a:ea typeface="+mn-ea"/>
                <a:cs typeface="+mn-cs"/>
              </a:defRPr>
            </a:lvl2pPr>
            <a:lvl3pPr marL="1143000" indent="-22860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Constantia" panose="02030602050306030303" pitchFamily="18" charset="0"/>
                <a:ea typeface="+mn-ea"/>
                <a:cs typeface="+mn-cs"/>
              </a:defRPr>
            </a:lvl3pPr>
            <a:lvl4pPr marL="1600200" indent="-22860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Constantia" panose="02030602050306030303" pitchFamily="18" charset="0"/>
                <a:ea typeface="+mn-ea"/>
                <a:cs typeface="+mn-cs"/>
              </a:defRPr>
            </a:lvl4pPr>
            <a:lvl5pPr marL="2057400" indent="-22860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Constantia" panose="02030602050306030303" pitchFamily="18" charset="0"/>
                <a:ea typeface="+mn-ea"/>
                <a:cs typeface="+mn-cs"/>
              </a:defRPr>
            </a:lvl5pPr>
            <a:lvl6pPr marL="2514600" indent="-228600" algn="l" rtl="0" eaLnBrk="0" fontAlgn="base" latinLnBrk="0" hangingPunct="0">
              <a:spcBef>
                <a:spcPct val="0"/>
              </a:spcBef>
              <a:spcAft>
                <a:spcPct val="0"/>
              </a:spcAft>
              <a:buClr>
                <a:schemeClr val="accent5"/>
              </a:buClr>
              <a:buSzPct val="80000"/>
              <a:buFont typeface="Wingdings 2"/>
              <a:buChar char=""/>
              <a:defRPr kumimoji="0" sz="1800" kern="1200">
                <a:solidFill>
                  <a:schemeClr val="tx1"/>
                </a:solidFill>
                <a:latin typeface="Constantia" panose="02030602050306030303" pitchFamily="18" charset="0"/>
                <a:ea typeface="+mn-ea"/>
                <a:cs typeface="+mn-cs"/>
              </a:defRPr>
            </a:lvl6pPr>
            <a:lvl7pPr marL="2971800" indent="-228600" algn="l" rtl="0" eaLnBrk="0" fontAlgn="base" latinLnBrk="0" hangingPunct="0">
              <a:spcBef>
                <a:spcPct val="0"/>
              </a:spcBef>
              <a:spcAft>
                <a:spcPct val="0"/>
              </a:spcAft>
              <a:buClr>
                <a:schemeClr val="accent6"/>
              </a:buClr>
              <a:buSzPct val="80000"/>
              <a:buFont typeface="Wingdings 2"/>
              <a:buChar char=""/>
              <a:defRPr kumimoji="0" sz="1600" kern="1200" baseline="0">
                <a:solidFill>
                  <a:schemeClr val="tx1"/>
                </a:solidFill>
                <a:latin typeface="Constantia" panose="02030602050306030303" pitchFamily="18" charset="0"/>
                <a:ea typeface="+mn-ea"/>
                <a:cs typeface="+mn-cs"/>
              </a:defRPr>
            </a:lvl7pPr>
            <a:lvl8pPr marL="3429000" indent="-228600" algn="l" rtl="0" eaLnBrk="0" fontAlgn="base" latinLnBrk="0" hangingPunct="0">
              <a:spcBef>
                <a:spcPct val="0"/>
              </a:spcBef>
              <a:spcAft>
                <a:spcPct val="0"/>
              </a:spcAft>
              <a:buClr>
                <a:schemeClr val="tx2"/>
              </a:buClr>
              <a:buChar char="•"/>
              <a:defRPr kumimoji="0" sz="1600" kern="1200">
                <a:solidFill>
                  <a:schemeClr val="tx1"/>
                </a:solidFill>
                <a:latin typeface="Constantia" panose="02030602050306030303" pitchFamily="18" charset="0"/>
                <a:ea typeface="+mn-ea"/>
                <a:cs typeface="+mn-cs"/>
              </a:defRPr>
            </a:lvl8pPr>
            <a:lvl9pPr marL="3886200" indent="-228600" algn="l" rtl="0" eaLnBrk="0" fontAlgn="base" latinLnBrk="0" hangingPunct="0">
              <a:spcBef>
                <a:spcPct val="0"/>
              </a:spcBef>
              <a:spcAft>
                <a:spcPct val="0"/>
              </a:spcAft>
              <a:buClr>
                <a:schemeClr val="tx2"/>
              </a:buClr>
              <a:buFontTx/>
              <a:buChar char="•"/>
              <a:defRPr kumimoji="0" sz="1400" kern="1200" baseline="0">
                <a:solidFill>
                  <a:schemeClr val="tx1"/>
                </a:solidFill>
                <a:latin typeface="Constantia" panose="02030602050306030303" pitchFamily="18" charset="0"/>
                <a:ea typeface="+mn-ea"/>
                <a:cs typeface="+mn-cs"/>
              </a:defRPr>
            </a:lvl9pPr>
          </a:lstStyle>
          <a:p>
            <a:pPr lvl="1" eaLnBrk="1" hangingPunct="1">
              <a:defRPr/>
            </a:pPr>
            <a:r>
              <a:rPr lang="en-US" sz="2800" dirty="0" smtClean="0">
                <a:solidFill>
                  <a:srgbClr val="FF0000"/>
                </a:solidFill>
              </a:rPr>
              <a:t>Basic idea: find map f(x) such that the histogram of the modified (equalized) image is flat (uniform). </a:t>
            </a:r>
          </a:p>
          <a:p>
            <a:pPr lvl="1" eaLnBrk="1" hangingPunct="1">
              <a:defRPr/>
            </a:pPr>
            <a:endParaRPr lang="en-US" dirty="0" smtClean="0"/>
          </a:p>
          <a:p>
            <a:pPr lvl="1" eaLnBrk="1" hangingPunct="1">
              <a:defRPr/>
            </a:pPr>
            <a:endParaRPr lang="en-US" dirty="0" smtClean="0"/>
          </a:p>
          <a:p>
            <a:pPr lvl="1" eaLnBrk="1" hangingPunct="1">
              <a:defRPr/>
            </a:pPr>
            <a:endParaRPr lang="en-US" dirty="0"/>
          </a:p>
          <a:p>
            <a:pPr lvl="1" eaLnBrk="1" hangingPunct="1">
              <a:defRPr/>
            </a:pPr>
            <a:endParaRPr lang="en-US" dirty="0" smtClean="0"/>
          </a:p>
          <a:p>
            <a:pPr lvl="1" eaLnBrk="1" hangingPunct="1">
              <a:defRPr/>
            </a:pPr>
            <a:endParaRPr lang="en-US" dirty="0" smtClean="0"/>
          </a:p>
          <a:p>
            <a:pPr lvl="1" eaLnBrk="1" hangingPunct="1">
              <a:defRPr/>
            </a:pPr>
            <a:endParaRPr lang="en-US" dirty="0" smtClean="0"/>
          </a:p>
          <a:p>
            <a:pPr marL="393700" lvl="1" indent="0" eaLnBrk="1" hangingPunct="1">
              <a:buFont typeface="Wingdings 2" panose="05020102010507070707" pitchFamily="18" charset="2"/>
              <a:buNone/>
              <a:defRPr/>
            </a:pPr>
            <a:endParaRPr lang="en-US" dirty="0" smtClean="0"/>
          </a:p>
          <a:p>
            <a:pPr lvl="1" eaLnBrk="1" hangingPunct="1">
              <a:defRPr/>
            </a:pPr>
            <a:endParaRPr lang="en-US" dirty="0" smtClean="0"/>
          </a:p>
          <a:p>
            <a:pPr lvl="1" eaLnBrk="1" hangingPunct="1">
              <a:defRPr/>
            </a:pPr>
            <a:endParaRPr lang="en-US" dirty="0"/>
          </a:p>
          <a:p>
            <a:pPr lvl="1" eaLnBrk="1" hangingPunct="1">
              <a:defRPr/>
            </a:pPr>
            <a:endParaRPr lang="en-US" dirty="0" smtClean="0"/>
          </a:p>
          <a:p>
            <a:pPr lvl="1" eaLnBrk="1" hangingPunct="1">
              <a:defRPr/>
            </a:pPr>
            <a:endParaRPr lang="en-US" dirty="0" smtClean="0"/>
          </a:p>
          <a:p>
            <a:pPr lvl="1" eaLnBrk="1" hangingPunct="1">
              <a:defRPr/>
            </a:pPr>
            <a:endParaRPr lang="en-US"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850" y="1935163"/>
            <a:ext cx="11131550" cy="4719637"/>
          </a:xfrm>
        </p:spPr>
        <p:txBody>
          <a:bodyPr>
            <a:normAutofit/>
          </a:bodyPr>
          <a:lstStyle/>
          <a:p>
            <a:pPr marL="457200" indent="-457200" eaLnBrk="1" fontAlgn="auto" hangingPunct="1">
              <a:spcAft>
                <a:spcPts val="0"/>
              </a:spcAft>
              <a:buClr>
                <a:schemeClr val="bg1"/>
              </a:buClr>
              <a:buSzPct val="125000"/>
              <a:buFont typeface="Wingdings 2"/>
              <a:buChar char=""/>
              <a:defRPr/>
            </a:pPr>
            <a:endParaRPr lang="en-US" sz="2800" b="1" dirty="0" smtClean="0">
              <a:solidFill>
                <a:schemeClr val="bg2">
                  <a:lumMod val="25000"/>
                </a:schemeClr>
              </a:solidFill>
              <a:latin typeface="Arial" charset="0"/>
            </a:endParaRPr>
          </a:p>
          <a:p>
            <a:pPr marL="274320" indent="-274320" eaLnBrk="1" fontAlgn="auto" hangingPunct="1">
              <a:spcAft>
                <a:spcPts val="0"/>
              </a:spcAft>
              <a:buClr>
                <a:schemeClr val="accent3"/>
              </a:buClr>
              <a:buFont typeface="Wingdings 2"/>
              <a:buChar char=""/>
              <a:defRPr/>
            </a:pPr>
            <a:endParaRPr lang="en-US" dirty="0"/>
          </a:p>
        </p:txBody>
      </p:sp>
      <p:sp>
        <p:nvSpPr>
          <p:cNvPr id="4" name="Rectangle 6"/>
          <p:cNvSpPr txBox="1">
            <a:spLocks noChangeArrowheads="1"/>
          </p:cNvSpPr>
          <p:nvPr/>
        </p:nvSpPr>
        <p:spPr bwMode="auto">
          <a:xfrm>
            <a:off x="254000" y="422275"/>
            <a:ext cx="11393488" cy="6435725"/>
          </a:xfrm>
          <a:prstGeom prst="rect">
            <a:avLst/>
          </a:prstGeom>
          <a:noFill/>
          <a:ln>
            <a:miter lim="800000"/>
            <a:headEnd/>
            <a:tailEnd/>
          </a:ln>
        </p:spPr>
        <p:txBody>
          <a:bodyPr>
            <a:normAutofit lnSpcReduction="10000"/>
          </a:bodyPr>
          <a:lstStyle/>
          <a:p>
            <a:pPr marL="274320" indent="-274320" eaLnBrk="1" fontAlgn="auto" hangingPunct="1">
              <a:spcBef>
                <a:spcPct val="20000"/>
              </a:spcBef>
              <a:spcAft>
                <a:spcPts val="0"/>
              </a:spcAft>
              <a:buClr>
                <a:schemeClr val="accent3"/>
              </a:buClr>
              <a:buSzPct val="95000"/>
              <a:buFont typeface="Wingdings 2"/>
              <a:buChar char=""/>
              <a:defRPr/>
            </a:pPr>
            <a:r>
              <a:rPr lang="en-US" altLang="zh-TW" sz="3200" b="1" dirty="0">
                <a:solidFill>
                  <a:srgbClr val="7030A0"/>
                </a:solidFill>
                <a:latin typeface="+mn-lt"/>
              </a:rPr>
              <a:t>H</a:t>
            </a:r>
            <a:r>
              <a:rPr lang="en-US" altLang="zh-CN" sz="3200" b="1" dirty="0">
                <a:solidFill>
                  <a:srgbClr val="7030A0"/>
                </a:solidFill>
                <a:latin typeface="+mn-lt"/>
              </a:rPr>
              <a:t>istogram equalization</a:t>
            </a:r>
            <a:r>
              <a:rPr lang="en-US" altLang="zh-TW" sz="3200" b="1" dirty="0">
                <a:solidFill>
                  <a:srgbClr val="7030A0"/>
                </a:solidFill>
                <a:latin typeface="+mn-lt"/>
              </a:rPr>
              <a:t>:</a:t>
            </a:r>
          </a:p>
          <a:p>
            <a:pPr marL="640080" lvl="1" indent="-246888" eaLnBrk="1" fontAlgn="auto" hangingPunct="1">
              <a:spcBef>
                <a:spcPct val="20000"/>
              </a:spcBef>
              <a:spcAft>
                <a:spcPts val="0"/>
              </a:spcAft>
              <a:buClr>
                <a:schemeClr val="accent1"/>
              </a:buClr>
              <a:buSzPct val="85000"/>
              <a:defRPr/>
            </a:pPr>
            <a:endParaRPr lang="en-US" altLang="zh-TW" sz="2800" dirty="0">
              <a:latin typeface="+mn-lt"/>
            </a:endParaRPr>
          </a:p>
          <a:p>
            <a:pPr marL="640080" lvl="1" indent="-246888" eaLnBrk="1" fontAlgn="auto" hangingPunct="1">
              <a:spcBef>
                <a:spcPct val="20000"/>
              </a:spcBef>
              <a:spcAft>
                <a:spcPts val="0"/>
              </a:spcAft>
              <a:buClr>
                <a:schemeClr val="accent1"/>
              </a:buClr>
              <a:buSzPct val="85000"/>
              <a:defRPr/>
            </a:pPr>
            <a:endParaRPr lang="en-US" altLang="zh-TW" sz="2800" dirty="0">
              <a:latin typeface="+mn-lt"/>
            </a:endParaRPr>
          </a:p>
          <a:p>
            <a:pPr marL="640080" lvl="1" indent="-246888" eaLnBrk="1" fontAlgn="auto" hangingPunct="1">
              <a:spcBef>
                <a:spcPct val="20000"/>
              </a:spcBef>
              <a:spcAft>
                <a:spcPts val="0"/>
              </a:spcAft>
              <a:buClr>
                <a:schemeClr val="accent1"/>
              </a:buClr>
              <a:buSzPct val="85000"/>
              <a:defRPr/>
            </a:pPr>
            <a:endParaRPr lang="en-US" altLang="zh-TW" sz="2800" dirty="0">
              <a:latin typeface="+mn-lt"/>
            </a:endParaRPr>
          </a:p>
          <a:p>
            <a:pPr marL="274320" indent="-274320" eaLnBrk="1" fontAlgn="auto" hangingPunct="1">
              <a:spcBef>
                <a:spcPct val="20000"/>
              </a:spcBef>
              <a:spcAft>
                <a:spcPts val="0"/>
              </a:spcAft>
              <a:buClr>
                <a:schemeClr val="accent3"/>
              </a:buClr>
              <a:buSzPct val="95000"/>
              <a:buFont typeface="Wingdings 2"/>
              <a:buChar char=""/>
              <a:defRPr/>
            </a:pPr>
            <a:endParaRPr lang="en-US" altLang="zh-TW" sz="2800" dirty="0">
              <a:latin typeface="+mn-lt"/>
            </a:endParaRPr>
          </a:p>
          <a:p>
            <a:pPr marL="274320" indent="-274320" eaLnBrk="1" fontAlgn="auto" hangingPunct="1">
              <a:spcBef>
                <a:spcPct val="20000"/>
              </a:spcBef>
              <a:spcAft>
                <a:spcPts val="0"/>
              </a:spcAft>
              <a:buClr>
                <a:schemeClr val="accent3"/>
              </a:buClr>
              <a:buSzPct val="95000"/>
              <a:buFont typeface="Wingdings 2"/>
              <a:buChar char=""/>
              <a:defRPr/>
            </a:pPr>
            <a:endParaRPr lang="en-US" altLang="zh-TW" sz="2800" dirty="0">
              <a:latin typeface="+mn-lt"/>
            </a:endParaRPr>
          </a:p>
          <a:p>
            <a:pPr eaLnBrk="1" fontAlgn="auto" hangingPunct="1">
              <a:spcBef>
                <a:spcPts val="0"/>
              </a:spcBef>
              <a:spcAft>
                <a:spcPts val="0"/>
              </a:spcAft>
              <a:buFont typeface="Arial" pitchFamily="34" charset="0"/>
              <a:buChar char="•"/>
              <a:defRPr/>
            </a:pPr>
            <a:r>
              <a:rPr lang="en-US" sz="2800" dirty="0">
                <a:latin typeface="+mn-lt"/>
                <a:cs typeface="Times New Roman" pitchFamily="18" charset="0"/>
              </a:rPr>
              <a:t>Let us assume for the moment that the input image to be enhanced has continuous gray values, with </a:t>
            </a:r>
            <a:r>
              <a:rPr lang="en-US" sz="3600" i="1" dirty="0">
                <a:solidFill>
                  <a:srgbClr val="FF0000"/>
                </a:solidFill>
                <a:latin typeface="+mn-lt"/>
                <a:cs typeface="Times New Roman" pitchFamily="18" charset="0"/>
              </a:rPr>
              <a:t>r </a:t>
            </a:r>
            <a:r>
              <a:rPr lang="en-US" sz="3600" dirty="0">
                <a:solidFill>
                  <a:srgbClr val="FF0000"/>
                </a:solidFill>
                <a:latin typeface="+mn-lt"/>
                <a:cs typeface="Times New Roman" pitchFamily="18" charset="0"/>
              </a:rPr>
              <a:t>= 0 </a:t>
            </a:r>
            <a:r>
              <a:rPr lang="en-US" sz="2800" dirty="0">
                <a:latin typeface="+mn-lt"/>
                <a:cs typeface="Times New Roman" pitchFamily="18" charset="0"/>
              </a:rPr>
              <a:t>representing black and </a:t>
            </a:r>
            <a:r>
              <a:rPr lang="en-US" sz="3600" i="1" dirty="0">
                <a:solidFill>
                  <a:srgbClr val="FF0000"/>
                </a:solidFill>
                <a:latin typeface="+mn-lt"/>
                <a:cs typeface="Times New Roman" pitchFamily="18" charset="0"/>
              </a:rPr>
              <a:t>r</a:t>
            </a:r>
            <a:r>
              <a:rPr lang="en-US" sz="2800" i="1" dirty="0">
                <a:solidFill>
                  <a:srgbClr val="FF0000"/>
                </a:solidFill>
                <a:latin typeface="+mn-lt"/>
                <a:cs typeface="Times New Roman" pitchFamily="18" charset="0"/>
              </a:rPr>
              <a:t> </a:t>
            </a:r>
            <a:r>
              <a:rPr lang="en-US" sz="2800" dirty="0">
                <a:solidFill>
                  <a:srgbClr val="FF0000"/>
                </a:solidFill>
                <a:latin typeface="+mn-lt"/>
                <a:cs typeface="Times New Roman" pitchFamily="18" charset="0"/>
              </a:rPr>
              <a:t>= </a:t>
            </a:r>
            <a:r>
              <a:rPr lang="en-US" sz="2800" dirty="0">
                <a:solidFill>
                  <a:srgbClr val="FF0000"/>
                </a:solidFill>
                <a:latin typeface="+mn-lt"/>
              </a:rPr>
              <a:t>L-</a:t>
            </a:r>
            <a:r>
              <a:rPr lang="en-US" sz="4000" dirty="0">
                <a:solidFill>
                  <a:srgbClr val="FF0000"/>
                </a:solidFill>
                <a:latin typeface="+mn-lt"/>
              </a:rPr>
              <a:t>1</a:t>
            </a:r>
            <a:r>
              <a:rPr lang="en-US" sz="2800" dirty="0">
                <a:solidFill>
                  <a:srgbClr val="FF0000"/>
                </a:solidFill>
                <a:latin typeface="+mn-lt"/>
                <a:cs typeface="Times New Roman" pitchFamily="18" charset="0"/>
              </a:rPr>
              <a:t> </a:t>
            </a:r>
            <a:r>
              <a:rPr lang="en-US" sz="2800" dirty="0">
                <a:latin typeface="+mn-lt"/>
                <a:cs typeface="Times New Roman" pitchFamily="18" charset="0"/>
              </a:rPr>
              <a:t>representing white.</a:t>
            </a:r>
            <a:r>
              <a:rPr lang="en-US" sz="2800" dirty="0">
                <a:latin typeface="+mn-lt"/>
              </a:rPr>
              <a:t> </a:t>
            </a:r>
          </a:p>
          <a:p>
            <a:pPr eaLnBrk="1" fontAlgn="auto" hangingPunct="1">
              <a:spcBef>
                <a:spcPts val="0"/>
              </a:spcBef>
              <a:spcAft>
                <a:spcPts val="0"/>
              </a:spcAft>
              <a:buFont typeface="Arial" pitchFamily="34" charset="0"/>
              <a:buChar char="•"/>
              <a:defRPr/>
            </a:pPr>
            <a:endParaRPr lang="en-US" sz="2800" dirty="0">
              <a:latin typeface="+mn-lt"/>
            </a:endParaRPr>
          </a:p>
          <a:p>
            <a:pPr eaLnBrk="1" fontAlgn="auto" hangingPunct="1">
              <a:spcBef>
                <a:spcPts val="0"/>
              </a:spcBef>
              <a:spcAft>
                <a:spcPts val="0"/>
              </a:spcAft>
              <a:buFont typeface="Arial" pitchFamily="34" charset="0"/>
              <a:buChar char="•"/>
              <a:defRPr/>
            </a:pPr>
            <a:endParaRPr lang="en-US" sz="2400" dirty="0">
              <a:latin typeface="+mn-lt"/>
            </a:endParaRPr>
          </a:p>
          <a:p>
            <a:pPr eaLnBrk="1" fontAlgn="auto" hangingPunct="1">
              <a:spcBef>
                <a:spcPts val="0"/>
              </a:spcBef>
              <a:spcAft>
                <a:spcPts val="0"/>
              </a:spcAft>
              <a:buFont typeface="Arial" pitchFamily="34" charset="0"/>
              <a:buChar char="•"/>
              <a:defRPr/>
            </a:pPr>
            <a:endParaRPr lang="en-US" sz="2400" dirty="0">
              <a:latin typeface="+mn-lt"/>
            </a:endParaRPr>
          </a:p>
          <a:p>
            <a:pPr eaLnBrk="1" fontAlgn="auto" hangingPunct="1">
              <a:spcBef>
                <a:spcPts val="0"/>
              </a:spcBef>
              <a:spcAft>
                <a:spcPts val="0"/>
              </a:spcAft>
              <a:buFont typeface="Arial" pitchFamily="34" charset="0"/>
              <a:buChar char="•"/>
              <a:defRPr/>
            </a:pPr>
            <a:endParaRPr lang="en-US" sz="2400" dirty="0">
              <a:latin typeface="+mn-lt"/>
            </a:endParaRPr>
          </a:p>
          <a:p>
            <a:pPr eaLnBrk="1" fontAlgn="auto" hangingPunct="1">
              <a:spcBef>
                <a:spcPts val="0"/>
              </a:spcBef>
              <a:spcAft>
                <a:spcPts val="0"/>
              </a:spcAft>
              <a:buFont typeface="Arial" pitchFamily="34" charset="0"/>
              <a:buChar char="•"/>
              <a:defRPr/>
            </a:pPr>
            <a:endParaRPr lang="en-US" sz="2400" dirty="0">
              <a:latin typeface="+mn-lt"/>
            </a:endParaRPr>
          </a:p>
          <a:p>
            <a:pPr eaLnBrk="1" fontAlgn="auto" hangingPunct="1">
              <a:spcBef>
                <a:spcPts val="0"/>
              </a:spcBef>
              <a:spcAft>
                <a:spcPts val="0"/>
              </a:spcAft>
              <a:defRPr/>
            </a:pPr>
            <a:r>
              <a:rPr lang="en-US" sz="3600" dirty="0">
                <a:solidFill>
                  <a:srgbClr val="FF0000"/>
                </a:solidFill>
                <a:latin typeface="+mn-lt"/>
                <a:cs typeface="Times New Roman" pitchFamily="18" charset="0"/>
              </a:rPr>
              <a:t>0 </a:t>
            </a:r>
            <a:r>
              <a:rPr lang="en-US" sz="3600" dirty="0">
                <a:solidFill>
                  <a:srgbClr val="FF0000"/>
                </a:solidFill>
                <a:latin typeface="Symbol" pitchFamily="18" charset="2"/>
                <a:cs typeface="Times New Roman" pitchFamily="18" charset="0"/>
              </a:rPr>
              <a:t>£ </a:t>
            </a:r>
            <a:r>
              <a:rPr lang="en-US" sz="3600" i="1" dirty="0">
                <a:solidFill>
                  <a:srgbClr val="FF0000"/>
                </a:solidFill>
                <a:latin typeface="+mn-lt"/>
                <a:cs typeface="Times New Roman" pitchFamily="18" charset="0"/>
              </a:rPr>
              <a:t>r </a:t>
            </a:r>
            <a:r>
              <a:rPr lang="en-US" sz="3600" dirty="0">
                <a:solidFill>
                  <a:srgbClr val="FF0000"/>
                </a:solidFill>
                <a:latin typeface="Symbol" pitchFamily="18" charset="2"/>
                <a:cs typeface="Times New Roman" pitchFamily="18" charset="0"/>
              </a:rPr>
              <a:t>£ </a:t>
            </a:r>
            <a:r>
              <a:rPr lang="en-US" sz="2800" dirty="0">
                <a:solidFill>
                  <a:srgbClr val="FF0000"/>
                </a:solidFill>
                <a:latin typeface="+mn-lt"/>
                <a:cs typeface="Times New Roman" pitchFamily="18" charset="0"/>
              </a:rPr>
              <a:t>L</a:t>
            </a:r>
            <a:r>
              <a:rPr lang="en-US" sz="3600" dirty="0">
                <a:solidFill>
                  <a:srgbClr val="FF0000"/>
                </a:solidFill>
                <a:latin typeface="+mn-lt"/>
                <a:cs typeface="Times New Roman" pitchFamily="18" charset="0"/>
              </a:rPr>
              <a:t>-1</a:t>
            </a:r>
            <a:endParaRPr lang="en-US" sz="3600" dirty="0">
              <a:solidFill>
                <a:srgbClr val="FF0000"/>
              </a:solidFill>
              <a:latin typeface="+mn-lt"/>
            </a:endParaRPr>
          </a:p>
          <a:p>
            <a:pPr eaLnBrk="1" fontAlgn="auto" hangingPunct="1">
              <a:spcBef>
                <a:spcPts val="0"/>
              </a:spcBef>
              <a:spcAft>
                <a:spcPts val="0"/>
              </a:spcAft>
              <a:buFont typeface="Arial" pitchFamily="34" charset="0"/>
              <a:buChar char="•"/>
              <a:defRPr/>
            </a:pPr>
            <a:endParaRPr lang="en-US" sz="2400" dirty="0">
              <a:latin typeface="+mn-lt"/>
            </a:endParaRPr>
          </a:p>
          <a:p>
            <a:pPr marL="640080" lvl="1" indent="-246888" eaLnBrk="1" fontAlgn="auto" hangingPunct="1">
              <a:spcBef>
                <a:spcPct val="20000"/>
              </a:spcBef>
              <a:spcAft>
                <a:spcPts val="0"/>
              </a:spcAft>
              <a:buClr>
                <a:schemeClr val="accent1"/>
              </a:buClr>
              <a:buSzPct val="85000"/>
              <a:buFont typeface="Wingdings 2"/>
              <a:buChar char=""/>
              <a:defRPr/>
            </a:pPr>
            <a:endParaRPr lang="zh-TW" altLang="en-US" sz="2800" dirty="0">
              <a:latin typeface="+mn-lt"/>
            </a:endParaRPr>
          </a:p>
        </p:txBody>
      </p:sp>
      <p:sp>
        <p:nvSpPr>
          <p:cNvPr id="7" name="Text Box 9"/>
          <p:cNvSpPr txBox="1">
            <a:spLocks noChangeArrowheads="1"/>
          </p:cNvSpPr>
          <p:nvPr/>
        </p:nvSpPr>
        <p:spPr bwMode="auto">
          <a:xfrm>
            <a:off x="581025" y="1620838"/>
            <a:ext cx="1089818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 typeface="Symbol" panose="05050102010706020507" pitchFamily="18" charset="2"/>
              <a:buChar char="·"/>
            </a:pPr>
            <a:r>
              <a:rPr lang="en-US" sz="2400">
                <a:cs typeface="Times New Roman" panose="02020603050405020304" pitchFamily="18" charset="0"/>
              </a:rPr>
              <a:t> </a:t>
            </a:r>
            <a:r>
              <a:rPr lang="en-US" sz="2800">
                <a:cs typeface="Times New Roman" panose="02020603050405020304" pitchFamily="18" charset="0"/>
              </a:rPr>
              <a:t>The approach is </a:t>
            </a:r>
            <a:r>
              <a:rPr lang="en-US" sz="2800"/>
              <a:t>to design a transformation </a:t>
            </a:r>
            <a:r>
              <a:rPr lang="en-US" sz="2800" i="1"/>
              <a:t>T(.)</a:t>
            </a:r>
            <a:r>
              <a:rPr lang="en-US" sz="2800"/>
              <a:t> such that the gray values in the output is uniformly distributed in </a:t>
            </a:r>
            <a:r>
              <a:rPr lang="en-US" sz="2800">
                <a:solidFill>
                  <a:srgbClr val="FF0000"/>
                </a:solidFill>
              </a:rPr>
              <a:t>[</a:t>
            </a:r>
            <a:r>
              <a:rPr lang="en-US" sz="4000">
                <a:solidFill>
                  <a:srgbClr val="FF0000"/>
                </a:solidFill>
              </a:rPr>
              <a:t>0</a:t>
            </a:r>
            <a:r>
              <a:rPr lang="en-US" sz="2800">
                <a:solidFill>
                  <a:srgbClr val="FF0000"/>
                </a:solidFill>
              </a:rPr>
              <a:t>, L-</a:t>
            </a:r>
            <a:r>
              <a:rPr lang="en-US" sz="4000">
                <a:solidFill>
                  <a:srgbClr val="FF0000"/>
                </a:solidFill>
              </a:rPr>
              <a:t>1</a:t>
            </a:r>
            <a:r>
              <a:rPr lang="en-US" sz="2800">
                <a:solidFill>
                  <a:srgbClr val="FF0000"/>
                </a:solidFill>
              </a:rPr>
              <a:t>].</a:t>
            </a:r>
          </a:p>
          <a:p>
            <a:pPr eaLnBrk="1" hangingPunct="1"/>
            <a:endParaRPr lang="en-US" sz="2400"/>
          </a:p>
        </p:txBody>
      </p:sp>
      <p:sp>
        <p:nvSpPr>
          <p:cNvPr id="8" name="Text Box 4"/>
          <p:cNvSpPr txBox="1">
            <a:spLocks noChangeArrowheads="1"/>
          </p:cNvSpPr>
          <p:nvPr/>
        </p:nvSpPr>
        <p:spPr bwMode="auto">
          <a:xfrm>
            <a:off x="422275" y="4641850"/>
            <a:ext cx="102409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atin typeface="Symbol" panose="05050102010706020507" pitchFamily="18" charset="2"/>
              <a:cs typeface="Times New Roman" panose="02020603050405020304" pitchFamily="18" charset="0"/>
            </a:endParaRPr>
          </a:p>
          <a:p>
            <a:pPr eaLnBrk="1" hangingPunct="1">
              <a:buFont typeface="Arial" panose="020B0604020202020204" pitchFamily="34" charset="0"/>
              <a:buChar char="•"/>
            </a:pPr>
            <a:endParaRPr lang="en-US" sz="2400">
              <a:cs typeface="Times New Roman" panose="02020603050405020304" pitchFamily="18" charset="0"/>
            </a:endParaRPr>
          </a:p>
          <a:p>
            <a:pPr eaLnBrk="1" hangingPunct="1">
              <a:buFont typeface="Arial" panose="020B0604020202020204" pitchFamily="34" charset="0"/>
              <a:buChar char="•"/>
            </a:pPr>
            <a:r>
              <a:rPr lang="en-US" sz="2800">
                <a:solidFill>
                  <a:srgbClr val="FF0000"/>
                </a:solidFill>
                <a:cs typeface="Times New Roman" panose="02020603050405020304" pitchFamily="18" charset="0"/>
              </a:rPr>
              <a:t>We need to design a gray value transformation </a:t>
            </a:r>
            <a:r>
              <a:rPr lang="en-US" sz="2800" i="1">
                <a:solidFill>
                  <a:srgbClr val="FF0000"/>
                </a:solidFill>
                <a:cs typeface="Times New Roman" panose="02020603050405020304" pitchFamily="18" charset="0"/>
              </a:rPr>
              <a:t>s = T(r),</a:t>
            </a:r>
            <a:r>
              <a:rPr lang="en-US" sz="2800">
                <a:solidFill>
                  <a:srgbClr val="FF0000"/>
                </a:solidFill>
                <a:cs typeface="Times New Roman" panose="02020603050405020304" pitchFamily="18" charset="0"/>
              </a:rPr>
              <a:t> based on the histogram of the input image, which will enhance the image.</a:t>
            </a:r>
            <a:r>
              <a:rPr lang="en-US" sz="2800">
                <a:solidFill>
                  <a:srgbClr val="FF0000"/>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488" y="398463"/>
            <a:ext cx="11880850" cy="5926137"/>
          </a:xfrm>
        </p:spPr>
        <p:txBody>
          <a:bodyPr>
            <a:normAutofit/>
          </a:bodyPr>
          <a:lstStyle/>
          <a:p>
            <a:pPr marL="274320" indent="-274320" eaLnBrk="1" fontAlgn="auto" hangingPunct="1">
              <a:spcAft>
                <a:spcPts val="0"/>
              </a:spcAft>
              <a:buClr>
                <a:schemeClr val="accent3"/>
              </a:buClr>
              <a:buFont typeface="Wingdings 2"/>
              <a:buChar char=""/>
              <a:defRPr/>
            </a:pPr>
            <a:r>
              <a:rPr lang="en-US" dirty="0" smtClean="0">
                <a:solidFill>
                  <a:srgbClr val="FF0000"/>
                </a:solidFill>
                <a:cs typeface="Times New Roman" pitchFamily="18" charset="0"/>
              </a:rPr>
              <a:t>we assume that:</a:t>
            </a:r>
          </a:p>
          <a:p>
            <a:pPr marL="274320" indent="-274320" eaLnBrk="1" fontAlgn="auto" hangingPunct="1">
              <a:spcAft>
                <a:spcPts val="0"/>
              </a:spcAft>
              <a:buClr>
                <a:schemeClr val="accent3"/>
              </a:buClr>
              <a:buFont typeface="Wingdings 2"/>
              <a:buChar char=""/>
              <a:defRPr/>
            </a:pPr>
            <a:r>
              <a:rPr lang="en-US" dirty="0" smtClean="0">
                <a:latin typeface="Arial" charset="0"/>
                <a:cs typeface="Arial" charset="0"/>
              </a:rPr>
              <a:t>(1) </a:t>
            </a:r>
            <a:r>
              <a:rPr lang="en-US" i="1" dirty="0" smtClean="0">
                <a:cs typeface="Times New Roman" pitchFamily="18" charset="0"/>
              </a:rPr>
              <a:t>T(r)</a:t>
            </a:r>
            <a:r>
              <a:rPr lang="en-US" dirty="0" smtClean="0">
                <a:cs typeface="Times New Roman" pitchFamily="18" charset="0"/>
              </a:rPr>
              <a:t> is a monotonically increasing function for  </a:t>
            </a:r>
            <a:r>
              <a:rPr lang="en-US" sz="3200" dirty="0" smtClean="0">
                <a:cs typeface="Times New Roman" pitchFamily="18" charset="0"/>
              </a:rPr>
              <a:t>0 </a:t>
            </a:r>
            <a:r>
              <a:rPr lang="en-US" sz="3200" dirty="0" smtClean="0">
                <a:latin typeface="Symbol" pitchFamily="18" charset="2"/>
                <a:cs typeface="Times New Roman" pitchFamily="18" charset="0"/>
              </a:rPr>
              <a:t>£ </a:t>
            </a:r>
            <a:r>
              <a:rPr lang="en-US" sz="3200" i="1" dirty="0" smtClean="0">
                <a:cs typeface="Times New Roman" pitchFamily="18" charset="0"/>
              </a:rPr>
              <a:t>r </a:t>
            </a:r>
            <a:r>
              <a:rPr lang="en-US" dirty="0" smtClean="0">
                <a:latin typeface="Symbol" pitchFamily="18" charset="2"/>
                <a:cs typeface="Times New Roman" pitchFamily="18" charset="0"/>
              </a:rPr>
              <a:t>£ </a:t>
            </a:r>
            <a:r>
              <a:rPr lang="en-US" dirty="0" smtClean="0">
                <a:cs typeface="Times New Roman" pitchFamily="18" charset="0"/>
              </a:rPr>
              <a:t>L-</a:t>
            </a:r>
            <a:r>
              <a:rPr lang="en-US" sz="3600" dirty="0" smtClean="0">
                <a:cs typeface="Times New Roman" pitchFamily="18" charset="0"/>
              </a:rPr>
              <a:t>1</a:t>
            </a:r>
          </a:p>
          <a:p>
            <a:pPr marL="274320" indent="-274320" eaLnBrk="1" fontAlgn="auto" hangingPunct="1">
              <a:spcAft>
                <a:spcPts val="0"/>
              </a:spcAft>
              <a:buClr>
                <a:schemeClr val="accent3"/>
              </a:buClr>
              <a:buFont typeface="Wingdings 2"/>
              <a:buNone/>
              <a:defRPr/>
            </a:pPr>
            <a:r>
              <a:rPr lang="en-US" dirty="0" smtClean="0">
                <a:cs typeface="Times New Roman" pitchFamily="18" charset="0"/>
              </a:rPr>
              <a:t>(preserves order from black to white). </a:t>
            </a:r>
          </a:p>
          <a:p>
            <a:pPr marL="274320" indent="-274320" eaLnBrk="1" fontAlgn="auto" hangingPunct="1">
              <a:spcAft>
                <a:spcPts val="0"/>
              </a:spcAft>
              <a:buClr>
                <a:schemeClr val="accent3"/>
              </a:buClr>
              <a:buFont typeface="Wingdings 2"/>
              <a:buChar char=""/>
              <a:defRPr/>
            </a:pPr>
            <a:r>
              <a:rPr lang="en-US" dirty="0" smtClean="0">
                <a:latin typeface="Arial" charset="0"/>
                <a:cs typeface="Arial" charset="0"/>
              </a:rPr>
              <a:t>(2) </a:t>
            </a:r>
            <a:r>
              <a:rPr lang="en-US" i="1" dirty="0" smtClean="0">
                <a:cs typeface="Times New Roman" pitchFamily="18" charset="0"/>
              </a:rPr>
              <a:t>T(r)</a:t>
            </a:r>
            <a:r>
              <a:rPr lang="en-US" dirty="0" smtClean="0">
                <a:cs typeface="Times New Roman" pitchFamily="18" charset="0"/>
              </a:rPr>
              <a:t> maps [</a:t>
            </a:r>
            <a:r>
              <a:rPr lang="en-US" sz="3200" dirty="0" smtClean="0">
                <a:cs typeface="Times New Roman" pitchFamily="18" charset="0"/>
              </a:rPr>
              <a:t>0, </a:t>
            </a:r>
            <a:r>
              <a:rPr lang="en-US" sz="2800" dirty="0" smtClean="0">
                <a:cs typeface="Times New Roman" pitchFamily="18" charset="0"/>
              </a:rPr>
              <a:t>L</a:t>
            </a:r>
            <a:r>
              <a:rPr lang="en-US" sz="3200" dirty="0" smtClean="0">
                <a:cs typeface="Times New Roman" pitchFamily="18" charset="0"/>
              </a:rPr>
              <a:t>-</a:t>
            </a:r>
            <a:r>
              <a:rPr lang="en-US" sz="4000" dirty="0" smtClean="0">
                <a:cs typeface="Times New Roman" pitchFamily="18" charset="0"/>
              </a:rPr>
              <a:t>1</a:t>
            </a:r>
            <a:r>
              <a:rPr lang="en-US" dirty="0" smtClean="0">
                <a:cs typeface="Times New Roman" pitchFamily="18" charset="0"/>
              </a:rPr>
              <a:t>] into [</a:t>
            </a:r>
            <a:r>
              <a:rPr lang="en-US" sz="3200" dirty="0" smtClean="0">
                <a:cs typeface="Times New Roman" pitchFamily="18" charset="0"/>
              </a:rPr>
              <a:t>0, </a:t>
            </a:r>
            <a:r>
              <a:rPr lang="en-US" sz="2800" dirty="0" smtClean="0">
                <a:cs typeface="Times New Roman" pitchFamily="18" charset="0"/>
              </a:rPr>
              <a:t>L</a:t>
            </a:r>
            <a:r>
              <a:rPr lang="en-US" sz="3200" dirty="0" smtClean="0">
                <a:cs typeface="Times New Roman" pitchFamily="18" charset="0"/>
              </a:rPr>
              <a:t>-</a:t>
            </a:r>
            <a:r>
              <a:rPr lang="en-US" sz="4000" dirty="0" smtClean="0">
                <a:cs typeface="Times New Roman" pitchFamily="18" charset="0"/>
              </a:rPr>
              <a:t>1</a:t>
            </a:r>
            <a:r>
              <a:rPr lang="en-US" dirty="0" smtClean="0">
                <a:cs typeface="Times New Roman" pitchFamily="18" charset="0"/>
              </a:rPr>
              <a:t>] (preserves the range of allowed</a:t>
            </a:r>
          </a:p>
          <a:p>
            <a:pPr marL="0" indent="0" eaLnBrk="1" fontAlgn="auto" hangingPunct="1">
              <a:spcAft>
                <a:spcPts val="0"/>
              </a:spcAft>
              <a:buClr>
                <a:schemeClr val="accent3"/>
              </a:buClr>
              <a:buFont typeface="Wingdings 2"/>
              <a:buNone/>
              <a:defRPr/>
            </a:pPr>
            <a:r>
              <a:rPr lang="en-US" dirty="0" smtClean="0">
                <a:cs typeface="Times New Roman" pitchFamily="18" charset="0"/>
              </a:rPr>
              <a:t>Gray values). </a:t>
            </a:r>
          </a:p>
          <a:p>
            <a:pPr marL="274320" indent="-274320" eaLnBrk="1" fontAlgn="auto" hangingPunct="1">
              <a:spcAft>
                <a:spcPts val="0"/>
              </a:spcAft>
              <a:buClr>
                <a:schemeClr val="accent3"/>
              </a:buClr>
              <a:buFont typeface="Wingdings 2"/>
              <a:buChar char=""/>
              <a:defRPr/>
            </a:pPr>
            <a:endParaRPr lang="en-US" dirty="0"/>
          </a:p>
        </p:txBody>
      </p:sp>
      <p:sp>
        <p:nvSpPr>
          <p:cNvPr id="8" name="Text Box 2"/>
          <p:cNvSpPr txBox="1">
            <a:spLocks noChangeArrowheads="1"/>
          </p:cNvSpPr>
          <p:nvPr/>
        </p:nvSpPr>
        <p:spPr bwMode="auto">
          <a:xfrm>
            <a:off x="90488" y="3589338"/>
            <a:ext cx="10668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 typeface="Symbol" panose="05050102010706020507" pitchFamily="18" charset="2"/>
              <a:buChar char="·"/>
            </a:pPr>
            <a:r>
              <a:rPr lang="en-US" sz="2400">
                <a:latin typeface="Symbol" panose="05050102010706020507" pitchFamily="18" charset="2"/>
                <a:cs typeface="Times New Roman" panose="02020603050405020304" pitchFamily="18" charset="0"/>
              </a:rPr>
              <a:t>I</a:t>
            </a:r>
            <a:r>
              <a:rPr lang="en-US" sz="2800">
                <a:cs typeface="Times New Roman" panose="02020603050405020304" pitchFamily="18" charset="0"/>
              </a:rPr>
              <a:t>nverse transformation    </a:t>
            </a:r>
            <a:r>
              <a:rPr lang="en-US" sz="2800" i="1">
                <a:solidFill>
                  <a:srgbClr val="FF0000"/>
                </a:solidFill>
                <a:cs typeface="Times New Roman" panose="02020603050405020304" pitchFamily="18" charset="0"/>
              </a:rPr>
              <a:t>r </a:t>
            </a:r>
            <a:r>
              <a:rPr lang="en-US" sz="2800">
                <a:solidFill>
                  <a:srgbClr val="FF0000"/>
                </a:solidFill>
                <a:latin typeface="Symbol" panose="05050102010706020507" pitchFamily="18" charset="2"/>
                <a:cs typeface="Times New Roman" panose="02020603050405020304" pitchFamily="18" charset="0"/>
              </a:rPr>
              <a:t>= </a:t>
            </a:r>
            <a:r>
              <a:rPr lang="en-US" sz="2800" i="1">
                <a:solidFill>
                  <a:srgbClr val="FF0000"/>
                </a:solidFill>
                <a:cs typeface="Times New Roman" panose="02020603050405020304" pitchFamily="18" charset="0"/>
              </a:rPr>
              <a:t>T </a:t>
            </a:r>
            <a:r>
              <a:rPr lang="en-US" sz="3600" i="1" baseline="30000">
                <a:solidFill>
                  <a:srgbClr val="FF0000"/>
                </a:solidFill>
                <a:cs typeface="Times New Roman" panose="02020603050405020304" pitchFamily="18" charset="0"/>
              </a:rPr>
              <a:t>-</a:t>
            </a:r>
            <a:r>
              <a:rPr lang="en-US" sz="3600" b="1" baseline="30000">
                <a:solidFill>
                  <a:srgbClr val="FF0000"/>
                </a:solidFill>
                <a:cs typeface="Times New Roman" panose="02020603050405020304" pitchFamily="18" charset="0"/>
              </a:rPr>
              <a:t>1</a:t>
            </a:r>
            <a:r>
              <a:rPr lang="en-US" sz="2800" i="1">
                <a:solidFill>
                  <a:srgbClr val="FF0000"/>
                </a:solidFill>
                <a:cs typeface="Times New Roman" panose="02020603050405020304" pitchFamily="18" charset="0"/>
              </a:rPr>
              <a:t>(s) </a:t>
            </a:r>
            <a:r>
              <a:rPr lang="en-US" sz="2800">
                <a:cs typeface="Times New Roman" panose="02020603050405020304" pitchFamily="18" charset="0"/>
              </a:rPr>
              <a:t>. </a:t>
            </a:r>
          </a:p>
          <a:p>
            <a:pPr eaLnBrk="1" hangingPunct="1"/>
            <a:endParaRPr lang="en-US" sz="2800"/>
          </a:p>
        </p:txBody>
      </p:sp>
      <p:sp>
        <p:nvSpPr>
          <p:cNvPr id="154628" name="Rectangle 8"/>
          <p:cNvSpPr>
            <a:spLocks noChangeArrowheads="1"/>
          </p:cNvSpPr>
          <p:nvPr/>
        </p:nvSpPr>
        <p:spPr bwMode="auto">
          <a:xfrm>
            <a:off x="104775" y="4683125"/>
            <a:ext cx="106537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latin typeface="Arial" panose="020B0604020202020204" pitchFamily="34" charset="0"/>
                <a:cs typeface="Arial" panose="020B0604020202020204" pitchFamily="34" charset="0"/>
              </a:rPr>
              <a:t>(1)’ </a:t>
            </a:r>
            <a:r>
              <a:rPr lang="en-US" sz="2800" i="1">
                <a:cs typeface="Times New Roman" panose="02020603050405020304" pitchFamily="18" charset="0"/>
              </a:rPr>
              <a:t>T(r)</a:t>
            </a:r>
            <a:r>
              <a:rPr lang="en-US" sz="2800">
                <a:cs typeface="Times New Roman" panose="02020603050405020304" pitchFamily="18" charset="0"/>
              </a:rPr>
              <a:t> is strictly monotonically increasing function for  0 </a:t>
            </a:r>
            <a:r>
              <a:rPr lang="en-US" sz="2800">
                <a:latin typeface="Symbol" panose="05050102010706020507" pitchFamily="18" charset="2"/>
                <a:cs typeface="Times New Roman" panose="02020603050405020304" pitchFamily="18" charset="0"/>
              </a:rPr>
              <a:t>£ </a:t>
            </a:r>
            <a:r>
              <a:rPr lang="en-US" sz="2800" i="1">
                <a:cs typeface="Times New Roman" panose="02020603050405020304" pitchFamily="18" charset="0"/>
              </a:rPr>
              <a:t>r </a:t>
            </a:r>
            <a:r>
              <a:rPr lang="en-US" sz="2800">
                <a:latin typeface="Symbol" panose="05050102010706020507" pitchFamily="18" charset="2"/>
                <a:cs typeface="Times New Roman" panose="02020603050405020304" pitchFamily="18" charset="0"/>
              </a:rPr>
              <a:t>£ </a:t>
            </a:r>
            <a:r>
              <a:rPr lang="en-US" sz="2800">
                <a:cs typeface="Times New Roman" panose="02020603050405020304" pitchFamily="18" charset="0"/>
              </a:rPr>
              <a:t>L-</a:t>
            </a:r>
            <a:r>
              <a:rPr lang="en-US" sz="3600">
                <a:cs typeface="Times New Roman" panose="02020603050405020304" pitchFamily="18" charset="0"/>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366713" y="4841875"/>
            <a:ext cx="105505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atin typeface="Symbol" panose="05050102010706020507" pitchFamily="18" charset="2"/>
              <a:cs typeface="Times New Roman" panose="02020603050405020304" pitchFamily="18" charset="0"/>
            </a:endParaRPr>
          </a:p>
          <a:p>
            <a:pPr eaLnBrk="1" hangingPunct="1">
              <a:buFont typeface="Arial" panose="020B0604020202020204" pitchFamily="34" charset="0"/>
              <a:buChar char="•"/>
            </a:pPr>
            <a:r>
              <a:rPr lang="en-US">
                <a:latin typeface="Symbol" panose="05050102010706020507" pitchFamily="18" charset="2"/>
                <a:cs typeface="Times New Roman" panose="02020603050405020304" pitchFamily="18" charset="0"/>
              </a:rPr>
              <a:t> </a:t>
            </a:r>
            <a:r>
              <a:rPr lang="en-US" sz="2800">
                <a:cs typeface="Times New Roman" panose="02020603050405020304" pitchFamily="18" charset="0"/>
              </a:rPr>
              <a:t>Let </a:t>
            </a:r>
            <a:r>
              <a:rPr lang="en-US" sz="2800" i="1">
                <a:solidFill>
                  <a:srgbClr val="FF0000"/>
                </a:solidFill>
                <a:cs typeface="Times New Roman" panose="02020603050405020304" pitchFamily="18" charset="0"/>
              </a:rPr>
              <a:t>p</a:t>
            </a:r>
            <a:r>
              <a:rPr lang="en-US" sz="2800" i="1" baseline="-25000">
                <a:solidFill>
                  <a:srgbClr val="FF0000"/>
                </a:solidFill>
                <a:cs typeface="Times New Roman" panose="02020603050405020304" pitchFamily="18" charset="0"/>
              </a:rPr>
              <a:t>r</a:t>
            </a:r>
            <a:r>
              <a:rPr lang="en-US" sz="2800">
                <a:solidFill>
                  <a:srgbClr val="FF0000"/>
                </a:solidFill>
                <a:cs typeface="Times New Roman" panose="02020603050405020304" pitchFamily="18" charset="0"/>
              </a:rPr>
              <a:t>(</a:t>
            </a:r>
            <a:r>
              <a:rPr lang="en-US" sz="2800" i="1">
                <a:solidFill>
                  <a:srgbClr val="FF0000"/>
                </a:solidFill>
                <a:cs typeface="Times New Roman" panose="02020603050405020304" pitchFamily="18" charset="0"/>
              </a:rPr>
              <a:t>r</a:t>
            </a:r>
            <a:r>
              <a:rPr lang="en-US" sz="2800">
                <a:solidFill>
                  <a:srgbClr val="FF0000"/>
                </a:solidFill>
                <a:cs typeface="Times New Roman" panose="02020603050405020304" pitchFamily="18" charset="0"/>
              </a:rPr>
              <a:t>) and  </a:t>
            </a:r>
            <a:r>
              <a:rPr lang="en-US" sz="2800" i="1">
                <a:solidFill>
                  <a:srgbClr val="FF0000"/>
                </a:solidFill>
                <a:cs typeface="Times New Roman" panose="02020603050405020304" pitchFamily="18" charset="0"/>
              </a:rPr>
              <a:t>p</a:t>
            </a:r>
            <a:r>
              <a:rPr lang="en-US" sz="2800" i="1" baseline="-25000">
                <a:solidFill>
                  <a:srgbClr val="FF0000"/>
                </a:solidFill>
                <a:cs typeface="Times New Roman" panose="02020603050405020304" pitchFamily="18" charset="0"/>
              </a:rPr>
              <a:t>s</a:t>
            </a:r>
            <a:r>
              <a:rPr lang="en-US" sz="2800">
                <a:solidFill>
                  <a:srgbClr val="FF0000"/>
                </a:solidFill>
                <a:cs typeface="Times New Roman" panose="02020603050405020304" pitchFamily="18" charset="0"/>
              </a:rPr>
              <a:t>(</a:t>
            </a:r>
            <a:r>
              <a:rPr lang="en-US" sz="2800" i="1">
                <a:solidFill>
                  <a:srgbClr val="FF0000"/>
                </a:solidFill>
                <a:cs typeface="Times New Roman" panose="02020603050405020304" pitchFamily="18" charset="0"/>
              </a:rPr>
              <a:t>s</a:t>
            </a:r>
            <a:r>
              <a:rPr lang="en-US" sz="2800">
                <a:solidFill>
                  <a:srgbClr val="FF0000"/>
                </a:solidFill>
                <a:cs typeface="Times New Roman" panose="02020603050405020304" pitchFamily="18" charset="0"/>
              </a:rPr>
              <a:t>)</a:t>
            </a:r>
            <a:r>
              <a:rPr lang="en-US" sz="2800" i="1">
                <a:solidFill>
                  <a:srgbClr val="FF0000"/>
                </a:solidFill>
                <a:cs typeface="Times New Roman" panose="02020603050405020304" pitchFamily="18" charset="0"/>
              </a:rPr>
              <a:t> </a:t>
            </a:r>
            <a:r>
              <a:rPr lang="en-US" sz="2800">
                <a:cs typeface="Times New Roman" panose="02020603050405020304" pitchFamily="18" charset="0"/>
              </a:rPr>
              <a:t>--- the probability density of the Gray values in the input and output images.</a:t>
            </a:r>
            <a:r>
              <a:rPr lang="en-US" sz="2800"/>
              <a:t> </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528638"/>
            <a:ext cx="8402638"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138" y="427038"/>
            <a:ext cx="2913062"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16000" y="688975"/>
            <a:ext cx="1026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solidFill>
                  <a:srgbClr val="FF0000"/>
                </a:solidFill>
                <a:latin typeface="Symbol" panose="05050102010706020507" pitchFamily="18" charset="2"/>
                <a:cs typeface="Times New Roman" panose="02020603050405020304" pitchFamily="18" charset="0"/>
              </a:rPr>
              <a:t>· </a:t>
            </a:r>
            <a:r>
              <a:rPr lang="en-US" sz="2800">
                <a:solidFill>
                  <a:srgbClr val="FF0000"/>
                </a:solidFill>
                <a:cs typeface="Times New Roman" panose="02020603050405020304" pitchFamily="18" charset="0"/>
              </a:rPr>
              <a:t>If   p</a:t>
            </a:r>
            <a:r>
              <a:rPr lang="en-US" sz="2800" i="1" baseline="-25000">
                <a:solidFill>
                  <a:srgbClr val="FF0000"/>
                </a:solidFill>
              </a:rPr>
              <a:t>r</a:t>
            </a:r>
            <a:r>
              <a:rPr lang="en-US" sz="2800">
                <a:solidFill>
                  <a:srgbClr val="FF0000"/>
                </a:solidFill>
              </a:rPr>
              <a:t>(</a:t>
            </a:r>
            <a:r>
              <a:rPr lang="en-US" sz="2800" i="1">
                <a:solidFill>
                  <a:srgbClr val="FF0000"/>
                </a:solidFill>
              </a:rPr>
              <a:t>r</a:t>
            </a:r>
            <a:r>
              <a:rPr lang="en-US" sz="2800">
                <a:solidFill>
                  <a:srgbClr val="FF0000"/>
                </a:solidFill>
              </a:rPr>
              <a:t>) </a:t>
            </a:r>
            <a:r>
              <a:rPr lang="en-US" sz="2800">
                <a:solidFill>
                  <a:srgbClr val="FF0000"/>
                </a:solidFill>
                <a:cs typeface="Times New Roman" panose="02020603050405020304" pitchFamily="18" charset="0"/>
              </a:rPr>
              <a:t>and T(r) are known, and </a:t>
            </a:r>
            <a:r>
              <a:rPr lang="en-US" sz="2800" i="1">
                <a:solidFill>
                  <a:srgbClr val="FF0000"/>
                </a:solidFill>
                <a:cs typeface="Times New Roman" panose="02020603050405020304" pitchFamily="18" charset="0"/>
              </a:rPr>
              <a:t>r </a:t>
            </a:r>
            <a:r>
              <a:rPr lang="en-US" sz="2800">
                <a:solidFill>
                  <a:srgbClr val="FF0000"/>
                </a:solidFill>
                <a:latin typeface="Symbol" panose="05050102010706020507" pitchFamily="18" charset="2"/>
                <a:cs typeface="Times New Roman" panose="02020603050405020304" pitchFamily="18" charset="0"/>
              </a:rPr>
              <a:t>= </a:t>
            </a:r>
            <a:r>
              <a:rPr lang="en-US" sz="2800" i="1">
                <a:solidFill>
                  <a:srgbClr val="FF0000"/>
                </a:solidFill>
                <a:cs typeface="Times New Roman" panose="02020603050405020304" pitchFamily="18" charset="0"/>
              </a:rPr>
              <a:t>T </a:t>
            </a:r>
            <a:r>
              <a:rPr lang="en-US" sz="3600" i="1" baseline="30000">
                <a:solidFill>
                  <a:srgbClr val="FF0000"/>
                </a:solidFill>
                <a:cs typeface="Times New Roman" panose="02020603050405020304" pitchFamily="18" charset="0"/>
              </a:rPr>
              <a:t>-</a:t>
            </a:r>
            <a:r>
              <a:rPr lang="en-US" sz="3600" b="1" baseline="30000">
                <a:solidFill>
                  <a:srgbClr val="FF0000"/>
                </a:solidFill>
                <a:cs typeface="Times New Roman" panose="02020603050405020304" pitchFamily="18" charset="0"/>
              </a:rPr>
              <a:t>1</a:t>
            </a:r>
            <a:r>
              <a:rPr lang="en-US" sz="2800" i="1">
                <a:solidFill>
                  <a:srgbClr val="FF0000"/>
                </a:solidFill>
                <a:cs typeface="Times New Roman" panose="02020603050405020304" pitchFamily="18" charset="0"/>
              </a:rPr>
              <a:t>(s) </a:t>
            </a:r>
            <a:r>
              <a:rPr lang="en-US" sz="2800">
                <a:solidFill>
                  <a:srgbClr val="FF0000"/>
                </a:solidFill>
                <a:cs typeface="Times New Roman" panose="02020603050405020304" pitchFamily="18" charset="0"/>
              </a:rPr>
              <a:t>satisfies condition </a:t>
            </a:r>
            <a:r>
              <a:rPr lang="en-US" sz="3600">
                <a:solidFill>
                  <a:srgbClr val="FF0000"/>
                </a:solidFill>
                <a:cs typeface="Times New Roman" panose="02020603050405020304" pitchFamily="18" charset="0"/>
              </a:rPr>
              <a:t>1,</a:t>
            </a:r>
            <a:r>
              <a:rPr lang="en-US" sz="2800">
                <a:solidFill>
                  <a:srgbClr val="FF0000"/>
                </a:solidFill>
                <a:cs typeface="Times New Roman" panose="02020603050405020304" pitchFamily="18" charset="0"/>
              </a:rPr>
              <a:t> we can write (result from probability theory):</a:t>
            </a:r>
            <a:r>
              <a:rPr lang="en-US" sz="2800">
                <a:solidFill>
                  <a:srgbClr val="FF0000"/>
                </a:solidFill>
              </a:rPr>
              <a:t> </a:t>
            </a:r>
          </a:p>
        </p:txBody>
      </p:sp>
      <p:sp>
        <p:nvSpPr>
          <p:cNvPr id="156675" name="Rectangle 4"/>
          <p:cNvSpPr>
            <a:spLocks noChangeArrowheads="1"/>
          </p:cNvSpPr>
          <p:nvPr/>
        </p:nvSpPr>
        <p:spPr bwMode="auto">
          <a:xfrm>
            <a:off x="5029200" y="3233738"/>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6676" name="Rectangle 6"/>
          <p:cNvSpPr>
            <a:spLocks noChangeArrowheads="1"/>
          </p:cNvSpPr>
          <p:nvPr/>
        </p:nvSpPr>
        <p:spPr bwMode="auto">
          <a:xfrm>
            <a:off x="5003800" y="3200400"/>
            <a:ext cx="1219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1271" name="Text Box 7"/>
          <p:cNvSpPr txBox="1">
            <a:spLocks noChangeArrowheads="1"/>
          </p:cNvSpPr>
          <p:nvPr/>
        </p:nvSpPr>
        <p:spPr bwMode="auto">
          <a:xfrm>
            <a:off x="668338" y="3530600"/>
            <a:ext cx="10668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 typeface="Symbol" panose="05050102010706020507" pitchFamily="18" charset="2"/>
              <a:buChar char="·"/>
            </a:pPr>
            <a:r>
              <a:rPr lang="en-US" sz="2800">
                <a:cs typeface="Times New Roman" panose="02020603050405020304" pitchFamily="18" charset="0"/>
              </a:rPr>
              <a:t>One way to enhance the image is to design a transformation function </a:t>
            </a:r>
            <a:r>
              <a:rPr lang="en-US" sz="2800" i="1">
                <a:cs typeface="Times New Roman" panose="02020603050405020304" pitchFamily="18" charset="0"/>
              </a:rPr>
              <a:t>T(.)</a:t>
            </a:r>
            <a:r>
              <a:rPr lang="en-US" sz="2800">
                <a:cs typeface="Times New Roman" panose="02020603050405020304" pitchFamily="18" charset="0"/>
              </a:rPr>
              <a:t> such that the gray values in the output is uniformly distributed in [</a:t>
            </a:r>
            <a:r>
              <a:rPr lang="en-US" sz="3200">
                <a:cs typeface="Times New Roman" panose="02020603050405020304" pitchFamily="18" charset="0"/>
              </a:rPr>
              <a:t>0,</a:t>
            </a:r>
            <a:r>
              <a:rPr lang="en-US" sz="2800">
                <a:cs typeface="Times New Roman" panose="02020603050405020304" pitchFamily="18" charset="0"/>
              </a:rPr>
              <a:t>L- </a:t>
            </a:r>
            <a:r>
              <a:rPr lang="en-US" sz="3600">
                <a:cs typeface="Times New Roman" panose="02020603050405020304" pitchFamily="18" charset="0"/>
              </a:rPr>
              <a:t>1</a:t>
            </a:r>
            <a:r>
              <a:rPr lang="en-US" sz="2800">
                <a:cs typeface="Times New Roman" panose="02020603050405020304" pitchFamily="18" charset="0"/>
              </a:rPr>
              <a:t>], </a:t>
            </a:r>
          </a:p>
          <a:p>
            <a:pPr eaLnBrk="1" hangingPunct="1"/>
            <a:r>
              <a:rPr lang="en-US" sz="2800">
                <a:cs typeface="Times New Roman" panose="02020603050405020304" pitchFamily="18" charset="0"/>
              </a:rPr>
              <a:t>i.e.</a:t>
            </a:r>
            <a:r>
              <a:rPr lang="en-US" sz="2800"/>
              <a:t> </a:t>
            </a:r>
            <a:r>
              <a:rPr lang="en-US" sz="3600" i="1">
                <a:solidFill>
                  <a:srgbClr val="FF0000"/>
                </a:solidFill>
                <a:cs typeface="Times New Roman" panose="02020603050405020304" pitchFamily="18" charset="0"/>
              </a:rPr>
              <a:t>p</a:t>
            </a:r>
            <a:r>
              <a:rPr lang="en-US" sz="3600" i="1" baseline="-25000">
                <a:solidFill>
                  <a:srgbClr val="FF0000"/>
                </a:solidFill>
                <a:cs typeface="Times New Roman" panose="02020603050405020304" pitchFamily="18" charset="0"/>
              </a:rPr>
              <a:t>s</a:t>
            </a:r>
            <a:r>
              <a:rPr lang="en-US" sz="3600">
                <a:solidFill>
                  <a:srgbClr val="FF0000"/>
                </a:solidFill>
                <a:cs typeface="Times New Roman" panose="02020603050405020304" pitchFamily="18" charset="0"/>
              </a:rPr>
              <a:t> </a:t>
            </a:r>
            <a:r>
              <a:rPr lang="en-US" sz="3600" i="1">
                <a:solidFill>
                  <a:srgbClr val="FF0000"/>
                </a:solidFill>
                <a:cs typeface="Times New Roman" panose="02020603050405020304" pitchFamily="18" charset="0"/>
              </a:rPr>
              <a:t>(s)</a:t>
            </a:r>
            <a:r>
              <a:rPr lang="en-US" sz="3600">
                <a:solidFill>
                  <a:srgbClr val="FF0000"/>
                </a:solidFill>
                <a:latin typeface="Symbol" panose="05050102010706020507" pitchFamily="18" charset="2"/>
                <a:cs typeface="Times New Roman" panose="02020603050405020304" pitchFamily="18" charset="0"/>
              </a:rPr>
              <a:t> =</a:t>
            </a:r>
            <a:r>
              <a:rPr lang="en-US" sz="3600">
                <a:solidFill>
                  <a:srgbClr val="FF0000"/>
                </a:solidFill>
                <a:cs typeface="Times New Roman" panose="02020603050405020304" pitchFamily="18" charset="0"/>
              </a:rPr>
              <a:t> L-</a:t>
            </a:r>
            <a:r>
              <a:rPr lang="en-US" sz="4400">
                <a:solidFill>
                  <a:srgbClr val="FF0000"/>
                </a:solidFill>
                <a:cs typeface="Times New Roman" panose="02020603050405020304" pitchFamily="18" charset="0"/>
              </a:rPr>
              <a:t>1</a:t>
            </a:r>
            <a:r>
              <a:rPr lang="en-US" sz="2800">
                <a:cs typeface="Times New Roman" panose="02020603050405020304" pitchFamily="18" charset="0"/>
              </a:rPr>
              <a:t>, </a:t>
            </a:r>
            <a:r>
              <a:rPr lang="en-US" sz="2800" i="1">
                <a:cs typeface="Times New Roman" panose="02020603050405020304" pitchFamily="18" charset="0"/>
              </a:rPr>
              <a:t>   </a:t>
            </a:r>
            <a:r>
              <a:rPr lang="en-US" sz="2800">
                <a:cs typeface="Times New Roman" panose="02020603050405020304" pitchFamily="18" charset="0"/>
              </a:rPr>
              <a:t>0</a:t>
            </a:r>
            <a:r>
              <a:rPr lang="en-US" sz="2800" i="1">
                <a:cs typeface="Times New Roman" panose="02020603050405020304" pitchFamily="18" charset="0"/>
              </a:rPr>
              <a:t> </a:t>
            </a:r>
            <a:r>
              <a:rPr lang="en-US" sz="2800">
                <a:latin typeface="Symbol" panose="05050102010706020507" pitchFamily="18" charset="2"/>
                <a:cs typeface="Times New Roman" panose="02020603050405020304" pitchFamily="18" charset="0"/>
              </a:rPr>
              <a:t>£ </a:t>
            </a:r>
            <a:r>
              <a:rPr lang="en-US" sz="2800" i="1">
                <a:cs typeface="Times New Roman" panose="02020603050405020304" pitchFamily="18" charset="0"/>
              </a:rPr>
              <a:t> s</a:t>
            </a:r>
            <a:r>
              <a:rPr lang="en-US" sz="2800">
                <a:latin typeface="Symbol" panose="05050102010706020507" pitchFamily="18" charset="2"/>
                <a:cs typeface="Times New Roman" panose="02020603050405020304" pitchFamily="18" charset="0"/>
              </a:rPr>
              <a:t> £</a:t>
            </a:r>
            <a:r>
              <a:rPr lang="en-US" sz="2800">
                <a:cs typeface="Times New Roman" panose="02020603050405020304" pitchFamily="18" charset="0"/>
              </a:rPr>
              <a:t>L-</a:t>
            </a:r>
            <a:r>
              <a:rPr lang="en-US" sz="4000">
                <a:cs typeface="Times New Roman" panose="02020603050405020304" pitchFamily="18" charset="0"/>
              </a:rPr>
              <a:t>1</a:t>
            </a:r>
            <a:r>
              <a:rPr lang="en-US" sz="2800">
                <a:latin typeface="Symbol" panose="05050102010706020507" pitchFamily="18" charset="2"/>
                <a:cs typeface="Times New Roman" panose="02020603050405020304" pitchFamily="18" charset="0"/>
              </a:rPr>
              <a:t> </a:t>
            </a:r>
          </a:p>
        </p:txBody>
      </p:sp>
      <p:graphicFrame>
        <p:nvGraphicFramePr>
          <p:cNvPr id="156678" name="Object 3"/>
          <p:cNvGraphicFramePr>
            <a:graphicFrameLocks noChangeAspect="1"/>
          </p:cNvGraphicFramePr>
          <p:nvPr/>
        </p:nvGraphicFramePr>
        <p:xfrm>
          <a:off x="3932238" y="2122488"/>
          <a:ext cx="3302000" cy="1120775"/>
        </p:xfrm>
        <a:graphic>
          <a:graphicData uri="http://schemas.openxmlformats.org/presentationml/2006/ole">
            <mc:AlternateContent xmlns:mc="http://schemas.openxmlformats.org/markup-compatibility/2006">
              <mc:Choice xmlns:v="urn:schemas-microsoft-com:vml" Requires="v">
                <p:oleObj spid="_x0000_s156682" name="Equation" r:id="rId3" imgW="1206500" imgH="457200" progId="Equation.3">
                  <p:embed/>
                </p:oleObj>
              </mc:Choice>
              <mc:Fallback>
                <p:oleObj name="Equation" r:id="rId3" imgW="120650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2122488"/>
                        <a:ext cx="3302000"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6679" name="Object 7"/>
          <p:cNvGraphicFramePr>
            <a:graphicFrameLocks noChangeAspect="1"/>
          </p:cNvGraphicFramePr>
          <p:nvPr/>
        </p:nvGraphicFramePr>
        <p:xfrm>
          <a:off x="10006013" y="2317750"/>
          <a:ext cx="487362" cy="552450"/>
        </p:xfrm>
        <a:graphic>
          <a:graphicData uri="http://schemas.openxmlformats.org/presentationml/2006/ole">
            <mc:AlternateContent xmlns:mc="http://schemas.openxmlformats.org/markup-compatibility/2006">
              <mc:Choice xmlns:v="urn:schemas-microsoft-com:vml" Requires="v">
                <p:oleObj spid="_x0000_s156683" name="Equation" r:id="rId5" imgW="190335" imgH="215713" progId="Equation.3">
                  <p:embed/>
                </p:oleObj>
              </mc:Choice>
              <mc:Fallback>
                <p:oleObj name="Equation" r:id="rId5" imgW="190335" imgH="21571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6013" y="2317750"/>
                        <a:ext cx="487362"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7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a:spLocks noChangeArrowheads="1"/>
          </p:cNvSpPr>
          <p:nvPr/>
        </p:nvSpPr>
        <p:spPr bwMode="auto">
          <a:xfrm>
            <a:off x="4667250" y="3262313"/>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7699" name="Text Box 2"/>
          <p:cNvSpPr txBox="1">
            <a:spLocks noChangeArrowheads="1"/>
          </p:cNvSpPr>
          <p:nvPr/>
        </p:nvSpPr>
        <p:spPr bwMode="auto">
          <a:xfrm>
            <a:off x="1058863" y="1008063"/>
            <a:ext cx="8999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solidFill>
                  <a:srgbClr val="002060"/>
                </a:solidFill>
                <a:latin typeface="Symbol" panose="05050102010706020507" pitchFamily="18" charset="2"/>
                <a:cs typeface="Times New Roman" panose="02020603050405020304" pitchFamily="18" charset="0"/>
              </a:rPr>
              <a:t>·</a:t>
            </a:r>
            <a:r>
              <a:rPr lang="en-US" sz="2800">
                <a:solidFill>
                  <a:srgbClr val="002060"/>
                </a:solidFill>
                <a:cs typeface="Times New Roman" panose="02020603050405020304" pitchFamily="18" charset="0"/>
              </a:rPr>
              <a:t>Consider the transformation function</a:t>
            </a:r>
            <a:r>
              <a:rPr lang="en-US" sz="2800">
                <a:solidFill>
                  <a:srgbClr val="002060"/>
                </a:solidFill>
              </a:rPr>
              <a:t> </a:t>
            </a:r>
          </a:p>
        </p:txBody>
      </p:sp>
      <p:sp>
        <p:nvSpPr>
          <p:cNvPr id="12294" name="Text Box 6"/>
          <p:cNvSpPr txBox="1">
            <a:spLocks noChangeArrowheads="1"/>
          </p:cNvSpPr>
          <p:nvPr/>
        </p:nvSpPr>
        <p:spPr bwMode="auto">
          <a:xfrm>
            <a:off x="754063" y="2827338"/>
            <a:ext cx="108283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latin typeface="Symbol" panose="05050102010706020507" pitchFamily="18" charset="2"/>
                <a:cs typeface="Times New Roman" panose="02020603050405020304" pitchFamily="18" charset="0"/>
              </a:rPr>
              <a:t>· </a:t>
            </a:r>
            <a:r>
              <a:rPr lang="en-US" sz="2800">
                <a:solidFill>
                  <a:srgbClr val="C00000"/>
                </a:solidFill>
                <a:cs typeface="Times New Roman" panose="02020603050405020304" pitchFamily="18" charset="0"/>
              </a:rPr>
              <a:t>Note that this is the cumulative distribution function (CDF) of   </a:t>
            </a:r>
            <a:r>
              <a:rPr lang="en-US" sz="2800" i="1">
                <a:solidFill>
                  <a:srgbClr val="C00000"/>
                </a:solidFill>
                <a:cs typeface="Times New Roman" panose="02020603050405020304" pitchFamily="18" charset="0"/>
              </a:rPr>
              <a:t>r </a:t>
            </a:r>
            <a:r>
              <a:rPr lang="en-US" sz="2800">
                <a:solidFill>
                  <a:srgbClr val="C00000"/>
                </a:solidFill>
                <a:cs typeface="Times New Roman" panose="02020603050405020304" pitchFamily="18" charset="0"/>
              </a:rPr>
              <a:t>and satisfies the previous two conditions.</a:t>
            </a:r>
            <a:endParaRPr lang="en-US" sz="2800">
              <a:solidFill>
                <a:srgbClr val="C00000"/>
              </a:solidFill>
            </a:endParaRPr>
          </a:p>
        </p:txBody>
      </p:sp>
      <p:sp>
        <p:nvSpPr>
          <p:cNvPr id="157701" name="Rectangle 9"/>
          <p:cNvSpPr>
            <a:spLocks noChangeArrowheads="1"/>
          </p:cNvSpPr>
          <p:nvPr/>
        </p:nvSpPr>
        <p:spPr bwMode="auto">
          <a:xfrm>
            <a:off x="5607050" y="3233738"/>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57702" name="Text Box 7"/>
          <p:cNvSpPr txBox="1">
            <a:spLocks noChangeArrowheads="1"/>
          </p:cNvSpPr>
          <p:nvPr/>
        </p:nvSpPr>
        <p:spPr bwMode="auto">
          <a:xfrm>
            <a:off x="479425" y="3565525"/>
            <a:ext cx="98837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atin typeface="Symbol" panose="05050102010706020507" pitchFamily="18" charset="2"/>
              <a:cs typeface="Times New Roman" panose="02020603050405020304" pitchFamily="18" charset="0"/>
            </a:endParaRPr>
          </a:p>
          <a:p>
            <a:pPr eaLnBrk="1" hangingPunct="1"/>
            <a:endParaRPr lang="en-US">
              <a:latin typeface="Symbol" panose="05050102010706020507" pitchFamily="18" charset="2"/>
              <a:cs typeface="Times New Roman" panose="02020603050405020304" pitchFamily="18" charset="0"/>
            </a:endParaRPr>
          </a:p>
          <a:p>
            <a:pPr eaLnBrk="1" hangingPunct="1"/>
            <a:r>
              <a:rPr lang="en-US" sz="2800">
                <a:latin typeface="Symbol" panose="05050102010706020507" pitchFamily="18" charset="2"/>
                <a:cs typeface="Times New Roman" panose="02020603050405020304" pitchFamily="18" charset="0"/>
              </a:rPr>
              <a:t> </a:t>
            </a:r>
            <a:r>
              <a:rPr lang="en-US" sz="2800">
                <a:cs typeface="Times New Roman" panose="02020603050405020304" pitchFamily="18" charset="0"/>
              </a:rPr>
              <a:t>From the previous equation and using the fundamental</a:t>
            </a:r>
          </a:p>
          <a:p>
            <a:pPr eaLnBrk="1" hangingPunct="1"/>
            <a:r>
              <a:rPr lang="en-US" sz="2800">
                <a:cs typeface="Times New Roman" panose="02020603050405020304" pitchFamily="18" charset="0"/>
              </a:rPr>
              <a:t>theorem of calculus,</a:t>
            </a:r>
            <a:r>
              <a:rPr lang="en-US" sz="2800"/>
              <a:t> </a:t>
            </a:r>
          </a:p>
        </p:txBody>
      </p:sp>
      <p:graphicFrame>
        <p:nvGraphicFramePr>
          <p:cNvPr id="157703" name="Object 5"/>
          <p:cNvGraphicFramePr>
            <a:graphicFrameLocks noChangeAspect="1"/>
          </p:cNvGraphicFramePr>
          <p:nvPr/>
        </p:nvGraphicFramePr>
        <p:xfrm>
          <a:off x="3636963" y="1889125"/>
          <a:ext cx="7083425" cy="849313"/>
        </p:xfrm>
        <a:graphic>
          <a:graphicData uri="http://schemas.openxmlformats.org/presentationml/2006/ole">
            <mc:AlternateContent xmlns:mc="http://schemas.openxmlformats.org/markup-compatibility/2006">
              <mc:Choice xmlns:v="urn:schemas-microsoft-com:vml" Requires="v">
                <p:oleObj spid="_x0000_s157709" name="Equation" r:id="rId3" imgW="2755900" imgH="330200" progId="Equation.3">
                  <p:embed/>
                </p:oleObj>
              </mc:Choice>
              <mc:Fallback>
                <p:oleObj name="Equation" r:id="rId3" imgW="2755900" imgH="330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963" y="1889125"/>
                        <a:ext cx="7083425"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4" name="Object 6"/>
          <p:cNvGraphicFramePr>
            <a:graphicFrameLocks noChangeAspect="1"/>
          </p:cNvGraphicFramePr>
          <p:nvPr/>
        </p:nvGraphicFramePr>
        <p:xfrm>
          <a:off x="141288" y="5437188"/>
          <a:ext cx="5078412" cy="1138237"/>
        </p:xfrm>
        <a:graphic>
          <a:graphicData uri="http://schemas.openxmlformats.org/presentationml/2006/ole">
            <mc:AlternateContent xmlns:mc="http://schemas.openxmlformats.org/markup-compatibility/2006">
              <mc:Choice xmlns:v="urn:schemas-microsoft-com:vml" Requires="v">
                <p:oleObj spid="_x0000_s157710" name="Equation" r:id="rId5" imgW="1651000" imgH="393700" progId="Equation.3">
                  <p:embed/>
                </p:oleObj>
              </mc:Choice>
              <mc:Fallback>
                <p:oleObj name="Equation" r:id="rId5" imgW="16510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288" y="5437188"/>
                        <a:ext cx="5078412"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5" name="Object 7"/>
          <p:cNvGraphicFramePr>
            <a:graphicFrameLocks noChangeAspect="1"/>
          </p:cNvGraphicFramePr>
          <p:nvPr/>
        </p:nvGraphicFramePr>
        <p:xfrm>
          <a:off x="10720388" y="1766888"/>
          <a:ext cx="498475" cy="547687"/>
        </p:xfrm>
        <a:graphic>
          <a:graphicData uri="http://schemas.openxmlformats.org/presentationml/2006/ole">
            <mc:AlternateContent xmlns:mc="http://schemas.openxmlformats.org/markup-compatibility/2006">
              <mc:Choice xmlns:v="urn:schemas-microsoft-com:vml" Requires="v">
                <p:oleObj spid="_x0000_s157711" name="Equation" r:id="rId7" imgW="215619" imgH="215619" progId="Equation.3">
                  <p:embed/>
                </p:oleObj>
              </mc:Choice>
              <mc:Fallback>
                <p:oleObj name="Equation" r:id="rId7" imgW="215619" imgH="215619"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0388" y="1766888"/>
                        <a:ext cx="498475"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a:spLocks noChangeArrowheads="1"/>
          </p:cNvSpPr>
          <p:nvPr/>
        </p:nvSpPr>
        <p:spPr bwMode="auto">
          <a:xfrm>
            <a:off x="3689350" y="3176588"/>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3318" name="Text Box 6"/>
          <p:cNvSpPr txBox="1">
            <a:spLocks noChangeArrowheads="1"/>
          </p:cNvSpPr>
          <p:nvPr/>
        </p:nvSpPr>
        <p:spPr bwMode="auto">
          <a:xfrm>
            <a:off x="449263" y="760413"/>
            <a:ext cx="100584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atin typeface="Symbol" panose="05050102010706020507" pitchFamily="18" charset="2"/>
              <a:cs typeface="Times New Roman" panose="02020603050405020304" pitchFamily="18" charset="0"/>
            </a:endParaRPr>
          </a:p>
          <a:p>
            <a:pPr eaLnBrk="1" hangingPunct="1"/>
            <a:r>
              <a:rPr lang="en-US">
                <a:latin typeface="Symbol" panose="05050102010706020507" pitchFamily="18" charset="2"/>
                <a:cs typeface="Times New Roman" panose="02020603050405020304" pitchFamily="18" charset="0"/>
              </a:rPr>
              <a:t> </a:t>
            </a:r>
          </a:p>
          <a:p>
            <a:pPr eaLnBrk="1" hangingPunct="1"/>
            <a:r>
              <a:rPr lang="en-US" sz="2800">
                <a:cs typeface="Times New Roman" panose="02020603050405020304" pitchFamily="18" charset="0"/>
              </a:rPr>
              <a:t>Put (3) in (1) we get,</a:t>
            </a:r>
          </a:p>
          <a:p>
            <a:pPr eaLnBrk="1" hangingPunct="1"/>
            <a:r>
              <a:rPr lang="en-US" sz="2800">
                <a:cs typeface="Times New Roman" panose="02020603050405020304" pitchFamily="18" charset="0"/>
              </a:rPr>
              <a:t> </a:t>
            </a:r>
            <a:endParaRPr lang="en-US"/>
          </a:p>
        </p:txBody>
      </p:sp>
      <p:sp>
        <p:nvSpPr>
          <p:cNvPr id="13319" name="Text Box 7"/>
          <p:cNvSpPr txBox="1">
            <a:spLocks noChangeArrowheads="1"/>
          </p:cNvSpPr>
          <p:nvPr/>
        </p:nvSpPr>
        <p:spPr bwMode="auto">
          <a:xfrm>
            <a:off x="144463" y="5349875"/>
            <a:ext cx="116109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atin typeface="Symbol" panose="05050102010706020507" pitchFamily="18" charset="2"/>
              <a:cs typeface="Times New Roman" panose="02020603050405020304" pitchFamily="18" charset="0"/>
            </a:endParaRPr>
          </a:p>
          <a:p>
            <a:pPr eaLnBrk="1" hangingPunct="1"/>
            <a:endParaRPr lang="en-US">
              <a:latin typeface="Symbol" panose="05050102010706020507" pitchFamily="18" charset="2"/>
              <a:cs typeface="Times New Roman" panose="02020603050405020304" pitchFamily="18" charset="0"/>
            </a:endParaRPr>
          </a:p>
          <a:p>
            <a:pPr eaLnBrk="1" hangingPunct="1"/>
            <a:r>
              <a:rPr lang="en-US" sz="2800">
                <a:solidFill>
                  <a:srgbClr val="C00000"/>
                </a:solidFill>
                <a:cs typeface="Times New Roman" panose="02020603050405020304" pitchFamily="18" charset="0"/>
              </a:rPr>
              <a:t>Thus, using a transformation function equal to the CDF of input gray values r, we can obtain an image with uniform gray values.</a:t>
            </a:r>
            <a:r>
              <a:rPr lang="en-US" sz="2800">
                <a:solidFill>
                  <a:srgbClr val="C00000"/>
                </a:solidFill>
              </a:rPr>
              <a:t> </a:t>
            </a:r>
          </a:p>
        </p:txBody>
      </p:sp>
      <p:graphicFrame>
        <p:nvGraphicFramePr>
          <p:cNvPr id="158725" name="Object 5"/>
          <p:cNvGraphicFramePr>
            <a:graphicFrameLocks noChangeAspect="1"/>
          </p:cNvGraphicFramePr>
          <p:nvPr/>
        </p:nvGraphicFramePr>
        <p:xfrm>
          <a:off x="1265238" y="496888"/>
          <a:ext cx="4365625" cy="784225"/>
        </p:xfrm>
        <a:graphic>
          <a:graphicData uri="http://schemas.openxmlformats.org/presentationml/2006/ole">
            <mc:AlternateContent xmlns:mc="http://schemas.openxmlformats.org/markup-compatibility/2006">
              <mc:Choice xmlns:v="urn:schemas-microsoft-com:vml" Requires="v">
                <p:oleObj spid="_x0000_s158735" name="Equation" r:id="rId3" imgW="875920" imgH="215806" progId="Equation.3">
                  <p:embed/>
                </p:oleObj>
              </mc:Choice>
              <mc:Fallback>
                <p:oleObj name="Equation" r:id="rId3" imgW="875920" imgH="21580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8" y="496888"/>
                        <a:ext cx="43656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26" name="Object 6"/>
          <p:cNvGraphicFramePr>
            <a:graphicFrameLocks noChangeAspect="1"/>
          </p:cNvGraphicFramePr>
          <p:nvPr/>
        </p:nvGraphicFramePr>
        <p:xfrm>
          <a:off x="8655050" y="681038"/>
          <a:ext cx="479425" cy="508000"/>
        </p:xfrm>
        <a:graphic>
          <a:graphicData uri="http://schemas.openxmlformats.org/presentationml/2006/ole">
            <mc:AlternateContent xmlns:mc="http://schemas.openxmlformats.org/markup-compatibility/2006">
              <mc:Choice xmlns:v="urn:schemas-microsoft-com:vml" Requires="v">
                <p:oleObj spid="_x0000_s158736" name="Equation" r:id="rId5" imgW="203024" imgH="215713" progId="Equation.3">
                  <p:embed/>
                </p:oleObj>
              </mc:Choice>
              <mc:Fallback>
                <p:oleObj name="Equation" r:id="rId5" imgW="203024" imgH="215713"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5050" y="681038"/>
                        <a:ext cx="4794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7" name="Object 9"/>
          <p:cNvGraphicFramePr>
            <a:graphicFrameLocks noChangeAspect="1"/>
          </p:cNvGraphicFramePr>
          <p:nvPr/>
        </p:nvGraphicFramePr>
        <p:xfrm>
          <a:off x="5359400" y="1993900"/>
          <a:ext cx="1844675" cy="1020763"/>
        </p:xfrm>
        <a:graphic>
          <a:graphicData uri="http://schemas.openxmlformats.org/presentationml/2006/ole">
            <mc:AlternateContent xmlns:mc="http://schemas.openxmlformats.org/markup-compatibility/2006">
              <mc:Choice xmlns:v="urn:schemas-microsoft-com:vml" Requires="v">
                <p:oleObj spid="_x0000_s158737" name="Equation" r:id="rId7" imgW="469696" imgH="393529" progId="Equation.3">
                  <p:embed/>
                </p:oleObj>
              </mc:Choice>
              <mc:Fallback>
                <p:oleObj name="Equation" r:id="rId7" imgW="469696"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400" y="1993900"/>
                        <a:ext cx="1844675"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8" name="Object 11"/>
          <p:cNvGraphicFramePr>
            <a:graphicFrameLocks noChangeAspect="1"/>
          </p:cNvGraphicFramePr>
          <p:nvPr/>
        </p:nvGraphicFramePr>
        <p:xfrm>
          <a:off x="714375" y="1860550"/>
          <a:ext cx="4500563" cy="1285875"/>
        </p:xfrm>
        <a:graphic>
          <a:graphicData uri="http://schemas.openxmlformats.org/presentationml/2006/ole">
            <mc:AlternateContent xmlns:mc="http://schemas.openxmlformats.org/markup-compatibility/2006">
              <mc:Choice xmlns:v="urn:schemas-microsoft-com:vml" Requires="v">
                <p:oleObj spid="_x0000_s158738" name="Equation" r:id="rId9" imgW="1637589" imgH="482391" progId="Equation.3">
                  <p:embed/>
                </p:oleObj>
              </mc:Choice>
              <mc:Fallback>
                <p:oleObj name="Equation" r:id="rId9" imgW="1637589" imgH="482391"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375" y="1860550"/>
                        <a:ext cx="4500563"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29" name="Rectangle 17"/>
          <p:cNvSpPr>
            <a:spLocks noChangeArrowheads="1"/>
          </p:cNvSpPr>
          <p:nvPr/>
        </p:nvSpPr>
        <p:spPr bwMode="auto">
          <a:xfrm>
            <a:off x="8602663" y="205422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3200">
                <a:cs typeface="Times New Roman" panose="02020603050405020304" pitchFamily="18" charset="0"/>
              </a:rPr>
              <a:t>0</a:t>
            </a:r>
            <a:r>
              <a:rPr lang="en-US" sz="3200" i="1">
                <a:cs typeface="Times New Roman" panose="02020603050405020304" pitchFamily="18" charset="0"/>
              </a:rPr>
              <a:t> </a:t>
            </a:r>
            <a:r>
              <a:rPr lang="en-US" sz="3200">
                <a:latin typeface="Symbol" panose="05050102010706020507" pitchFamily="18" charset="2"/>
                <a:cs typeface="Times New Roman" panose="02020603050405020304" pitchFamily="18" charset="0"/>
              </a:rPr>
              <a:t>£ </a:t>
            </a:r>
            <a:r>
              <a:rPr lang="en-US" sz="3200" i="1">
                <a:cs typeface="Times New Roman" panose="02020603050405020304" pitchFamily="18" charset="0"/>
              </a:rPr>
              <a:t> s</a:t>
            </a:r>
            <a:r>
              <a:rPr lang="en-US" sz="3200">
                <a:latin typeface="Symbol" panose="05050102010706020507" pitchFamily="18" charset="2"/>
                <a:cs typeface="Times New Roman" panose="02020603050405020304" pitchFamily="18" charset="0"/>
              </a:rPr>
              <a:t> £</a:t>
            </a:r>
            <a:r>
              <a:rPr lang="en-US" sz="2800">
                <a:cs typeface="Times New Roman" panose="02020603050405020304" pitchFamily="18" charset="0"/>
              </a:rPr>
              <a:t>L</a:t>
            </a:r>
            <a:r>
              <a:rPr lang="en-US" sz="3200">
                <a:cs typeface="Times New Roman" panose="02020603050405020304" pitchFamily="18" charset="0"/>
              </a:rPr>
              <a:t>-</a:t>
            </a:r>
            <a:r>
              <a:rPr lang="en-US" sz="3600">
                <a:cs typeface="Times New Roman" panose="02020603050405020304" pitchFamily="18" charset="0"/>
              </a:rPr>
              <a:t>1</a:t>
            </a:r>
            <a:r>
              <a:rPr lang="en-US" sz="3200">
                <a:latin typeface="Symbol" panose="05050102010706020507" pitchFamily="18" charset="2"/>
                <a:cs typeface="Times New Roman" panose="02020603050405020304" pitchFamily="18" charset="0"/>
              </a:rPr>
              <a:t> </a:t>
            </a:r>
            <a:endParaRPr lang="en-US" sz="3200"/>
          </a:p>
        </p:txBody>
      </p:sp>
      <p:pic>
        <p:nvPicPr>
          <p:cNvPr id="1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700" y="3133725"/>
            <a:ext cx="7354888"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P spid="133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a:xfrm>
            <a:off x="330200" y="141288"/>
            <a:ext cx="10972800" cy="1143000"/>
          </a:xfrm>
        </p:spPr>
        <p:txBody>
          <a:bodyPr/>
          <a:lstStyle/>
          <a:p>
            <a:pPr eaLnBrk="1" hangingPunct="1"/>
            <a:r>
              <a:rPr lang="en-US" altLang="zh-TW" sz="3200" smtClean="0">
                <a:solidFill>
                  <a:srgbClr val="FF0000"/>
                </a:solidFill>
                <a:latin typeface="Verdana" panose="020B0604030504040204" pitchFamily="34" charset="0"/>
                <a:ea typeface="PMingLiU" pitchFamily="18" charset="-120"/>
              </a:rPr>
              <a:t>Histogram Processing</a:t>
            </a:r>
            <a:r>
              <a:rPr lang="en-US" altLang="zh-TW" sz="3200" smtClean="0">
                <a:ea typeface="PMingLiU" pitchFamily="18" charset="-120"/>
              </a:rPr>
              <a:t/>
            </a:r>
            <a:br>
              <a:rPr lang="en-US" altLang="zh-TW" sz="3200" smtClean="0">
                <a:ea typeface="PMingLiU" pitchFamily="18" charset="-120"/>
              </a:rPr>
            </a:br>
            <a:endParaRPr lang="en-US" sz="3200" smtClean="0"/>
          </a:p>
        </p:txBody>
      </p:sp>
      <p:sp>
        <p:nvSpPr>
          <p:cNvPr id="159747" name="Rectangle 3"/>
          <p:cNvSpPr>
            <a:spLocks noGrp="1" noChangeArrowheads="1"/>
          </p:cNvSpPr>
          <p:nvPr>
            <p:ph idx="1"/>
          </p:nvPr>
        </p:nvSpPr>
        <p:spPr>
          <a:xfrm>
            <a:off x="225425" y="1216025"/>
            <a:ext cx="11661775" cy="5303838"/>
          </a:xfrm>
        </p:spPr>
        <p:txBody>
          <a:bodyPr/>
          <a:lstStyle/>
          <a:p>
            <a:pPr eaLnBrk="1" hangingPunct="1">
              <a:lnSpc>
                <a:spcPct val="90000"/>
              </a:lnSpc>
            </a:pPr>
            <a:r>
              <a:rPr lang="en-US" sz="2800" smtClean="0"/>
              <a:t>The histogram of a digital image with gray levels from </a:t>
            </a:r>
            <a:r>
              <a:rPr lang="en-US" sz="3600" smtClean="0"/>
              <a:t>0</a:t>
            </a:r>
            <a:r>
              <a:rPr lang="en-US" sz="2800" smtClean="0"/>
              <a:t> to L-</a:t>
            </a:r>
            <a:r>
              <a:rPr lang="en-US" sz="4000" smtClean="0"/>
              <a:t>1</a:t>
            </a:r>
            <a:r>
              <a:rPr lang="en-US" sz="2800" smtClean="0"/>
              <a:t> is a discrete function </a:t>
            </a:r>
            <a:r>
              <a:rPr lang="en-US" sz="2800" smtClean="0">
                <a:solidFill>
                  <a:srgbClr val="FF0000"/>
                </a:solidFill>
              </a:rPr>
              <a:t>h(r</a:t>
            </a:r>
            <a:r>
              <a:rPr lang="en-US" sz="2800" baseline="-25000" smtClean="0">
                <a:solidFill>
                  <a:srgbClr val="FF0000"/>
                </a:solidFill>
              </a:rPr>
              <a:t>k</a:t>
            </a:r>
            <a:r>
              <a:rPr lang="en-US" sz="2800" smtClean="0">
                <a:solidFill>
                  <a:srgbClr val="FF0000"/>
                </a:solidFill>
              </a:rPr>
              <a:t>)=n</a:t>
            </a:r>
            <a:r>
              <a:rPr lang="en-US" sz="2800" baseline="-25000" smtClean="0">
                <a:solidFill>
                  <a:srgbClr val="FF0000"/>
                </a:solidFill>
              </a:rPr>
              <a:t>k</a:t>
            </a:r>
            <a:r>
              <a:rPr lang="en-US" sz="2800" smtClean="0"/>
              <a:t>, where:</a:t>
            </a:r>
          </a:p>
          <a:p>
            <a:pPr lvl="4" eaLnBrk="1" hangingPunct="1">
              <a:lnSpc>
                <a:spcPct val="90000"/>
              </a:lnSpc>
            </a:pPr>
            <a:endParaRPr lang="en-US" sz="2800" smtClean="0"/>
          </a:p>
          <a:p>
            <a:pPr lvl="1" eaLnBrk="1" hangingPunct="1">
              <a:lnSpc>
                <a:spcPct val="90000"/>
              </a:lnSpc>
            </a:pPr>
            <a:r>
              <a:rPr lang="en-US" sz="2800" smtClean="0">
                <a:solidFill>
                  <a:srgbClr val="FF0000"/>
                </a:solidFill>
              </a:rPr>
              <a:t>r</a:t>
            </a:r>
            <a:r>
              <a:rPr lang="en-US" sz="2800" baseline="-25000" smtClean="0">
                <a:solidFill>
                  <a:srgbClr val="FF0000"/>
                </a:solidFill>
              </a:rPr>
              <a:t>k</a:t>
            </a:r>
            <a:r>
              <a:rPr lang="en-US" sz="2800" smtClean="0">
                <a:solidFill>
                  <a:srgbClr val="FF0000"/>
                </a:solidFill>
              </a:rPr>
              <a:t> is the kth gray level</a:t>
            </a:r>
          </a:p>
          <a:p>
            <a:pPr lvl="1" eaLnBrk="1" hangingPunct="1">
              <a:lnSpc>
                <a:spcPct val="90000"/>
              </a:lnSpc>
            </a:pPr>
            <a:r>
              <a:rPr lang="en-US" sz="2800" smtClean="0">
                <a:solidFill>
                  <a:srgbClr val="FF0000"/>
                </a:solidFill>
              </a:rPr>
              <a:t>n</a:t>
            </a:r>
            <a:r>
              <a:rPr lang="en-US" sz="2800" baseline="-25000" smtClean="0">
                <a:solidFill>
                  <a:srgbClr val="FF0000"/>
                </a:solidFill>
              </a:rPr>
              <a:t>k</a:t>
            </a:r>
            <a:r>
              <a:rPr lang="en-US" sz="2800" smtClean="0">
                <a:solidFill>
                  <a:srgbClr val="FF0000"/>
                </a:solidFill>
              </a:rPr>
              <a:t> is the # pixels in the image with that gray level</a:t>
            </a:r>
          </a:p>
          <a:p>
            <a:pPr lvl="1" eaLnBrk="1" hangingPunct="1">
              <a:lnSpc>
                <a:spcPct val="90000"/>
              </a:lnSpc>
            </a:pPr>
            <a:r>
              <a:rPr lang="en-US" sz="2800" smtClean="0">
                <a:solidFill>
                  <a:srgbClr val="FF0000"/>
                </a:solidFill>
              </a:rPr>
              <a:t>n is the total number of pixels in the image</a:t>
            </a:r>
          </a:p>
          <a:p>
            <a:pPr lvl="1" eaLnBrk="1" hangingPunct="1">
              <a:lnSpc>
                <a:spcPct val="90000"/>
              </a:lnSpc>
            </a:pPr>
            <a:r>
              <a:rPr lang="en-US" sz="2800" smtClean="0">
                <a:solidFill>
                  <a:srgbClr val="FF0000"/>
                </a:solidFill>
              </a:rPr>
              <a:t>k = 0, 1, 2, …, L-1</a:t>
            </a:r>
          </a:p>
          <a:p>
            <a:pPr eaLnBrk="1" hangingPunct="1">
              <a:lnSpc>
                <a:spcPct val="90000"/>
              </a:lnSpc>
            </a:pPr>
            <a:r>
              <a:rPr lang="en-US" sz="2800" smtClean="0"/>
              <a:t>Normalized histogram: </a:t>
            </a:r>
            <a:r>
              <a:rPr lang="en-US" sz="2800" smtClean="0">
                <a:solidFill>
                  <a:srgbClr val="FF0000"/>
                </a:solidFill>
              </a:rPr>
              <a:t>p(r</a:t>
            </a:r>
            <a:r>
              <a:rPr lang="en-US" sz="2800" baseline="-25000" smtClean="0">
                <a:solidFill>
                  <a:srgbClr val="FF0000"/>
                </a:solidFill>
              </a:rPr>
              <a:t>k</a:t>
            </a:r>
            <a:r>
              <a:rPr lang="en-US" sz="2800" smtClean="0">
                <a:solidFill>
                  <a:srgbClr val="FF0000"/>
                </a:solidFill>
              </a:rPr>
              <a:t>)=n</a:t>
            </a:r>
            <a:r>
              <a:rPr lang="en-US" sz="2800" baseline="-25000" smtClean="0">
                <a:solidFill>
                  <a:srgbClr val="FF0000"/>
                </a:solidFill>
              </a:rPr>
              <a:t>k</a:t>
            </a:r>
            <a:r>
              <a:rPr lang="en-US" sz="2800" smtClean="0">
                <a:solidFill>
                  <a:srgbClr val="FF0000"/>
                </a:solidFill>
              </a:rPr>
              <a:t>/n    n=MN</a:t>
            </a:r>
          </a:p>
          <a:p>
            <a:pPr eaLnBrk="1" hangingPunct="1">
              <a:lnSpc>
                <a:spcPct val="90000"/>
              </a:lnSpc>
            </a:pPr>
            <a:r>
              <a:rPr lang="en-US" sz="2800" smtClean="0"/>
              <a:t>Thus, p(r</a:t>
            </a:r>
            <a:r>
              <a:rPr lang="en-US" sz="2800" baseline="-25000" smtClean="0"/>
              <a:t>k</a:t>
            </a:r>
            <a:r>
              <a:rPr lang="en-US" sz="2800" smtClean="0"/>
              <a:t>) gives an estimate of the probability of occurrence of gray level r</a:t>
            </a:r>
            <a:r>
              <a:rPr lang="en-US" sz="2800" baseline="-25000" smtClean="0"/>
              <a:t>k</a:t>
            </a:r>
            <a:r>
              <a:rPr lang="en-US" sz="2800" smtClean="0"/>
              <a:t>.</a:t>
            </a:r>
          </a:p>
          <a:p>
            <a:pPr lvl="1" eaLnBrk="1" hangingPunct="1">
              <a:lnSpc>
                <a:spcPct val="90000"/>
              </a:lnSpc>
            </a:pPr>
            <a:r>
              <a:rPr lang="en-US" sz="2800" smtClean="0"/>
              <a:t>sum of all components = </a:t>
            </a:r>
            <a:r>
              <a:rPr lang="en-US" sz="3600" smtClean="0"/>
              <a:t>1</a:t>
            </a:r>
          </a:p>
          <a:p>
            <a:pPr eaLnBrk="1" hangingPunct="1">
              <a:lnSpc>
                <a:spcPct val="90000"/>
              </a:lnSpc>
            </a:pPr>
            <a:endParaRPr lang="en-US" smtClean="0"/>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12800" y="1219200"/>
            <a:ext cx="1036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cs typeface="Times New Roman" panose="02020603050405020304" pitchFamily="18" charset="0"/>
              </a:rPr>
              <a:t> </a:t>
            </a:r>
            <a:r>
              <a:rPr lang="en-US" sz="2800">
                <a:cs typeface="Times New Roman" panose="02020603050405020304" pitchFamily="18" charset="0"/>
              </a:rPr>
              <a:t>Step 1:For images with discrete  gray values, compute:</a:t>
            </a:r>
          </a:p>
        </p:txBody>
      </p:sp>
      <p:sp>
        <p:nvSpPr>
          <p:cNvPr id="160771" name="Rectangle 4"/>
          <p:cNvSpPr>
            <a:spLocks noChangeArrowheads="1"/>
          </p:cNvSpPr>
          <p:nvPr/>
        </p:nvSpPr>
        <p:spPr bwMode="auto">
          <a:xfrm>
            <a:off x="5581650" y="3233738"/>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60772" name="Rectangle 6"/>
          <p:cNvSpPr>
            <a:spLocks noChangeArrowheads="1"/>
          </p:cNvSpPr>
          <p:nvPr/>
        </p:nvSpPr>
        <p:spPr bwMode="auto">
          <a:xfrm>
            <a:off x="5708650" y="3314700"/>
            <a:ext cx="1219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grpSp>
        <p:nvGrpSpPr>
          <p:cNvPr id="2" name="Group 17"/>
          <p:cNvGrpSpPr>
            <a:grpSpLocks/>
          </p:cNvGrpSpPr>
          <p:nvPr/>
        </p:nvGrpSpPr>
        <p:grpSpPr bwMode="auto">
          <a:xfrm>
            <a:off x="4883150" y="1981200"/>
            <a:ext cx="4464050" cy="457200"/>
            <a:chOff x="2307" y="816"/>
            <a:chExt cx="2109" cy="288"/>
          </a:xfrm>
        </p:grpSpPr>
        <p:graphicFrame>
          <p:nvGraphicFramePr>
            <p:cNvPr id="160784" name="Object 5"/>
            <p:cNvGraphicFramePr>
              <a:graphicFrameLocks noChangeAspect="1"/>
            </p:cNvGraphicFramePr>
            <p:nvPr/>
          </p:nvGraphicFramePr>
          <p:xfrm>
            <a:off x="2307" y="820"/>
            <a:ext cx="1002" cy="284"/>
          </p:xfrm>
          <a:graphic>
            <a:graphicData uri="http://schemas.openxmlformats.org/presentationml/2006/ole">
              <mc:AlternateContent xmlns:mc="http://schemas.openxmlformats.org/markup-compatibility/2006">
                <mc:Choice xmlns:v="urn:schemas-microsoft-com:vml" Requires="v">
                  <p:oleObj spid="_x0000_s160791" name="Equation" r:id="rId3" imgW="812447" imgH="228501" progId="Equation.3">
                    <p:embed/>
                  </p:oleObj>
                </mc:Choice>
                <mc:Fallback>
                  <p:oleObj name="Equation" r:id="rId3" imgW="812447" imgH="228501"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 y="820"/>
                          <a:ext cx="10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5" name="Object 7"/>
            <p:cNvGraphicFramePr>
              <a:graphicFrameLocks noChangeAspect="1"/>
            </p:cNvGraphicFramePr>
            <p:nvPr/>
          </p:nvGraphicFramePr>
          <p:xfrm>
            <a:off x="3408" y="816"/>
            <a:ext cx="1008" cy="236"/>
          </p:xfrm>
          <a:graphic>
            <a:graphicData uri="http://schemas.openxmlformats.org/presentationml/2006/ole">
              <mc:AlternateContent xmlns:mc="http://schemas.openxmlformats.org/markup-compatibility/2006">
                <mc:Choice xmlns:v="urn:schemas-microsoft-com:vml" Requires="v">
                  <p:oleObj spid="_x0000_s160792" r:id="rId5" imgW="774028" imgH="177646" progId="Equation.3">
                    <p:embed/>
                  </p:oleObj>
                </mc:Choice>
                <mc:Fallback>
                  <p:oleObj r:id="rId5" imgW="774028" imgH="17764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 y="816"/>
                          <a:ext cx="100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394" name="Text Box 10"/>
          <p:cNvSpPr txBox="1">
            <a:spLocks noChangeArrowheads="1"/>
          </p:cNvSpPr>
          <p:nvPr/>
        </p:nvSpPr>
        <p:spPr bwMode="auto">
          <a:xfrm>
            <a:off x="1755775" y="2692400"/>
            <a:ext cx="762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cs typeface="Times New Roman" panose="02020603050405020304" pitchFamily="18" charset="0"/>
              </a:rPr>
              <a:t>L: Total number of gray levels</a:t>
            </a:r>
            <a:r>
              <a:rPr lang="en-US" sz="2400"/>
              <a:t> </a:t>
            </a:r>
          </a:p>
        </p:txBody>
      </p:sp>
      <p:sp>
        <p:nvSpPr>
          <p:cNvPr id="16395" name="Text Box 11"/>
          <p:cNvSpPr txBox="1">
            <a:spLocks noChangeArrowheads="1"/>
          </p:cNvSpPr>
          <p:nvPr/>
        </p:nvSpPr>
        <p:spPr bwMode="auto">
          <a:xfrm>
            <a:off x="1800225" y="3178175"/>
            <a:ext cx="772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i="1">
                <a:cs typeface="Times New Roman" panose="02020603050405020304" pitchFamily="18" charset="0"/>
              </a:rPr>
              <a:t>n</a:t>
            </a:r>
            <a:r>
              <a:rPr lang="en-US" sz="2400" i="1" baseline="-25000">
                <a:cs typeface="Times New Roman" panose="02020603050405020304" pitchFamily="18" charset="0"/>
              </a:rPr>
              <a:t>k</a:t>
            </a:r>
            <a:r>
              <a:rPr lang="en-US" sz="2400">
                <a:cs typeface="Times New Roman" panose="02020603050405020304" pitchFamily="18" charset="0"/>
              </a:rPr>
              <a:t>: Number of pixels with gray value </a:t>
            </a:r>
            <a:r>
              <a:rPr lang="en-US" sz="2400" i="1">
                <a:cs typeface="Times New Roman" panose="02020603050405020304" pitchFamily="18" charset="0"/>
              </a:rPr>
              <a:t>r</a:t>
            </a:r>
            <a:r>
              <a:rPr lang="en-US" sz="2400" i="1" baseline="-25000">
                <a:cs typeface="Times New Roman" panose="02020603050405020304" pitchFamily="18" charset="0"/>
              </a:rPr>
              <a:t>k</a:t>
            </a:r>
            <a:r>
              <a:rPr lang="en-US" sz="2400" i="1">
                <a:cs typeface="Times New Roman" panose="02020603050405020304" pitchFamily="18" charset="0"/>
              </a:rPr>
              <a:t> </a:t>
            </a:r>
            <a:endParaRPr lang="en-US" sz="2400"/>
          </a:p>
        </p:txBody>
      </p:sp>
      <p:sp>
        <p:nvSpPr>
          <p:cNvPr id="16396" name="Text Box 12"/>
          <p:cNvSpPr txBox="1">
            <a:spLocks noChangeArrowheads="1"/>
          </p:cNvSpPr>
          <p:nvPr/>
        </p:nvSpPr>
        <p:spPr bwMode="auto">
          <a:xfrm>
            <a:off x="1814513" y="3683000"/>
            <a:ext cx="660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cs typeface="Times New Roman" panose="02020603050405020304" pitchFamily="18" charset="0"/>
              </a:rPr>
              <a:t>n: Total number of pixels in the image</a:t>
            </a:r>
            <a:r>
              <a:rPr lang="en-US" sz="2400"/>
              <a:t> </a:t>
            </a:r>
          </a:p>
        </p:txBody>
      </p:sp>
      <p:sp>
        <p:nvSpPr>
          <p:cNvPr id="16397" name="Text Box 13"/>
          <p:cNvSpPr txBox="1">
            <a:spLocks noChangeArrowheads="1"/>
          </p:cNvSpPr>
          <p:nvPr/>
        </p:nvSpPr>
        <p:spPr bwMode="auto">
          <a:xfrm>
            <a:off x="1016000" y="4191000"/>
            <a:ext cx="1016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t>Step 2: Based on CDF, compute t</a:t>
            </a:r>
            <a:r>
              <a:rPr lang="en-US" sz="2800">
                <a:cs typeface="Times New Roman" panose="02020603050405020304" pitchFamily="18" charset="0"/>
              </a:rPr>
              <a:t>he discrete  version of the previous transformation :</a:t>
            </a:r>
            <a:r>
              <a:rPr lang="en-US" sz="2800"/>
              <a:t> </a:t>
            </a:r>
          </a:p>
        </p:txBody>
      </p:sp>
      <p:sp>
        <p:nvSpPr>
          <p:cNvPr id="160778" name="Rectangle 15"/>
          <p:cNvSpPr>
            <a:spLocks noChangeArrowheads="1"/>
          </p:cNvSpPr>
          <p:nvPr/>
        </p:nvSpPr>
        <p:spPr bwMode="auto">
          <a:xfrm>
            <a:off x="5175250" y="3205163"/>
            <a:ext cx="1219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grpSp>
        <p:nvGrpSpPr>
          <p:cNvPr id="3" name="Group 18"/>
          <p:cNvGrpSpPr>
            <a:grpSpLocks/>
          </p:cNvGrpSpPr>
          <p:nvPr/>
        </p:nvGrpSpPr>
        <p:grpSpPr bwMode="auto">
          <a:xfrm>
            <a:off x="1039813" y="5313363"/>
            <a:ext cx="7858125" cy="1081087"/>
            <a:chOff x="737" y="2980"/>
            <a:chExt cx="3451" cy="545"/>
          </a:xfrm>
        </p:grpSpPr>
        <p:graphicFrame>
          <p:nvGraphicFramePr>
            <p:cNvPr id="160782" name="Object 14"/>
            <p:cNvGraphicFramePr>
              <a:graphicFrameLocks noChangeAspect="1"/>
            </p:cNvGraphicFramePr>
            <p:nvPr/>
          </p:nvGraphicFramePr>
          <p:xfrm>
            <a:off x="737" y="2980"/>
            <a:ext cx="2097" cy="545"/>
          </p:xfrm>
          <a:graphic>
            <a:graphicData uri="http://schemas.openxmlformats.org/presentationml/2006/ole">
              <mc:AlternateContent xmlns:mc="http://schemas.openxmlformats.org/markup-compatibility/2006">
                <mc:Choice xmlns:v="urn:schemas-microsoft-com:vml" Requires="v">
                  <p:oleObj spid="_x0000_s160793" name="Equation" r:id="rId7" imgW="1726451" imgH="444307" progId="Equation.3">
                    <p:embed/>
                  </p:oleObj>
                </mc:Choice>
                <mc:Fallback>
                  <p:oleObj name="Equation" r:id="rId7" imgW="1726451" imgH="444307"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 y="2980"/>
                          <a:ext cx="2097"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3" name="Object 16"/>
            <p:cNvGraphicFramePr>
              <a:graphicFrameLocks noChangeAspect="1"/>
            </p:cNvGraphicFramePr>
            <p:nvPr/>
          </p:nvGraphicFramePr>
          <p:xfrm>
            <a:off x="3180" y="3138"/>
            <a:ext cx="1008" cy="236"/>
          </p:xfrm>
          <a:graphic>
            <a:graphicData uri="http://schemas.openxmlformats.org/presentationml/2006/ole">
              <mc:AlternateContent xmlns:mc="http://schemas.openxmlformats.org/markup-compatibility/2006">
                <mc:Choice xmlns:v="urn:schemas-microsoft-com:vml" Requires="v">
                  <p:oleObj spid="_x0000_s160794" r:id="rId9" imgW="774028" imgH="177646" progId="Equation.3">
                    <p:embed/>
                  </p:oleObj>
                </mc:Choice>
                <mc:Fallback>
                  <p:oleObj r:id="rId9" imgW="774028" imgH="177646"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 y="3138"/>
                          <a:ext cx="100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403" name="Text Box 19"/>
          <p:cNvSpPr txBox="1">
            <a:spLocks noChangeArrowheads="1"/>
          </p:cNvSpPr>
          <p:nvPr/>
        </p:nvSpPr>
        <p:spPr bwMode="auto">
          <a:xfrm>
            <a:off x="914400" y="457200"/>
            <a:ext cx="934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solidFill>
                  <a:srgbClr val="7030A0"/>
                </a:solidFill>
              </a:rPr>
              <a:t>How to implement histogram equalization?</a:t>
            </a:r>
          </a:p>
        </p:txBody>
      </p:sp>
      <p:graphicFrame>
        <p:nvGraphicFramePr>
          <p:cNvPr id="160781" name="Object 7"/>
          <p:cNvGraphicFramePr>
            <a:graphicFrameLocks noChangeAspect="1"/>
          </p:cNvGraphicFramePr>
          <p:nvPr/>
        </p:nvGraphicFramePr>
        <p:xfrm>
          <a:off x="1470025" y="1770063"/>
          <a:ext cx="2535238" cy="885825"/>
        </p:xfrm>
        <a:graphic>
          <a:graphicData uri="http://schemas.openxmlformats.org/presentationml/2006/ole">
            <mc:AlternateContent xmlns:mc="http://schemas.openxmlformats.org/markup-compatibility/2006">
              <mc:Choice xmlns:v="urn:schemas-microsoft-com:vml" Requires="v">
                <p:oleObj spid="_x0000_s160795" name="Equation" r:id="rId10" imgW="736280" imgH="393529" progId="Equation.3">
                  <p:embed/>
                </p:oleObj>
              </mc:Choice>
              <mc:Fallback>
                <p:oleObj name="Equation" r:id="rId10" imgW="736280" imgH="393529"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0025" y="1770063"/>
                        <a:ext cx="253523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94" grpId="0"/>
      <p:bldP spid="16395" grpId="0"/>
      <p:bldP spid="16396" grpId="0"/>
      <p:bldP spid="16397" grpId="0"/>
      <p:bldP spid="1640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endParaRPr lang="en-US" smtClean="0"/>
          </a:p>
        </p:txBody>
      </p:sp>
      <p:pic>
        <p:nvPicPr>
          <p:cNvPr id="21507"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12068175" cy="6792913"/>
          </a:xfrm>
          <a:ln>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06400" y="304800"/>
            <a:ext cx="711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Example:</a:t>
            </a:r>
          </a:p>
        </p:txBody>
      </p:sp>
      <p:sp>
        <p:nvSpPr>
          <p:cNvPr id="14339" name="Text Box 3"/>
          <p:cNvSpPr txBox="1">
            <a:spLocks noChangeArrowheads="1"/>
          </p:cNvSpPr>
          <p:nvPr/>
        </p:nvSpPr>
        <p:spPr bwMode="auto">
          <a:xfrm>
            <a:off x="508000" y="838200"/>
            <a:ext cx="1127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cs typeface="Times New Roman" panose="02020603050405020304" pitchFamily="18" charset="0"/>
              </a:rPr>
              <a:t>· </a:t>
            </a:r>
            <a:r>
              <a:rPr lang="en-US" sz="2400">
                <a:cs typeface="Times New Roman" panose="02020603050405020304" pitchFamily="18" charset="0"/>
              </a:rPr>
              <a:t>Consider an 8-level 64 x 64 image with gray values (0, 1, …,7). The normalized gray values are (0, 1/7, 2/7, …, 1). The normalized histogram is given below:</a:t>
            </a:r>
            <a:r>
              <a:rPr lang="en-US" sz="2400"/>
              <a:t> </a:t>
            </a:r>
          </a:p>
        </p:txBody>
      </p:sp>
      <p:graphicFrame>
        <p:nvGraphicFramePr>
          <p:cNvPr id="14340" name="Object 4"/>
          <p:cNvGraphicFramePr>
            <a:graphicFrameLocks noChangeAspect="1"/>
          </p:cNvGraphicFramePr>
          <p:nvPr/>
        </p:nvGraphicFramePr>
        <p:xfrm>
          <a:off x="2151063" y="2087563"/>
          <a:ext cx="6786562" cy="3398837"/>
        </p:xfrm>
        <a:graphic>
          <a:graphicData uri="http://schemas.openxmlformats.org/presentationml/2006/ole">
            <mc:AlternateContent xmlns:mc="http://schemas.openxmlformats.org/markup-compatibility/2006">
              <mc:Choice xmlns:v="urn:schemas-microsoft-com:vml" Requires="v">
                <p:oleObj spid="_x0000_s161799" name="Bitmap Image" r:id="rId3" imgW="3304762" imgH="2647619" progId="PBrush">
                  <p:embed/>
                </p:oleObj>
              </mc:Choice>
              <mc:Fallback>
                <p:oleObj name="Bitmap Image" r:id="rId3" imgW="3304762" imgH="264761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063" y="2087563"/>
                        <a:ext cx="6786562"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Text Box 5"/>
          <p:cNvSpPr txBox="1">
            <a:spLocks noChangeArrowheads="1"/>
          </p:cNvSpPr>
          <p:nvPr/>
        </p:nvSpPr>
        <p:spPr bwMode="auto">
          <a:xfrm>
            <a:off x="1117600" y="5791200"/>
            <a:ext cx="985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t>NB: The gray values  in output are also (0, 1/7, 2/7, …, 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p:bldP spid="1434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304800" y="609600"/>
            <a:ext cx="4945063" cy="3905250"/>
            <a:chOff x="144" y="384"/>
            <a:chExt cx="2336" cy="2460"/>
          </a:xfrm>
        </p:grpSpPr>
        <p:sp>
          <p:nvSpPr>
            <p:cNvPr id="162825" name="Text Box 5"/>
            <p:cNvSpPr txBox="1">
              <a:spLocks noChangeArrowheads="1"/>
            </p:cNvSpPr>
            <p:nvPr/>
          </p:nvSpPr>
          <p:spPr bwMode="auto">
            <a:xfrm>
              <a:off x="1152" y="2592"/>
              <a:ext cx="8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Gray value</a:t>
              </a:r>
            </a:p>
          </p:txBody>
        </p:sp>
        <p:graphicFrame>
          <p:nvGraphicFramePr>
            <p:cNvPr id="162826" name="Object 6"/>
            <p:cNvGraphicFramePr>
              <a:graphicFrameLocks noChangeAspect="1"/>
            </p:cNvGraphicFramePr>
            <p:nvPr/>
          </p:nvGraphicFramePr>
          <p:xfrm>
            <a:off x="624" y="384"/>
            <a:ext cx="1856" cy="2202"/>
          </p:xfrm>
          <a:graphic>
            <a:graphicData uri="http://schemas.openxmlformats.org/presentationml/2006/ole">
              <mc:AlternateContent xmlns:mc="http://schemas.openxmlformats.org/markup-compatibility/2006">
                <mc:Choice xmlns:v="urn:schemas-microsoft-com:vml" Requires="v">
                  <p:oleObj spid="_x0000_s162832" name="Bitmap Image" r:id="rId3" imgW="2809524" imgH="3333333" progId="PBrush">
                    <p:embed/>
                  </p:oleObj>
                </mc:Choice>
                <mc:Fallback>
                  <p:oleObj name="Bitmap Image" r:id="rId3" imgW="2809524" imgH="3333333"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84"/>
                          <a:ext cx="1856" cy="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7" name="Text Box 7"/>
            <p:cNvSpPr txBox="1">
              <a:spLocks noChangeArrowheads="1"/>
            </p:cNvSpPr>
            <p:nvPr/>
          </p:nvSpPr>
          <p:spPr bwMode="auto">
            <a:xfrm>
              <a:off x="144" y="1152"/>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 pixels</a:t>
              </a:r>
            </a:p>
          </p:txBody>
        </p:sp>
      </p:grpSp>
      <p:graphicFrame>
        <p:nvGraphicFramePr>
          <p:cNvPr id="4105" name="Object 9"/>
          <p:cNvGraphicFramePr>
            <a:graphicFrameLocks noChangeAspect="1"/>
          </p:cNvGraphicFramePr>
          <p:nvPr/>
        </p:nvGraphicFramePr>
        <p:xfrm>
          <a:off x="508000" y="4953000"/>
          <a:ext cx="5283200" cy="646113"/>
        </p:xfrm>
        <a:graphic>
          <a:graphicData uri="http://schemas.openxmlformats.org/presentationml/2006/ole">
            <mc:AlternateContent xmlns:mc="http://schemas.openxmlformats.org/markup-compatibility/2006">
              <mc:Choice xmlns:v="urn:schemas-microsoft-com:vml" Requires="v">
                <p:oleObj spid="_x0000_s162833" name="Bitmap Image" r:id="rId5" imgW="2685714" imgH="438095" progId="PBrush">
                  <p:embed/>
                </p:oleObj>
              </mc:Choice>
              <mc:Fallback>
                <p:oleObj name="Bitmap Image" r:id="rId5" imgW="2685714" imgH="438095" progId="PBrush">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4953000"/>
                        <a:ext cx="52832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3"/>
          <p:cNvGrpSpPr>
            <a:grpSpLocks/>
          </p:cNvGrpSpPr>
          <p:nvPr/>
        </p:nvGrpSpPr>
        <p:grpSpPr bwMode="auto">
          <a:xfrm>
            <a:off x="5689600" y="457200"/>
            <a:ext cx="5791200" cy="4130675"/>
            <a:chOff x="2688" y="288"/>
            <a:chExt cx="2736" cy="2602"/>
          </a:xfrm>
        </p:grpSpPr>
        <p:graphicFrame>
          <p:nvGraphicFramePr>
            <p:cNvPr id="162822" name="Object 10"/>
            <p:cNvGraphicFramePr>
              <a:graphicFrameLocks noChangeAspect="1"/>
            </p:cNvGraphicFramePr>
            <p:nvPr/>
          </p:nvGraphicFramePr>
          <p:xfrm>
            <a:off x="3504" y="288"/>
            <a:ext cx="1896" cy="2292"/>
          </p:xfrm>
          <a:graphic>
            <a:graphicData uri="http://schemas.openxmlformats.org/presentationml/2006/ole">
              <mc:AlternateContent xmlns:mc="http://schemas.openxmlformats.org/markup-compatibility/2006">
                <mc:Choice xmlns:v="urn:schemas-microsoft-com:vml" Requires="v">
                  <p:oleObj spid="_x0000_s162834" name="Bitmap Image" r:id="rId7" imgW="3010320" imgH="3638095" progId="PBrush">
                    <p:embed/>
                  </p:oleObj>
                </mc:Choice>
                <mc:Fallback>
                  <p:oleObj name="Bitmap Image" r:id="rId7" imgW="3010320" imgH="3638095" progId="PBrush">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4" y="288"/>
                          <a:ext cx="1896" cy="2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3" name="Text Box 11"/>
            <p:cNvSpPr txBox="1">
              <a:spLocks noChangeArrowheads="1"/>
            </p:cNvSpPr>
            <p:nvPr/>
          </p:nvSpPr>
          <p:spPr bwMode="auto">
            <a:xfrm>
              <a:off x="3600" y="2640"/>
              <a:ext cx="18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Normalized gray value</a:t>
              </a:r>
            </a:p>
          </p:txBody>
        </p:sp>
        <p:sp>
          <p:nvSpPr>
            <p:cNvPr id="162824" name="Text Box 12"/>
            <p:cNvSpPr txBox="1">
              <a:spLocks noChangeArrowheads="1"/>
            </p:cNvSpPr>
            <p:nvPr/>
          </p:nvSpPr>
          <p:spPr bwMode="auto">
            <a:xfrm>
              <a:off x="2688" y="1200"/>
              <a:ext cx="81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Fraction of # pixels</a:t>
              </a:r>
            </a:p>
          </p:txBody>
        </p:sp>
      </p:grpSp>
      <p:graphicFrame>
        <p:nvGraphicFramePr>
          <p:cNvPr id="4110" name="Object 14"/>
          <p:cNvGraphicFramePr>
            <a:graphicFrameLocks noChangeAspect="1"/>
          </p:cNvGraphicFramePr>
          <p:nvPr/>
        </p:nvGraphicFramePr>
        <p:xfrm>
          <a:off x="6502400" y="4953000"/>
          <a:ext cx="5689600" cy="609600"/>
        </p:xfrm>
        <a:graphic>
          <a:graphicData uri="http://schemas.openxmlformats.org/presentationml/2006/ole">
            <mc:AlternateContent xmlns:mc="http://schemas.openxmlformats.org/markup-compatibility/2006">
              <mc:Choice xmlns:v="urn:schemas-microsoft-com:vml" Requires="v">
                <p:oleObj spid="_x0000_s162835" name="Bitmap Image" r:id="rId9" imgW="3200000" imgH="457143" progId="PBrush">
                  <p:embed/>
                </p:oleObj>
              </mc:Choice>
              <mc:Fallback>
                <p:oleObj name="Bitmap Image" r:id="rId9" imgW="3200000" imgH="457143" progId="PBrush">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400" y="4953000"/>
                        <a:ext cx="568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812800" y="381000"/>
            <a:ext cx="6400800" cy="4408488"/>
            <a:chOff x="384" y="240"/>
            <a:chExt cx="3024" cy="2777"/>
          </a:xfrm>
        </p:grpSpPr>
        <p:graphicFrame>
          <p:nvGraphicFramePr>
            <p:cNvPr id="163845" name="Object 2"/>
            <p:cNvGraphicFramePr>
              <a:graphicFrameLocks noChangeAspect="1"/>
            </p:cNvGraphicFramePr>
            <p:nvPr/>
          </p:nvGraphicFramePr>
          <p:xfrm>
            <a:off x="1104" y="240"/>
            <a:ext cx="2304" cy="2539"/>
          </p:xfrm>
          <a:graphic>
            <a:graphicData uri="http://schemas.openxmlformats.org/presentationml/2006/ole">
              <mc:AlternateContent xmlns:mc="http://schemas.openxmlformats.org/markup-compatibility/2006">
                <mc:Choice xmlns:v="urn:schemas-microsoft-com:vml" Requires="v">
                  <p:oleObj spid="_x0000_s163851" name="Bitmap Image" r:id="rId3" imgW="3723810" imgH="3428571" progId="PBrush">
                    <p:embed/>
                  </p:oleObj>
                </mc:Choice>
                <mc:Fallback>
                  <p:oleObj name="Bitmap Image" r:id="rId3" imgW="3723810" imgH="3428571"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40"/>
                          <a:ext cx="2304" cy="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46" name="Text Box 3"/>
            <p:cNvSpPr txBox="1">
              <a:spLocks noChangeArrowheads="1"/>
            </p:cNvSpPr>
            <p:nvPr/>
          </p:nvSpPr>
          <p:spPr bwMode="auto">
            <a:xfrm>
              <a:off x="1392" y="288"/>
              <a:ext cx="18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Histogram of output image</a:t>
              </a:r>
            </a:p>
          </p:txBody>
        </p:sp>
        <p:sp>
          <p:nvSpPr>
            <p:cNvPr id="163847" name="Text Box 4"/>
            <p:cNvSpPr txBox="1">
              <a:spLocks noChangeArrowheads="1"/>
            </p:cNvSpPr>
            <p:nvPr/>
          </p:nvSpPr>
          <p:spPr bwMode="auto">
            <a:xfrm>
              <a:off x="384" y="1344"/>
              <a:ext cx="7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 pixels</a:t>
              </a:r>
            </a:p>
          </p:txBody>
        </p:sp>
        <p:sp>
          <p:nvSpPr>
            <p:cNvPr id="163848" name="Text Box 5"/>
            <p:cNvSpPr txBox="1">
              <a:spLocks noChangeArrowheads="1"/>
            </p:cNvSpPr>
            <p:nvPr/>
          </p:nvSpPr>
          <p:spPr bwMode="auto">
            <a:xfrm>
              <a:off x="1728" y="2784"/>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Gray values</a:t>
              </a:r>
            </a:p>
          </p:txBody>
        </p:sp>
      </p:grpSp>
      <p:graphicFrame>
        <p:nvGraphicFramePr>
          <p:cNvPr id="18438" name="Object 6"/>
          <p:cNvGraphicFramePr>
            <a:graphicFrameLocks noChangeAspect="1"/>
          </p:cNvGraphicFramePr>
          <p:nvPr/>
        </p:nvGraphicFramePr>
        <p:xfrm>
          <a:off x="7518400" y="2438400"/>
          <a:ext cx="4064000" cy="614363"/>
        </p:xfrm>
        <a:graphic>
          <a:graphicData uri="http://schemas.openxmlformats.org/presentationml/2006/ole">
            <mc:AlternateContent xmlns:mc="http://schemas.openxmlformats.org/markup-compatibility/2006">
              <mc:Choice xmlns:v="urn:schemas-microsoft-com:vml" Requires="v">
                <p:oleObj spid="_x0000_s163852" name="Bitmap Image" r:id="rId5" imgW="2314286" imgH="466543" progId="PBrush">
                  <p:embed/>
                </p:oleObj>
              </mc:Choice>
              <mc:Fallback>
                <p:oleObj name="Bitmap Image" r:id="rId5" imgW="2314286" imgH="466543" progId="PBrush">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8400" y="2438400"/>
                        <a:ext cx="40640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8"/>
          <p:cNvSpPr txBox="1">
            <a:spLocks noChangeArrowheads="1"/>
          </p:cNvSpPr>
          <p:nvPr/>
        </p:nvSpPr>
        <p:spPr bwMode="auto">
          <a:xfrm>
            <a:off x="508000" y="5105400"/>
            <a:ext cx="11379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cs typeface="Times New Roman" panose="02020603050405020304" pitchFamily="18" charset="0"/>
              </a:rPr>
              <a:t>· </a:t>
            </a:r>
            <a:r>
              <a:rPr lang="en-US" sz="2800">
                <a:cs typeface="Times New Roman" panose="02020603050405020304" pitchFamily="18" charset="0"/>
              </a:rPr>
              <a:t>Note that the histogram of output image is only approximately, and not exactly, uniform. This should not be surprising, since there is no result that claims uniformity in the </a:t>
            </a:r>
            <a:r>
              <a:rPr lang="en-US" sz="2800" b="1">
                <a:cs typeface="Times New Roman" panose="02020603050405020304" pitchFamily="18" charset="0"/>
              </a:rPr>
              <a:t>discrete </a:t>
            </a:r>
            <a:r>
              <a:rPr lang="en-US" sz="2800">
                <a:cs typeface="Times New Roman" panose="02020603050405020304" pitchFamily="18" charset="0"/>
              </a:rPr>
              <a:t>case.</a:t>
            </a:r>
            <a:r>
              <a:rPr lang="en-US" sz="280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609600" y="304800"/>
            <a:ext cx="558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Example</a:t>
            </a:r>
          </a:p>
        </p:txBody>
      </p:sp>
      <p:graphicFrame>
        <p:nvGraphicFramePr>
          <p:cNvPr id="19459" name="Object 3"/>
          <p:cNvGraphicFramePr>
            <a:graphicFrameLocks noChangeAspect="1"/>
          </p:cNvGraphicFramePr>
          <p:nvPr/>
        </p:nvGraphicFramePr>
        <p:xfrm>
          <a:off x="304800" y="838200"/>
          <a:ext cx="4978400" cy="3367088"/>
        </p:xfrm>
        <a:graphic>
          <a:graphicData uri="http://schemas.openxmlformats.org/presentationml/2006/ole">
            <mc:AlternateContent xmlns:mc="http://schemas.openxmlformats.org/markup-compatibility/2006">
              <mc:Choice xmlns:v="urn:schemas-microsoft-com:vml" Requires="v">
                <p:oleObj spid="_x0000_s164874" name="Bitmap Image" r:id="rId3" imgW="2610214" imgH="2352381" progId="PBrush">
                  <p:embed/>
                </p:oleObj>
              </mc:Choice>
              <mc:Fallback>
                <p:oleObj name="Bitmap Image" r:id="rId3" imgW="2610214" imgH="23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38200"/>
                        <a:ext cx="4978400"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5549900" y="838200"/>
          <a:ext cx="6134100" cy="3429000"/>
        </p:xfrm>
        <a:graphic>
          <a:graphicData uri="http://schemas.openxmlformats.org/presentationml/2006/ole">
            <mc:AlternateContent xmlns:mc="http://schemas.openxmlformats.org/markup-compatibility/2006">
              <mc:Choice xmlns:v="urn:schemas-microsoft-com:vml" Requires="v">
                <p:oleObj spid="_x0000_s164875" name="Bitmap Image" r:id="rId5" imgW="4600000" imgH="3552381" progId="PBrush">
                  <p:embed/>
                </p:oleObj>
              </mc:Choice>
              <mc:Fallback>
                <p:oleObj name="Bitmap Image" r:id="rId5" imgW="4600000" imgH="3552381"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00" y="838200"/>
                        <a:ext cx="61341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609600" y="4876800"/>
          <a:ext cx="4673600" cy="1616075"/>
        </p:xfrm>
        <a:graphic>
          <a:graphicData uri="http://schemas.openxmlformats.org/presentationml/2006/ole">
            <mc:AlternateContent xmlns:mc="http://schemas.openxmlformats.org/markup-compatibility/2006">
              <mc:Choice xmlns:v="urn:schemas-microsoft-com:vml" Requires="v">
                <p:oleObj spid="_x0000_s164876" name="Bitmap Image" r:id="rId7" imgW="2209524" imgH="1019048" progId="PBrush">
                  <p:embed/>
                </p:oleObj>
              </mc:Choice>
              <mc:Fallback>
                <p:oleObj name="Bitmap Image" r:id="rId7" imgW="2209524" imgH="1019048" progId="PBrush">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876800"/>
                        <a:ext cx="4673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Text Box 6"/>
          <p:cNvSpPr txBox="1">
            <a:spLocks noChangeArrowheads="1"/>
          </p:cNvSpPr>
          <p:nvPr/>
        </p:nvSpPr>
        <p:spPr bwMode="auto">
          <a:xfrm>
            <a:off x="3251200" y="304800"/>
            <a:ext cx="619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Original image and its histogram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812800" y="1066800"/>
          <a:ext cx="4356100" cy="3248025"/>
        </p:xfrm>
        <a:graphic>
          <a:graphicData uri="http://schemas.openxmlformats.org/presentationml/2006/ole">
            <mc:AlternateContent xmlns:mc="http://schemas.openxmlformats.org/markup-compatibility/2006">
              <mc:Choice xmlns:v="urn:schemas-microsoft-com:vml" Requires="v">
                <p:oleObj spid="_x0000_s165897" name="Bitmap Image" r:id="rId3" imgW="3266667" imgH="3247619" progId="PBrush">
                  <p:embed/>
                </p:oleObj>
              </mc:Choice>
              <mc:Fallback>
                <p:oleObj name="Bitmap Image" r:id="rId3" imgW="3266667" imgH="3247619"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1066800"/>
                        <a:ext cx="43561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3"/>
          <p:cNvGraphicFramePr>
            <a:graphicFrameLocks noChangeAspect="1"/>
          </p:cNvGraphicFramePr>
          <p:nvPr/>
        </p:nvGraphicFramePr>
        <p:xfrm>
          <a:off x="5588000" y="1066800"/>
          <a:ext cx="6096000" cy="3333750"/>
        </p:xfrm>
        <a:graphic>
          <a:graphicData uri="http://schemas.openxmlformats.org/presentationml/2006/ole">
            <mc:AlternateContent xmlns:mc="http://schemas.openxmlformats.org/markup-compatibility/2006">
              <mc:Choice xmlns:v="urn:schemas-microsoft-com:vml" Requires="v">
                <p:oleObj spid="_x0000_s165898" name="Bitmap Image" r:id="rId5" imgW="4571429" imgH="3561905" progId="PBrush">
                  <p:embed/>
                </p:oleObj>
              </mc:Choice>
              <mc:Fallback>
                <p:oleObj name="Bitmap Image" r:id="rId5" imgW="4571429" imgH="3561905" progId="PBrus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0" y="1066800"/>
                        <a:ext cx="60960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1219200" y="4419600"/>
          <a:ext cx="4876800" cy="2214563"/>
        </p:xfrm>
        <a:graphic>
          <a:graphicData uri="http://schemas.openxmlformats.org/presentationml/2006/ole">
            <mc:AlternateContent xmlns:mc="http://schemas.openxmlformats.org/markup-compatibility/2006">
              <mc:Choice xmlns:v="urn:schemas-microsoft-com:vml" Requires="v">
                <p:oleObj spid="_x0000_s165899" name="Bitmap Image" r:id="rId7" imgW="2390476" imgH="1448002" progId="PBrush">
                  <p:embed/>
                </p:oleObj>
              </mc:Choice>
              <mc:Fallback>
                <p:oleObj name="Bitmap Image" r:id="rId7" imgW="2390476" imgH="1448002" progId="PBrush">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419600"/>
                        <a:ext cx="4876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5" name="Text Box 5"/>
          <p:cNvSpPr txBox="1">
            <a:spLocks noChangeArrowheads="1"/>
          </p:cNvSpPr>
          <p:nvPr/>
        </p:nvSpPr>
        <p:spPr bwMode="auto">
          <a:xfrm>
            <a:off x="2641600" y="457200"/>
            <a:ext cx="721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Histogram equalized image and its histogram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812800" y="228600"/>
            <a:ext cx="10363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rPr>
              <a:t>·</a:t>
            </a:r>
            <a:r>
              <a:rPr lang="en-US"/>
              <a:t> </a:t>
            </a:r>
            <a:r>
              <a:rPr lang="en-US" sz="2800"/>
              <a:t>Comments:</a:t>
            </a:r>
          </a:p>
          <a:p>
            <a:pPr eaLnBrk="1" hangingPunct="1"/>
            <a:r>
              <a:rPr lang="en-US" sz="2800"/>
              <a:t>Histogram equalization may not always produce desirable results, particularly if the given histogram is very narrow. It can produce false edges and regions. It can also increase image “graininess” and “patchiness.”</a:t>
            </a:r>
          </a:p>
        </p:txBody>
      </p:sp>
      <p:graphicFrame>
        <p:nvGraphicFramePr>
          <p:cNvPr id="21507" name="Object 3"/>
          <p:cNvGraphicFramePr>
            <a:graphicFrameLocks noChangeAspect="1"/>
          </p:cNvGraphicFramePr>
          <p:nvPr/>
        </p:nvGraphicFramePr>
        <p:xfrm>
          <a:off x="914400" y="3200400"/>
          <a:ext cx="4673600" cy="2786063"/>
        </p:xfrm>
        <a:graphic>
          <a:graphicData uri="http://schemas.openxmlformats.org/presentationml/2006/ole">
            <mc:AlternateContent xmlns:mc="http://schemas.openxmlformats.org/markup-compatibility/2006">
              <mc:Choice xmlns:v="urn:schemas-microsoft-com:vml" Requires="v">
                <p:oleObj spid="_x0000_s166919" name="Bitmap Image" r:id="rId3" imgW="2971429" imgH="2362530" progId="PBrush">
                  <p:embed/>
                </p:oleObj>
              </mc:Choice>
              <mc:Fallback>
                <p:oleObj name="Bitmap Image" r:id="rId3" imgW="2971429" imgH="2362530"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200400"/>
                        <a:ext cx="4673600"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4"/>
          <p:cNvGraphicFramePr>
            <a:graphicFrameLocks noChangeAspect="1"/>
          </p:cNvGraphicFramePr>
          <p:nvPr/>
        </p:nvGraphicFramePr>
        <p:xfrm>
          <a:off x="5791200" y="3200400"/>
          <a:ext cx="5880100" cy="2724150"/>
        </p:xfrm>
        <a:graphic>
          <a:graphicData uri="http://schemas.openxmlformats.org/presentationml/2006/ole">
            <mc:AlternateContent xmlns:mc="http://schemas.openxmlformats.org/markup-compatibility/2006">
              <mc:Choice xmlns:v="urn:schemas-microsoft-com:vml" Requires="v">
                <p:oleObj spid="_x0000_s166920" name="Bitmap Image" r:id="rId5" imgW="4409524" imgH="3561905" progId="PBrush">
                  <p:embed/>
                </p:oleObj>
              </mc:Choice>
              <mc:Fallback>
                <p:oleObj name="Bitmap Image" r:id="rId5" imgW="4409524" imgH="3561905"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200400"/>
                        <a:ext cx="58801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914400" y="533400"/>
          <a:ext cx="4445000" cy="2659063"/>
        </p:xfrm>
        <a:graphic>
          <a:graphicData uri="http://schemas.openxmlformats.org/presentationml/2006/ole">
            <mc:AlternateContent xmlns:mc="http://schemas.openxmlformats.org/markup-compatibility/2006">
              <mc:Choice xmlns:v="urn:schemas-microsoft-com:vml" Requires="v">
                <p:oleObj spid="_x0000_s167944" name="Bitmap Image" r:id="rId3" imgW="3010320" imgH="2400635" progId="PBrush">
                  <p:embed/>
                </p:oleObj>
              </mc:Choice>
              <mc:Fallback>
                <p:oleObj name="Bitmap Image" r:id="rId3" imgW="3010320" imgH="2400635"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3400"/>
                        <a:ext cx="4445000"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5" name="Object 3"/>
          <p:cNvGraphicFramePr>
            <a:graphicFrameLocks noChangeAspect="1"/>
          </p:cNvGraphicFramePr>
          <p:nvPr/>
        </p:nvGraphicFramePr>
        <p:xfrm>
          <a:off x="5689600" y="533400"/>
          <a:ext cx="6083300" cy="2676525"/>
        </p:xfrm>
        <a:graphic>
          <a:graphicData uri="http://schemas.openxmlformats.org/presentationml/2006/ole">
            <mc:AlternateContent xmlns:mc="http://schemas.openxmlformats.org/markup-compatibility/2006">
              <mc:Choice xmlns:v="urn:schemas-microsoft-com:vml" Requires="v">
                <p:oleObj spid="_x0000_s167945" name="Bitmap Image" r:id="rId5" imgW="4563112" imgH="3524742" progId="PBrush">
                  <p:embed/>
                </p:oleObj>
              </mc:Choice>
              <mc:Fallback>
                <p:oleObj name="Bitmap Image" r:id="rId5" imgW="4563112" imgH="3524742" progId="PBrus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0" y="533400"/>
                        <a:ext cx="60833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4"/>
          <p:cNvGraphicFramePr>
            <a:graphicFrameLocks noChangeAspect="1"/>
          </p:cNvGraphicFramePr>
          <p:nvPr/>
        </p:nvGraphicFramePr>
        <p:xfrm>
          <a:off x="1016000" y="3352800"/>
          <a:ext cx="3503613" cy="2971800"/>
        </p:xfrm>
        <a:graphic>
          <a:graphicData uri="http://schemas.openxmlformats.org/presentationml/2006/ole">
            <mc:AlternateContent xmlns:mc="http://schemas.openxmlformats.org/markup-compatibility/2006">
              <mc:Choice xmlns:v="urn:schemas-microsoft-com:vml" Requires="v">
                <p:oleObj spid="_x0000_s167946" name="Bitmap Image" r:id="rId7" imgW="1819529" imgH="2057143" progId="PBrush">
                  <p:embed/>
                </p:oleObj>
              </mc:Choice>
              <mc:Fallback>
                <p:oleObj name="Bitmap Image" r:id="rId7" imgW="1819529" imgH="2057143" progId="PBrush">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3352800"/>
                        <a:ext cx="350361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a:xfrm>
            <a:off x="369888" y="0"/>
            <a:ext cx="10972800" cy="1143000"/>
          </a:xfrm>
        </p:spPr>
        <p:txBody>
          <a:bodyPr/>
          <a:lstStyle/>
          <a:p>
            <a:pPr eaLnBrk="1" hangingPunct="1"/>
            <a:r>
              <a:rPr lang="en-US" altLang="zh-TW" sz="3200" smtClean="0">
                <a:solidFill>
                  <a:srgbClr val="FF0000"/>
                </a:solidFill>
                <a:latin typeface="Verdana" panose="020B0604030504040204" pitchFamily="34" charset="0"/>
                <a:ea typeface="PMingLiU" pitchFamily="18" charset="-120"/>
              </a:rPr>
              <a:t>Histogram Equalization</a:t>
            </a:r>
            <a:endParaRPr lang="en-US" sz="3200" smtClean="0"/>
          </a:p>
        </p:txBody>
      </p:sp>
      <p:pic>
        <p:nvPicPr>
          <p:cNvPr id="16896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7263" y="1122363"/>
            <a:ext cx="9494837" cy="5464175"/>
          </a:xfrm>
        </p:spPr>
      </p:pic>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a:xfrm>
            <a:off x="652463" y="-182563"/>
            <a:ext cx="10972800" cy="1143001"/>
          </a:xfrm>
        </p:spPr>
        <p:txBody>
          <a:bodyPr/>
          <a:lstStyle/>
          <a:p>
            <a:pPr eaLnBrk="1" hangingPunct="1"/>
            <a:r>
              <a:rPr lang="en-GB" smtClean="0"/>
              <a:t>Histogram Specification</a:t>
            </a:r>
            <a:endParaRPr lang="en-US" smtClean="0"/>
          </a:p>
        </p:txBody>
      </p:sp>
      <p:sp>
        <p:nvSpPr>
          <p:cNvPr id="169987" name="Content Placeholder 2"/>
          <p:cNvSpPr>
            <a:spLocks noGrp="1"/>
          </p:cNvSpPr>
          <p:nvPr>
            <p:ph idx="1"/>
          </p:nvPr>
        </p:nvSpPr>
        <p:spPr/>
        <p:txBody>
          <a:bodyPr/>
          <a:lstStyle/>
          <a:p>
            <a:pPr eaLnBrk="1" hangingPunct="1"/>
            <a:endParaRPr lang="en-US" smtClean="0"/>
          </a:p>
        </p:txBody>
      </p:sp>
      <p:sp>
        <p:nvSpPr>
          <p:cNvPr id="169988" name="AutoShape 2"/>
          <p:cNvSpPr>
            <a:spLocks noChangeArrowheads="1"/>
          </p:cNvSpPr>
          <p:nvPr/>
        </p:nvSpPr>
        <p:spPr bwMode="auto">
          <a:xfrm>
            <a:off x="515938" y="936625"/>
            <a:ext cx="1541462" cy="1520825"/>
          </a:xfrm>
          <a:prstGeom prst="roundRect">
            <a:avLst>
              <a:gd name="adj" fmla="val 102"/>
            </a:avLst>
          </a:pr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solidFill>
                <a:srgbClr val="FF0000"/>
              </a:solidFill>
            </a:endParaRPr>
          </a:p>
        </p:txBody>
      </p:sp>
      <p:sp>
        <p:nvSpPr>
          <p:cNvPr id="169989" name="AutoShape 3"/>
          <p:cNvSpPr>
            <a:spLocks noChangeArrowheads="1"/>
          </p:cNvSpPr>
          <p:nvPr/>
        </p:nvSpPr>
        <p:spPr bwMode="auto">
          <a:xfrm>
            <a:off x="5175250" y="863600"/>
            <a:ext cx="1593850" cy="1593850"/>
          </a:xfrm>
          <a:prstGeom prst="roundRect">
            <a:avLst>
              <a:gd name="adj" fmla="val 97"/>
            </a:avLst>
          </a:pr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solidFill>
                <a:srgbClr val="FF0000"/>
              </a:solidFill>
            </a:endParaRPr>
          </a:p>
        </p:txBody>
      </p:sp>
      <p:pic>
        <p:nvPicPr>
          <p:cNvPr id="1699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963613"/>
            <a:ext cx="151447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0175" y="879475"/>
            <a:ext cx="1525588"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2" name="Line 6"/>
          <p:cNvSpPr>
            <a:spLocks noChangeShapeType="1"/>
          </p:cNvSpPr>
          <p:nvPr/>
        </p:nvSpPr>
        <p:spPr bwMode="auto">
          <a:xfrm>
            <a:off x="2509838" y="642938"/>
            <a:ext cx="1587" cy="1922462"/>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3" name="Line 7"/>
          <p:cNvSpPr>
            <a:spLocks noChangeShapeType="1"/>
          </p:cNvSpPr>
          <p:nvPr/>
        </p:nvSpPr>
        <p:spPr bwMode="auto">
          <a:xfrm>
            <a:off x="2292350" y="2346325"/>
            <a:ext cx="2230438" cy="158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4" name="Line 8"/>
          <p:cNvSpPr>
            <a:spLocks noChangeShapeType="1"/>
          </p:cNvSpPr>
          <p:nvPr/>
        </p:nvSpPr>
        <p:spPr bwMode="auto">
          <a:xfrm>
            <a:off x="7543800" y="2619375"/>
            <a:ext cx="2230438" cy="158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5" name="Line 9"/>
          <p:cNvSpPr>
            <a:spLocks noChangeShapeType="1"/>
          </p:cNvSpPr>
          <p:nvPr/>
        </p:nvSpPr>
        <p:spPr bwMode="auto">
          <a:xfrm>
            <a:off x="7623175" y="788988"/>
            <a:ext cx="1588" cy="1922462"/>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6" name="Freeform 10"/>
          <p:cNvSpPr>
            <a:spLocks noChangeArrowheads="1"/>
          </p:cNvSpPr>
          <p:nvPr/>
        </p:nvSpPr>
        <p:spPr bwMode="auto">
          <a:xfrm>
            <a:off x="2601913" y="379413"/>
            <a:ext cx="1849437" cy="1946275"/>
          </a:xfrm>
          <a:custGeom>
            <a:avLst/>
            <a:gdLst>
              <a:gd name="T0" fmla="*/ 0 w 5137"/>
              <a:gd name="T1" fmla="*/ 2147483646 h 5408"/>
              <a:gd name="T2" fmla="*/ 2147483646 w 5137"/>
              <a:gd name="T3" fmla="*/ 2147483646 h 5408"/>
              <a:gd name="T4" fmla="*/ 2147483646 w 5137"/>
              <a:gd name="T5" fmla="*/ 2147483646 h 5408"/>
              <a:gd name="T6" fmla="*/ 2147483646 w 5137"/>
              <a:gd name="T7" fmla="*/ 2147483646 h 5408"/>
              <a:gd name="T8" fmla="*/ 2147483646 w 5137"/>
              <a:gd name="T9" fmla="*/ 2147483646 h 5408"/>
              <a:gd name="T10" fmla="*/ 2147483646 w 5137"/>
              <a:gd name="T11" fmla="*/ 2147483646 h 5408"/>
              <a:gd name="T12" fmla="*/ 2147483646 w 5137"/>
              <a:gd name="T13" fmla="*/ 2147483646 h 5408"/>
              <a:gd name="T14" fmla="*/ 2147483646 w 5137"/>
              <a:gd name="T15" fmla="*/ 2147483646 h 5408"/>
              <a:gd name="T16" fmla="*/ 2147483646 w 5137"/>
              <a:gd name="T17" fmla="*/ 2147483646 h 5408"/>
              <a:gd name="T18" fmla="*/ 2147483646 w 5137"/>
              <a:gd name="T19" fmla="*/ 2147483646 h 54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37" h="5408">
                <a:moveTo>
                  <a:pt x="0" y="5296"/>
                </a:moveTo>
                <a:cubicBezTo>
                  <a:pt x="601" y="5407"/>
                  <a:pt x="1049" y="4993"/>
                  <a:pt x="1661" y="4991"/>
                </a:cubicBezTo>
                <a:cubicBezTo>
                  <a:pt x="2238" y="4990"/>
                  <a:pt x="2809" y="5015"/>
                  <a:pt x="3374" y="4889"/>
                </a:cubicBezTo>
                <a:cubicBezTo>
                  <a:pt x="4145" y="4717"/>
                  <a:pt x="4121" y="3989"/>
                  <a:pt x="4280" y="3414"/>
                </a:cubicBezTo>
                <a:cubicBezTo>
                  <a:pt x="4418" y="2917"/>
                  <a:pt x="4295" y="2401"/>
                  <a:pt x="4330" y="1887"/>
                </a:cubicBezTo>
                <a:cubicBezTo>
                  <a:pt x="4347" y="1641"/>
                  <a:pt x="4348" y="0"/>
                  <a:pt x="4683" y="1378"/>
                </a:cubicBezTo>
                <a:cubicBezTo>
                  <a:pt x="4804" y="1878"/>
                  <a:pt x="4604" y="2390"/>
                  <a:pt x="4633" y="2905"/>
                </a:cubicBezTo>
                <a:cubicBezTo>
                  <a:pt x="4661" y="3412"/>
                  <a:pt x="4632" y="3922"/>
                  <a:pt x="4633" y="4431"/>
                </a:cubicBezTo>
                <a:lnTo>
                  <a:pt x="4633" y="4940"/>
                </a:lnTo>
                <a:lnTo>
                  <a:pt x="5136" y="5347"/>
                </a:lnTo>
              </a:path>
            </a:pathLst>
          </a:cu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997" name="Text Box 11"/>
          <p:cNvSpPr txBox="1">
            <a:spLocks noChangeArrowheads="1"/>
          </p:cNvSpPr>
          <p:nvPr/>
        </p:nvSpPr>
        <p:spPr bwMode="auto">
          <a:xfrm>
            <a:off x="5519738" y="2713038"/>
            <a:ext cx="820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lvl1pPr>
              <a:tabLst>
                <a:tab pos="723900" algn="l"/>
              </a:tabLst>
              <a:defRPr>
                <a:solidFill>
                  <a:schemeClr val="tx1"/>
                </a:solidFill>
                <a:latin typeface="Constantia" panose="02030602050306030303" pitchFamily="18" charset="0"/>
              </a:defRPr>
            </a:lvl1pPr>
            <a:lvl2pPr marL="742950" indent="-285750">
              <a:tabLst>
                <a:tab pos="723900" algn="l"/>
              </a:tabLst>
              <a:defRPr>
                <a:solidFill>
                  <a:schemeClr val="tx1"/>
                </a:solidFill>
                <a:latin typeface="Constantia" panose="02030602050306030303" pitchFamily="18" charset="0"/>
              </a:defRPr>
            </a:lvl2pPr>
            <a:lvl3pPr marL="1143000" indent="-228600">
              <a:tabLst>
                <a:tab pos="723900" algn="l"/>
              </a:tabLst>
              <a:defRPr>
                <a:solidFill>
                  <a:schemeClr val="tx1"/>
                </a:solidFill>
                <a:latin typeface="Constantia" panose="02030602050306030303" pitchFamily="18" charset="0"/>
              </a:defRPr>
            </a:lvl3pPr>
            <a:lvl4pPr marL="1600200" indent="-228600">
              <a:tabLst>
                <a:tab pos="723900" algn="l"/>
              </a:tabLst>
              <a:defRPr>
                <a:solidFill>
                  <a:schemeClr val="tx1"/>
                </a:solidFill>
                <a:latin typeface="Constantia" panose="02030602050306030303" pitchFamily="18" charset="0"/>
              </a:defRPr>
            </a:lvl4pPr>
            <a:lvl5pPr marL="2057400" indent="-228600">
              <a:tabLst>
                <a:tab pos="723900" algn="l"/>
              </a:tabLst>
              <a:defRPr>
                <a:solidFill>
                  <a:schemeClr val="tx1"/>
                </a:solidFill>
                <a:latin typeface="Constantia" panose="02030602050306030303" pitchFamily="18" charset="0"/>
              </a:defRPr>
            </a:lvl5pPr>
            <a:lvl6pPr marL="2514600" indent="-228600" eaLnBrk="0" fontAlgn="base" hangingPunct="0">
              <a:spcBef>
                <a:spcPct val="0"/>
              </a:spcBef>
              <a:spcAft>
                <a:spcPct val="0"/>
              </a:spcAft>
              <a:tabLst>
                <a:tab pos="723900" algn="l"/>
              </a:tabLst>
              <a:defRPr>
                <a:solidFill>
                  <a:schemeClr val="tx1"/>
                </a:solidFill>
                <a:latin typeface="Constantia" panose="02030602050306030303" pitchFamily="18" charset="0"/>
              </a:defRPr>
            </a:lvl6pPr>
            <a:lvl7pPr marL="2971800" indent="-228600" eaLnBrk="0" fontAlgn="base" hangingPunct="0">
              <a:spcBef>
                <a:spcPct val="0"/>
              </a:spcBef>
              <a:spcAft>
                <a:spcPct val="0"/>
              </a:spcAft>
              <a:tabLst>
                <a:tab pos="723900" algn="l"/>
              </a:tabLst>
              <a:defRPr>
                <a:solidFill>
                  <a:schemeClr val="tx1"/>
                </a:solidFill>
                <a:latin typeface="Constantia" panose="02030602050306030303" pitchFamily="18" charset="0"/>
              </a:defRPr>
            </a:lvl7pPr>
            <a:lvl8pPr marL="3429000" indent="-228600" eaLnBrk="0" fontAlgn="base" hangingPunct="0">
              <a:spcBef>
                <a:spcPct val="0"/>
              </a:spcBef>
              <a:spcAft>
                <a:spcPct val="0"/>
              </a:spcAft>
              <a:tabLst>
                <a:tab pos="723900" algn="l"/>
              </a:tabLst>
              <a:defRPr>
                <a:solidFill>
                  <a:schemeClr val="tx1"/>
                </a:solidFill>
                <a:latin typeface="Constantia" panose="02030602050306030303" pitchFamily="18" charset="0"/>
              </a:defRPr>
            </a:lvl8pPr>
            <a:lvl9pPr marL="3886200" indent="-228600" eaLnBrk="0" fontAlgn="base" hangingPunct="0">
              <a:spcBef>
                <a:spcPct val="0"/>
              </a:spcBef>
              <a:spcAft>
                <a:spcPct val="0"/>
              </a:spcAft>
              <a:tabLst>
                <a:tab pos="723900" algn="l"/>
              </a:tabLs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b="1">
                <a:solidFill>
                  <a:srgbClr val="FF0000"/>
                </a:solidFill>
                <a:latin typeface="Helvetica" panose="020B0604020202020204" pitchFamily="34" charset="0"/>
              </a:rPr>
              <a:t>desired</a:t>
            </a:r>
          </a:p>
        </p:txBody>
      </p:sp>
      <p:sp>
        <p:nvSpPr>
          <p:cNvPr id="169998" name="Freeform 12"/>
          <p:cNvSpPr>
            <a:spLocks noChangeArrowheads="1"/>
          </p:cNvSpPr>
          <p:nvPr/>
        </p:nvSpPr>
        <p:spPr bwMode="auto">
          <a:xfrm>
            <a:off x="7731125" y="1244600"/>
            <a:ext cx="1831975" cy="1249363"/>
          </a:xfrm>
          <a:custGeom>
            <a:avLst/>
            <a:gdLst>
              <a:gd name="T0" fmla="*/ 0 w 5087"/>
              <a:gd name="T1" fmla="*/ 2147483646 h 3472"/>
              <a:gd name="T2" fmla="*/ 2147483646 w 5087"/>
              <a:gd name="T3" fmla="*/ 2147483646 h 3472"/>
              <a:gd name="T4" fmla="*/ 2147483646 w 5087"/>
              <a:gd name="T5" fmla="*/ 2147483646 h 3472"/>
              <a:gd name="T6" fmla="*/ 2147483646 w 5087"/>
              <a:gd name="T7" fmla="*/ 2147483646 h 3472"/>
              <a:gd name="T8" fmla="*/ 2147483646 w 5087"/>
              <a:gd name="T9" fmla="*/ 2147483646 h 3472"/>
              <a:gd name="T10" fmla="*/ 2147483646 w 5087"/>
              <a:gd name="T11" fmla="*/ 2147483646 h 3472"/>
              <a:gd name="T12" fmla="*/ 2147483646 w 5087"/>
              <a:gd name="T13" fmla="*/ 2147483646 h 3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87" h="3472">
                <a:moveTo>
                  <a:pt x="0" y="2707"/>
                </a:moveTo>
                <a:cubicBezTo>
                  <a:pt x="724" y="2714"/>
                  <a:pt x="643" y="1776"/>
                  <a:pt x="1108" y="1486"/>
                </a:cubicBezTo>
                <a:cubicBezTo>
                  <a:pt x="1573" y="1196"/>
                  <a:pt x="1676" y="0"/>
                  <a:pt x="2468" y="621"/>
                </a:cubicBezTo>
                <a:cubicBezTo>
                  <a:pt x="2946" y="995"/>
                  <a:pt x="2908" y="1606"/>
                  <a:pt x="3072" y="2148"/>
                </a:cubicBezTo>
                <a:cubicBezTo>
                  <a:pt x="3258" y="2761"/>
                  <a:pt x="3866" y="3213"/>
                  <a:pt x="4482" y="3471"/>
                </a:cubicBezTo>
                <a:lnTo>
                  <a:pt x="4986" y="3471"/>
                </a:lnTo>
                <a:lnTo>
                  <a:pt x="5086" y="3471"/>
                </a:lnTo>
              </a:path>
            </a:pathLst>
          </a:cu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999" name="Text Box 13"/>
          <p:cNvSpPr txBox="1">
            <a:spLocks noChangeArrowheads="1"/>
          </p:cNvSpPr>
          <p:nvPr/>
        </p:nvSpPr>
        <p:spPr bwMode="auto">
          <a:xfrm>
            <a:off x="6462713" y="3482975"/>
            <a:ext cx="18224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lvl1pPr>
              <a:tabLst>
                <a:tab pos="723900" algn="l"/>
                <a:tab pos="1447800" algn="l"/>
              </a:tabLst>
              <a:defRPr>
                <a:solidFill>
                  <a:schemeClr val="tx1"/>
                </a:solidFill>
                <a:latin typeface="Constantia" panose="02030602050306030303" pitchFamily="18" charset="0"/>
              </a:defRPr>
            </a:lvl1pPr>
            <a:lvl2pPr marL="742950" indent="-285750">
              <a:tabLst>
                <a:tab pos="723900" algn="l"/>
                <a:tab pos="1447800" algn="l"/>
              </a:tabLst>
              <a:defRPr>
                <a:solidFill>
                  <a:schemeClr val="tx1"/>
                </a:solidFill>
                <a:latin typeface="Constantia" panose="02030602050306030303" pitchFamily="18" charset="0"/>
              </a:defRPr>
            </a:lvl2pPr>
            <a:lvl3pPr marL="1143000" indent="-228600">
              <a:tabLst>
                <a:tab pos="723900" algn="l"/>
                <a:tab pos="1447800" algn="l"/>
              </a:tabLst>
              <a:defRPr>
                <a:solidFill>
                  <a:schemeClr val="tx1"/>
                </a:solidFill>
                <a:latin typeface="Constantia" panose="02030602050306030303" pitchFamily="18" charset="0"/>
              </a:defRPr>
            </a:lvl3pPr>
            <a:lvl4pPr marL="1600200" indent="-228600">
              <a:tabLst>
                <a:tab pos="723900" algn="l"/>
                <a:tab pos="1447800" algn="l"/>
              </a:tabLst>
              <a:defRPr>
                <a:solidFill>
                  <a:schemeClr val="tx1"/>
                </a:solidFill>
                <a:latin typeface="Constantia" panose="02030602050306030303" pitchFamily="18" charset="0"/>
              </a:defRPr>
            </a:lvl4pPr>
            <a:lvl5pPr marL="2057400" indent="-228600">
              <a:tabLst>
                <a:tab pos="723900" algn="l"/>
                <a:tab pos="1447800" algn="l"/>
              </a:tabLst>
              <a:defRPr>
                <a:solidFill>
                  <a:schemeClr val="tx1"/>
                </a:solidFill>
                <a:latin typeface="Constantia" panose="02030602050306030303" pitchFamily="18" charset="0"/>
              </a:defRPr>
            </a:lvl5pPr>
            <a:lvl6pPr marL="25146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6pPr>
            <a:lvl7pPr marL="29718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7pPr>
            <a:lvl8pPr marL="34290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8pPr>
            <a:lvl9pPr marL="38862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sz="3600" b="1">
                <a:solidFill>
                  <a:srgbClr val="FF0000"/>
                </a:solidFill>
                <a:latin typeface="Helvetica" panose="020B0604020202020204" pitchFamily="34" charset="0"/>
              </a:rPr>
              <a:t>equalize</a:t>
            </a:r>
          </a:p>
        </p:txBody>
      </p:sp>
      <p:sp>
        <p:nvSpPr>
          <p:cNvPr id="170000" name="Text Box 14"/>
          <p:cNvSpPr txBox="1">
            <a:spLocks noChangeArrowheads="1"/>
          </p:cNvSpPr>
          <p:nvPr/>
        </p:nvSpPr>
        <p:spPr bwMode="auto">
          <a:xfrm>
            <a:off x="2281238" y="3579813"/>
            <a:ext cx="180181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Lst>
              <a:defRPr>
                <a:solidFill>
                  <a:schemeClr val="tx1"/>
                </a:solidFill>
                <a:latin typeface="Constantia" panose="02030602050306030303" pitchFamily="18" charset="0"/>
              </a:defRPr>
            </a:lvl1pPr>
            <a:lvl2pPr marL="742950" indent="-285750">
              <a:tabLst>
                <a:tab pos="723900" algn="l"/>
                <a:tab pos="1447800" algn="l"/>
              </a:tabLst>
              <a:defRPr>
                <a:solidFill>
                  <a:schemeClr val="tx1"/>
                </a:solidFill>
                <a:latin typeface="Constantia" panose="02030602050306030303" pitchFamily="18" charset="0"/>
              </a:defRPr>
            </a:lvl2pPr>
            <a:lvl3pPr marL="1143000" indent="-228600">
              <a:tabLst>
                <a:tab pos="723900" algn="l"/>
                <a:tab pos="1447800" algn="l"/>
              </a:tabLst>
              <a:defRPr>
                <a:solidFill>
                  <a:schemeClr val="tx1"/>
                </a:solidFill>
                <a:latin typeface="Constantia" panose="02030602050306030303" pitchFamily="18" charset="0"/>
              </a:defRPr>
            </a:lvl3pPr>
            <a:lvl4pPr marL="1600200" indent="-228600">
              <a:tabLst>
                <a:tab pos="723900" algn="l"/>
                <a:tab pos="1447800" algn="l"/>
              </a:tabLst>
              <a:defRPr>
                <a:solidFill>
                  <a:schemeClr val="tx1"/>
                </a:solidFill>
                <a:latin typeface="Constantia" panose="02030602050306030303" pitchFamily="18" charset="0"/>
              </a:defRPr>
            </a:lvl4pPr>
            <a:lvl5pPr marL="2057400" indent="-228600">
              <a:tabLst>
                <a:tab pos="723900" algn="l"/>
                <a:tab pos="1447800" algn="l"/>
              </a:tabLst>
              <a:defRPr>
                <a:solidFill>
                  <a:schemeClr val="tx1"/>
                </a:solidFill>
                <a:latin typeface="Constantia" panose="02030602050306030303" pitchFamily="18" charset="0"/>
              </a:defRPr>
            </a:lvl5pPr>
            <a:lvl6pPr marL="25146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6pPr>
            <a:lvl7pPr marL="29718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7pPr>
            <a:lvl8pPr marL="34290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8pPr>
            <a:lvl9pPr marL="3886200" indent="-228600" eaLnBrk="0" fontAlgn="base" hangingPunct="0">
              <a:spcBef>
                <a:spcPct val="0"/>
              </a:spcBef>
              <a:spcAft>
                <a:spcPct val="0"/>
              </a:spcAft>
              <a:tabLst>
                <a:tab pos="723900" algn="l"/>
                <a:tab pos="1447800" algn="l"/>
              </a:tabLs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sz="3600" b="1">
                <a:solidFill>
                  <a:srgbClr val="FF0000"/>
                </a:solidFill>
                <a:latin typeface="Helvetica" panose="020B0604020202020204" pitchFamily="34" charset="0"/>
              </a:rPr>
              <a:t>equalize</a:t>
            </a:r>
          </a:p>
        </p:txBody>
      </p:sp>
      <p:sp>
        <p:nvSpPr>
          <p:cNvPr id="170001" name="Line 15"/>
          <p:cNvSpPr>
            <a:spLocks noChangeShapeType="1"/>
          </p:cNvSpPr>
          <p:nvPr/>
        </p:nvSpPr>
        <p:spPr bwMode="auto">
          <a:xfrm>
            <a:off x="3054350" y="2749550"/>
            <a:ext cx="1588" cy="823913"/>
          </a:xfrm>
          <a:prstGeom prst="line">
            <a:avLst/>
          </a:prstGeom>
          <a:noFill/>
          <a:ln w="720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02" name="Line 16"/>
          <p:cNvSpPr>
            <a:spLocks noChangeShapeType="1"/>
          </p:cNvSpPr>
          <p:nvPr/>
        </p:nvSpPr>
        <p:spPr bwMode="auto">
          <a:xfrm flipH="1">
            <a:off x="3070225" y="4121150"/>
            <a:ext cx="20638" cy="496888"/>
          </a:xfrm>
          <a:prstGeom prst="line">
            <a:avLst/>
          </a:prstGeom>
          <a:noFill/>
          <a:ln w="720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03" name="Line 17"/>
          <p:cNvSpPr>
            <a:spLocks noChangeShapeType="1"/>
          </p:cNvSpPr>
          <p:nvPr/>
        </p:nvSpPr>
        <p:spPr bwMode="auto">
          <a:xfrm>
            <a:off x="7096125" y="2692400"/>
            <a:ext cx="1588" cy="823913"/>
          </a:xfrm>
          <a:prstGeom prst="line">
            <a:avLst/>
          </a:prstGeom>
          <a:noFill/>
          <a:ln w="720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04" name="Line 18"/>
          <p:cNvSpPr>
            <a:spLocks noChangeShapeType="1"/>
          </p:cNvSpPr>
          <p:nvPr/>
        </p:nvSpPr>
        <p:spPr bwMode="auto">
          <a:xfrm flipH="1">
            <a:off x="7077075" y="4029075"/>
            <a:ext cx="20638" cy="571500"/>
          </a:xfrm>
          <a:prstGeom prst="line">
            <a:avLst/>
          </a:prstGeom>
          <a:noFill/>
          <a:ln w="720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05" name="Line 19"/>
          <p:cNvSpPr>
            <a:spLocks noChangeShapeType="1"/>
          </p:cNvSpPr>
          <p:nvPr/>
        </p:nvSpPr>
        <p:spPr bwMode="auto">
          <a:xfrm>
            <a:off x="2419350" y="4306888"/>
            <a:ext cx="1588" cy="1922462"/>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6" name="Line 20"/>
          <p:cNvSpPr>
            <a:spLocks noChangeShapeType="1"/>
          </p:cNvSpPr>
          <p:nvPr/>
        </p:nvSpPr>
        <p:spPr bwMode="auto">
          <a:xfrm>
            <a:off x="6389688" y="4324350"/>
            <a:ext cx="1587" cy="1922463"/>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7" name="Line 21"/>
          <p:cNvSpPr>
            <a:spLocks noChangeShapeType="1"/>
          </p:cNvSpPr>
          <p:nvPr/>
        </p:nvSpPr>
        <p:spPr bwMode="auto">
          <a:xfrm>
            <a:off x="2184400" y="6083300"/>
            <a:ext cx="2230438" cy="158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8" name="Line 22"/>
          <p:cNvSpPr>
            <a:spLocks noChangeShapeType="1"/>
          </p:cNvSpPr>
          <p:nvPr/>
        </p:nvSpPr>
        <p:spPr bwMode="auto">
          <a:xfrm>
            <a:off x="6135688" y="6083300"/>
            <a:ext cx="2230437" cy="158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9" name="Freeform 23"/>
          <p:cNvSpPr>
            <a:spLocks noChangeArrowheads="1"/>
          </p:cNvSpPr>
          <p:nvPr/>
        </p:nvSpPr>
        <p:spPr bwMode="auto">
          <a:xfrm>
            <a:off x="2528888" y="4954588"/>
            <a:ext cx="1668462" cy="688975"/>
          </a:xfrm>
          <a:custGeom>
            <a:avLst/>
            <a:gdLst>
              <a:gd name="T0" fmla="*/ 0 w 4634"/>
              <a:gd name="T1" fmla="*/ 2147483646 h 1913"/>
              <a:gd name="T2" fmla="*/ 2147483646 w 4634"/>
              <a:gd name="T3" fmla="*/ 2147483646 h 1913"/>
              <a:gd name="T4" fmla="*/ 2147483646 w 4634"/>
              <a:gd name="T5" fmla="*/ 2147483646 h 1913"/>
              <a:gd name="T6" fmla="*/ 2147483646 w 4634"/>
              <a:gd name="T7" fmla="*/ 2147483646 h 1913"/>
              <a:gd name="T8" fmla="*/ 2147483646 w 4634"/>
              <a:gd name="T9" fmla="*/ 2147483646 h 1913"/>
              <a:gd name="T10" fmla="*/ 2147483646 w 4634"/>
              <a:gd name="T11" fmla="*/ 2147483646 h 19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34" h="1913">
                <a:moveTo>
                  <a:pt x="0" y="1912"/>
                </a:moveTo>
                <a:cubicBezTo>
                  <a:pt x="463" y="1514"/>
                  <a:pt x="720" y="952"/>
                  <a:pt x="1108" y="437"/>
                </a:cubicBezTo>
                <a:cubicBezTo>
                  <a:pt x="1438" y="0"/>
                  <a:pt x="2150" y="4"/>
                  <a:pt x="2720" y="81"/>
                </a:cubicBezTo>
                <a:cubicBezTo>
                  <a:pt x="3290" y="158"/>
                  <a:pt x="3892" y="336"/>
                  <a:pt x="4281" y="793"/>
                </a:cubicBezTo>
                <a:lnTo>
                  <a:pt x="4331" y="1302"/>
                </a:lnTo>
                <a:lnTo>
                  <a:pt x="4633" y="1709"/>
                </a:lnTo>
              </a:path>
            </a:pathLst>
          </a:custGeom>
          <a:noFill/>
          <a:ln w="72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0010" name="Freeform 24"/>
          <p:cNvSpPr>
            <a:spLocks noChangeArrowheads="1"/>
          </p:cNvSpPr>
          <p:nvPr/>
        </p:nvSpPr>
        <p:spPr bwMode="auto">
          <a:xfrm>
            <a:off x="6499225" y="4899025"/>
            <a:ext cx="1668463" cy="688975"/>
          </a:xfrm>
          <a:custGeom>
            <a:avLst/>
            <a:gdLst>
              <a:gd name="T0" fmla="*/ 0 w 4634"/>
              <a:gd name="T1" fmla="*/ 2147483646 h 1913"/>
              <a:gd name="T2" fmla="*/ 2147483646 w 4634"/>
              <a:gd name="T3" fmla="*/ 2147483646 h 1913"/>
              <a:gd name="T4" fmla="*/ 2147483646 w 4634"/>
              <a:gd name="T5" fmla="*/ 2147483646 h 1913"/>
              <a:gd name="T6" fmla="*/ 2147483646 w 4634"/>
              <a:gd name="T7" fmla="*/ 2147483646 h 1913"/>
              <a:gd name="T8" fmla="*/ 2147483646 w 4634"/>
              <a:gd name="T9" fmla="*/ 2147483646 h 1913"/>
              <a:gd name="T10" fmla="*/ 2147483646 w 4634"/>
              <a:gd name="T11" fmla="*/ 2147483646 h 19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34" h="1913">
                <a:moveTo>
                  <a:pt x="0" y="1912"/>
                </a:moveTo>
                <a:cubicBezTo>
                  <a:pt x="463" y="1514"/>
                  <a:pt x="720" y="952"/>
                  <a:pt x="1108" y="437"/>
                </a:cubicBezTo>
                <a:cubicBezTo>
                  <a:pt x="1438" y="0"/>
                  <a:pt x="2150" y="4"/>
                  <a:pt x="2720" y="81"/>
                </a:cubicBezTo>
                <a:cubicBezTo>
                  <a:pt x="3290" y="158"/>
                  <a:pt x="3892" y="336"/>
                  <a:pt x="4281" y="793"/>
                </a:cubicBezTo>
                <a:lnTo>
                  <a:pt x="4331" y="1302"/>
                </a:lnTo>
                <a:lnTo>
                  <a:pt x="4633" y="1709"/>
                </a:lnTo>
              </a:path>
            </a:pathLst>
          </a:custGeom>
          <a:noFill/>
          <a:ln w="72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0011" name="Text Box 25"/>
          <p:cNvSpPr txBox="1">
            <a:spLocks noChangeArrowheads="1"/>
          </p:cNvSpPr>
          <p:nvPr/>
        </p:nvSpPr>
        <p:spPr bwMode="auto">
          <a:xfrm>
            <a:off x="5832475" y="3387725"/>
            <a:ext cx="479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2000">
                <a:solidFill>
                  <a:srgbClr val="000000"/>
                </a:solidFill>
                <a:miter lim="800000"/>
                <a:headEnd/>
                <a:tailEnd/>
              </a14:hiddenLine>
            </a:ext>
          </a:extLst>
        </p:spPr>
        <p:txBody>
          <a:bodyPr wrap="none" lIns="0" tIns="0" rIns="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sz="4800" b="1">
                <a:solidFill>
                  <a:srgbClr val="FF0000"/>
                </a:solidFill>
                <a:latin typeface="Helvetica" panose="020B0604020202020204" pitchFamily="34" charset="0"/>
              </a:rPr>
              <a:t>G</a:t>
            </a:r>
          </a:p>
        </p:txBody>
      </p:sp>
      <p:sp>
        <p:nvSpPr>
          <p:cNvPr id="170012" name="Line 26"/>
          <p:cNvSpPr>
            <a:spLocks noChangeShapeType="1"/>
          </p:cNvSpPr>
          <p:nvPr/>
        </p:nvSpPr>
        <p:spPr bwMode="auto">
          <a:xfrm>
            <a:off x="4432300" y="5113338"/>
            <a:ext cx="1576388" cy="1587"/>
          </a:xfrm>
          <a:prstGeom prst="line">
            <a:avLst/>
          </a:prstGeom>
          <a:noFill/>
          <a:ln w="72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13" name="Line 27"/>
          <p:cNvSpPr>
            <a:spLocks noChangeShapeType="1"/>
          </p:cNvSpPr>
          <p:nvPr/>
        </p:nvSpPr>
        <p:spPr bwMode="auto">
          <a:xfrm flipV="1">
            <a:off x="8747125" y="2968625"/>
            <a:ext cx="1588" cy="1925638"/>
          </a:xfrm>
          <a:prstGeom prst="line">
            <a:avLst/>
          </a:prstGeom>
          <a:noFill/>
          <a:ln w="72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0014" name="Text Box 28"/>
          <p:cNvSpPr txBox="1">
            <a:spLocks noChangeArrowheads="1"/>
          </p:cNvSpPr>
          <p:nvPr/>
        </p:nvSpPr>
        <p:spPr bwMode="auto">
          <a:xfrm>
            <a:off x="9028113" y="4414838"/>
            <a:ext cx="7080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2000">
                <a:solidFill>
                  <a:srgbClr val="000000"/>
                </a:solidFill>
                <a:miter lim="800000"/>
                <a:headEnd/>
                <a:tailEnd/>
              </a14:hiddenLine>
            </a:ext>
          </a:extLst>
        </p:spPr>
        <p:txBody>
          <a:bodyPr lIns="0" tIns="0" rIns="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sz="4800" b="1">
                <a:solidFill>
                  <a:srgbClr val="FF0000"/>
                </a:solidFill>
                <a:latin typeface="Helvetica" panose="020B0604020202020204" pitchFamily="34" charset="0"/>
              </a:rPr>
              <a:t>G</a:t>
            </a:r>
          </a:p>
        </p:txBody>
      </p:sp>
      <p:sp>
        <p:nvSpPr>
          <p:cNvPr id="170015" name="Text Box 29"/>
          <p:cNvSpPr txBox="1">
            <a:spLocks noChangeArrowheads="1"/>
          </p:cNvSpPr>
          <p:nvPr/>
        </p:nvSpPr>
        <p:spPr bwMode="auto">
          <a:xfrm>
            <a:off x="9336088" y="4121150"/>
            <a:ext cx="5270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2000">
                <a:solidFill>
                  <a:srgbClr val="000000"/>
                </a:solidFill>
                <a:miter lim="800000"/>
                <a:headEnd/>
                <a:tailEnd/>
              </a14:hiddenLine>
            </a:ext>
          </a:extLst>
        </p:spPr>
        <p:txBody>
          <a:bodyPr lIns="0" tIns="0" rIns="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Clr>
                <a:srgbClr val="000000"/>
              </a:buClr>
              <a:buSzPct val="45000"/>
              <a:buFont typeface="StarSymbol"/>
              <a:buNone/>
            </a:pPr>
            <a:r>
              <a:rPr lang="en-GB" sz="3600" b="1">
                <a:solidFill>
                  <a:srgbClr val="FF0000"/>
                </a:solidFill>
                <a:latin typeface="Helvetica" panose="020B0604020202020204" pitchFamily="34" charset="0"/>
              </a:rPr>
              <a:t>-1</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1828800"/>
            <a:ext cx="11812587" cy="1143000"/>
          </a:xfrm>
        </p:spPr>
        <p:txBody>
          <a:bodyPr>
            <a:normAutofit fontScale="90000"/>
          </a:bodyPr>
          <a:lstStyle/>
          <a:p>
            <a:pPr eaLnBrk="1" fontAlgn="auto" hangingPunct="1">
              <a:spcAft>
                <a:spcPts val="0"/>
              </a:spcAft>
              <a:defRPr/>
            </a:pPr>
            <a:r>
              <a:rPr lang="en-US" sz="5400" b="1" dirty="0" smtClean="0">
                <a:solidFill>
                  <a:srgbClr val="FF0000"/>
                </a:solidFill>
              </a:rPr>
              <a:t/>
            </a:r>
            <a:br>
              <a:rPr lang="en-US" sz="5400" b="1" dirty="0" smtClean="0">
                <a:solidFill>
                  <a:srgbClr val="FF0000"/>
                </a:solidFill>
              </a:rPr>
            </a:br>
            <a:r>
              <a:rPr lang="en-US" sz="5400" b="1" dirty="0" smtClean="0">
                <a:solidFill>
                  <a:srgbClr val="FF0000"/>
                </a:solidFill>
              </a:rPr>
              <a:t/>
            </a:r>
            <a:br>
              <a:rPr lang="en-US" sz="5400" b="1" dirty="0" smtClean="0">
                <a:solidFill>
                  <a:srgbClr val="FF0000"/>
                </a:solidFill>
              </a:rPr>
            </a:br>
            <a:r>
              <a:rPr lang="en-US" sz="5400" b="1" dirty="0" smtClean="0">
                <a:solidFill>
                  <a:srgbClr val="FF0000"/>
                </a:solidFill>
              </a:rPr>
              <a:t/>
            </a:r>
            <a:br>
              <a:rPr lang="en-US" sz="5400" b="1" dirty="0" smtClean="0">
                <a:solidFill>
                  <a:srgbClr val="FF0000"/>
                </a:solidFill>
              </a:rPr>
            </a:br>
            <a:r>
              <a:rPr lang="en-US" sz="5400" b="1" dirty="0" smtClean="0">
                <a:solidFill>
                  <a:srgbClr val="FF0000"/>
                </a:solidFill>
              </a:rPr>
              <a:t/>
            </a:r>
            <a:br>
              <a:rPr lang="en-US" sz="5400" b="1" dirty="0" smtClean="0">
                <a:solidFill>
                  <a:srgbClr val="FF0000"/>
                </a:solidFill>
              </a:rPr>
            </a:br>
            <a:r>
              <a:rPr lang="en-US" sz="5400" b="1" dirty="0" smtClean="0">
                <a:solidFill>
                  <a:srgbClr val="FF0000"/>
                </a:solidFill>
              </a:rPr>
              <a:t/>
            </a:r>
            <a:br>
              <a:rPr lang="en-US" sz="5400" b="1" dirty="0" smtClean="0">
                <a:solidFill>
                  <a:srgbClr val="FF0000"/>
                </a:solidFill>
              </a:rPr>
            </a:br>
            <a:r>
              <a:rPr lang="en-US" sz="4400" b="1" dirty="0" smtClean="0">
                <a:solidFill>
                  <a:srgbClr val="FF0000"/>
                </a:solidFill>
              </a:rPr>
              <a:t>Histogram Specification(Histogram Matching)</a:t>
            </a:r>
            <a:br>
              <a:rPr lang="en-US" sz="4400" b="1" dirty="0" smtClean="0">
                <a:solidFill>
                  <a:srgbClr val="FF0000"/>
                </a:solidFill>
              </a:rPr>
            </a:br>
            <a:r>
              <a:rPr lang="en-US" sz="5400" b="1" dirty="0" smtClean="0">
                <a:solidFill>
                  <a:srgbClr val="FF0000"/>
                </a:solidFill>
              </a:rPr>
              <a:t/>
            </a:r>
            <a:br>
              <a:rPr lang="en-US" sz="5400" b="1" dirty="0" smtClean="0">
                <a:solidFill>
                  <a:srgbClr val="FF0000"/>
                </a:solidFill>
              </a:rPr>
            </a:br>
            <a:endParaRPr lang="en-US" dirty="0">
              <a:solidFill>
                <a:srgbClr val="FF0000"/>
              </a:solidFill>
            </a:endParaRPr>
          </a:p>
        </p:txBody>
      </p:sp>
      <p:sp>
        <p:nvSpPr>
          <p:cNvPr id="171011" name="Content Placeholder 2"/>
          <p:cNvSpPr>
            <a:spLocks noGrp="1"/>
          </p:cNvSpPr>
          <p:nvPr>
            <p:ph idx="1"/>
          </p:nvPr>
        </p:nvSpPr>
        <p:spPr>
          <a:xfrm>
            <a:off x="534988" y="1925638"/>
            <a:ext cx="11102975" cy="5227637"/>
          </a:xfrm>
        </p:spPr>
        <p:txBody>
          <a:bodyPr/>
          <a:lstStyle/>
          <a:p>
            <a:pPr eaLnBrk="1" hangingPunct="1"/>
            <a:r>
              <a:rPr lang="en-US" smtClean="0">
                <a:cs typeface="Times New Roman" panose="02020603050405020304" pitchFamily="18" charset="0"/>
              </a:rPr>
              <a:t>   Histogram equalization yields an image whose pixels are (in theory) uniformly distributed among all gray levels.</a:t>
            </a:r>
            <a:r>
              <a:rPr lang="en-US" smtClean="0"/>
              <a:t> </a:t>
            </a:r>
          </a:p>
          <a:p>
            <a:pPr eaLnBrk="1" hangingPunct="1">
              <a:buFont typeface="Wingdings 2" panose="05020102010507070707" pitchFamily="18" charset="2"/>
              <a:buNone/>
            </a:pPr>
            <a:endParaRPr lang="en-US" smtClean="0"/>
          </a:p>
          <a:p>
            <a:pPr eaLnBrk="1" hangingPunct="1">
              <a:buFont typeface="Wingdings 2" panose="05020102010507070707" pitchFamily="18" charset="2"/>
              <a:buNone/>
            </a:pPr>
            <a:endParaRPr lang="en-US" smtClean="0"/>
          </a:p>
          <a:p>
            <a:pPr eaLnBrk="1" hangingPunct="1"/>
            <a:r>
              <a:rPr lang="en-US" smtClean="0">
                <a:cs typeface="Times New Roman" panose="02020603050405020304" pitchFamily="18" charset="0"/>
              </a:rPr>
              <a:t>Sometimes, this may not be desirable. Instead, we may want a transformation that yields an output image with a pre-specified histogram. This technique is called </a:t>
            </a:r>
            <a:r>
              <a:rPr lang="en-US" b="1" smtClean="0">
                <a:cs typeface="Times New Roman" panose="02020603050405020304" pitchFamily="18" charset="0"/>
              </a:rPr>
              <a:t>histogram specificatio</a:t>
            </a:r>
            <a:r>
              <a:rPr lang="en-US" smtClean="0">
                <a:cs typeface="Times New Roman" panose="02020603050405020304" pitchFamily="18" charset="0"/>
              </a:rPr>
              <a:t>n.</a:t>
            </a:r>
          </a:p>
          <a:p>
            <a:pPr eaLnBrk="1" hangingPunct="1"/>
            <a:endParaRPr lang="en-US" smtClean="0">
              <a:cs typeface="Times New Roman" panose="02020603050405020304" pitchFamily="18" charset="0"/>
            </a:endParaRPr>
          </a:p>
          <a:p>
            <a:pPr eaLnBrk="1" hangingPunct="1"/>
            <a:endParaRPr lang="en-US" smtClean="0"/>
          </a:p>
          <a:p>
            <a:pPr eaLnBrk="1" hangingPunct="1"/>
            <a:endParaRPr lang="en-US" smtClean="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endParaRPr lang="en-IN" smtClean="0"/>
          </a:p>
        </p:txBody>
      </p:sp>
      <p:pic>
        <p:nvPicPr>
          <p:cNvPr id="2253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3363" y="1027113"/>
            <a:ext cx="11710987" cy="5251450"/>
          </a:xfrm>
        </p:spPr>
      </p:pic>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a:xfrm>
            <a:off x="665163" y="381000"/>
            <a:ext cx="10972800" cy="1143000"/>
          </a:xfrm>
        </p:spPr>
        <p:txBody>
          <a:bodyPr/>
          <a:lstStyle/>
          <a:p>
            <a:pPr eaLnBrk="1" hangingPunct="1"/>
            <a:r>
              <a:rPr lang="en-US" sz="3600" smtClean="0">
                <a:solidFill>
                  <a:srgbClr val="FF0000"/>
                </a:solidFill>
                <a:cs typeface="Times New Roman" panose="02020603050405020304" pitchFamily="18" charset="0"/>
              </a:rPr>
              <a:t>Given Information</a:t>
            </a:r>
            <a:endParaRPr lang="en-US" sz="3600" smtClean="0">
              <a:solidFill>
                <a:srgbClr val="FF0000"/>
              </a:solidFill>
            </a:endParaRPr>
          </a:p>
        </p:txBody>
      </p:sp>
      <p:sp>
        <p:nvSpPr>
          <p:cNvPr id="3" name="Content Placeholder 2"/>
          <p:cNvSpPr>
            <a:spLocks noGrp="1"/>
          </p:cNvSpPr>
          <p:nvPr>
            <p:ph idx="1"/>
          </p:nvPr>
        </p:nvSpPr>
        <p:spPr>
          <a:xfrm>
            <a:off x="477838" y="1871663"/>
            <a:ext cx="11366500" cy="4452937"/>
          </a:xfrm>
        </p:spPr>
        <p:txBody>
          <a:bodyPr>
            <a:normAutofit fontScale="92500" lnSpcReduction="10000"/>
          </a:bodyPr>
          <a:lstStyle/>
          <a:p>
            <a:pPr marL="274320" indent="-274320" eaLnBrk="1" fontAlgn="auto" hangingPunct="1">
              <a:spcAft>
                <a:spcPts val="0"/>
              </a:spcAft>
              <a:buClr>
                <a:schemeClr val="accent3"/>
              </a:buClr>
              <a:buFont typeface="Wingdings 2"/>
              <a:buChar char=""/>
              <a:defRPr/>
            </a:pPr>
            <a:r>
              <a:rPr lang="en-US" sz="3600" dirty="0" smtClean="0">
                <a:cs typeface="Times New Roman" pitchFamily="18" charset="0"/>
              </a:rPr>
              <a:t>(1) Input image from which we can compute its histogram .</a:t>
            </a:r>
            <a:r>
              <a:rPr lang="en-US" sz="3600" dirty="0" smtClean="0"/>
              <a:t> </a:t>
            </a:r>
          </a:p>
          <a:p>
            <a:pPr marL="274320" indent="-274320" eaLnBrk="1" fontAlgn="auto" hangingPunct="1">
              <a:spcAft>
                <a:spcPts val="0"/>
              </a:spcAft>
              <a:buClr>
                <a:schemeClr val="accent3"/>
              </a:buClr>
              <a:buFont typeface="Wingdings 2"/>
              <a:buChar char=""/>
              <a:defRPr/>
            </a:pPr>
            <a:r>
              <a:rPr lang="en-US" sz="3600" dirty="0" smtClean="0">
                <a:cs typeface="Times New Roman" pitchFamily="18" charset="0"/>
              </a:rPr>
              <a:t>(2) Desired histogram.</a:t>
            </a:r>
            <a:r>
              <a:rPr lang="en-US" sz="3600" dirty="0" smtClean="0"/>
              <a:t> </a:t>
            </a:r>
          </a:p>
          <a:p>
            <a:pPr marL="274320" indent="-274320" eaLnBrk="1" fontAlgn="auto" hangingPunct="1">
              <a:spcAft>
                <a:spcPts val="0"/>
              </a:spcAft>
              <a:buClr>
                <a:schemeClr val="accent3"/>
              </a:buClr>
              <a:buFont typeface="Wingdings 2"/>
              <a:buNone/>
              <a:defRPr/>
            </a:pPr>
            <a:endParaRPr lang="en-US" dirty="0" smtClean="0">
              <a:solidFill>
                <a:srgbClr val="FF0000"/>
              </a:solidFill>
              <a:cs typeface="Times New Roman" pitchFamily="18" charset="0"/>
            </a:endParaRPr>
          </a:p>
          <a:p>
            <a:pPr marL="274320" indent="-274320" eaLnBrk="1" fontAlgn="auto" hangingPunct="1">
              <a:spcAft>
                <a:spcPts val="0"/>
              </a:spcAft>
              <a:buClr>
                <a:schemeClr val="accent3"/>
              </a:buClr>
              <a:buFont typeface="Wingdings 2"/>
              <a:buNone/>
              <a:defRPr/>
            </a:pPr>
            <a:endParaRPr lang="en-US" dirty="0" smtClean="0">
              <a:solidFill>
                <a:srgbClr val="FF0000"/>
              </a:solidFill>
              <a:cs typeface="Times New Roman" pitchFamily="18" charset="0"/>
            </a:endParaRPr>
          </a:p>
          <a:p>
            <a:pPr marL="274320" indent="-274320" eaLnBrk="1" fontAlgn="auto" hangingPunct="1">
              <a:spcAft>
                <a:spcPts val="0"/>
              </a:spcAft>
              <a:buClr>
                <a:schemeClr val="accent3"/>
              </a:buClr>
              <a:buFont typeface="Wingdings 2"/>
              <a:buNone/>
              <a:defRPr/>
            </a:pPr>
            <a:r>
              <a:rPr lang="en-US" sz="3600" dirty="0" smtClean="0">
                <a:solidFill>
                  <a:srgbClr val="FF0000"/>
                </a:solidFill>
                <a:cs typeface="Times New Roman" pitchFamily="18" charset="0"/>
              </a:rPr>
              <a:t>Goal</a:t>
            </a:r>
            <a:r>
              <a:rPr lang="en-US" sz="3600" dirty="0" smtClean="0"/>
              <a:t> </a:t>
            </a:r>
          </a:p>
          <a:p>
            <a:pPr marL="274320" indent="-274320" eaLnBrk="1" fontAlgn="auto" hangingPunct="1">
              <a:spcAft>
                <a:spcPts val="0"/>
              </a:spcAft>
              <a:buClr>
                <a:schemeClr val="accent3"/>
              </a:buClr>
              <a:buFont typeface="Wingdings 2"/>
              <a:buChar char=""/>
              <a:defRPr/>
            </a:pPr>
            <a:r>
              <a:rPr lang="en-US" sz="3200" dirty="0" smtClean="0">
                <a:cs typeface="Times New Roman" pitchFamily="18" charset="0"/>
              </a:rPr>
              <a:t>Derive a point operation, </a:t>
            </a:r>
            <a:r>
              <a:rPr lang="en-US" sz="3200" i="1" dirty="0" smtClean="0">
                <a:cs typeface="Times New Roman" pitchFamily="18" charset="0"/>
              </a:rPr>
              <a:t>H</a:t>
            </a:r>
            <a:r>
              <a:rPr lang="en-US" sz="3200" dirty="0" smtClean="0">
                <a:cs typeface="Times New Roman" pitchFamily="18" charset="0"/>
              </a:rPr>
              <a:t>(</a:t>
            </a:r>
            <a:r>
              <a:rPr lang="en-US" sz="3200" i="1" dirty="0" smtClean="0">
                <a:cs typeface="Times New Roman" pitchFamily="18" charset="0"/>
              </a:rPr>
              <a:t>r</a:t>
            </a:r>
            <a:r>
              <a:rPr lang="en-US" sz="3200" dirty="0" smtClean="0">
                <a:cs typeface="Times New Roman" pitchFamily="18" charset="0"/>
              </a:rPr>
              <a:t>), that maps the input image into an output image that has the user-specified histogram.</a:t>
            </a:r>
            <a:r>
              <a:rPr lang="en-US" sz="3200" dirty="0" smtClean="0"/>
              <a:t> </a:t>
            </a:r>
          </a:p>
          <a:p>
            <a:pPr marL="274320" indent="-274320" eaLnBrk="1" fontAlgn="auto" hangingPunct="1">
              <a:spcAft>
                <a:spcPts val="0"/>
              </a:spcAft>
              <a:buClr>
                <a:schemeClr val="accent3"/>
              </a:buClr>
              <a:buFont typeface="Wingdings 2"/>
              <a:buChar char=""/>
              <a:defRPr/>
            </a:pPr>
            <a:endParaRPr lang="en-US" sz="3200" dirty="0" smtClean="0"/>
          </a:p>
          <a:p>
            <a:pPr marL="274320" indent="-274320" eaLnBrk="1" fontAlgn="auto" hangingPunct="1">
              <a:spcAft>
                <a:spcPts val="0"/>
              </a:spcAft>
              <a:buClr>
                <a:schemeClr val="accent3"/>
              </a:buClr>
              <a:buFont typeface="Wingdings 2"/>
              <a:buChar char=""/>
              <a:defRPr/>
            </a:pPr>
            <a:r>
              <a:rPr lang="en-US" sz="3200" dirty="0" smtClean="0">
                <a:cs typeface="Times New Roman" pitchFamily="18" charset="0"/>
              </a:rPr>
              <a:t>Again, we will assume, for the moment, continuous-gray values.</a:t>
            </a:r>
            <a:endParaRPr lang="en-US" sz="3200" dirty="0" smtClean="0"/>
          </a:p>
          <a:p>
            <a:pPr marL="274320" indent="-274320" eaLnBrk="1" fontAlgn="auto" hangingPunct="1">
              <a:spcAft>
                <a:spcPts val="0"/>
              </a:spcAft>
              <a:buClr>
                <a:schemeClr val="accent3"/>
              </a:buClr>
              <a:buFont typeface="Wingdings 2"/>
              <a:buChar char=""/>
              <a:defRPr/>
            </a:pPr>
            <a:endParaRPr lang="en-US" dirty="0"/>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8" y="942975"/>
            <a:ext cx="10972800" cy="1143000"/>
          </a:xfrm>
        </p:spPr>
        <p:txBody>
          <a:bodyPr>
            <a:normAutofit fontScale="90000"/>
          </a:bodyPr>
          <a:lstStyle/>
          <a:p>
            <a:pPr eaLnBrk="1" fontAlgn="auto" hangingPunct="1">
              <a:spcAft>
                <a:spcPts val="0"/>
              </a:spcAft>
              <a:defRPr/>
            </a:pPr>
            <a:r>
              <a:rPr lang="en-US" dirty="0" smtClean="0"/>
              <a:t>Approach of derivation</a:t>
            </a:r>
            <a:br>
              <a:rPr lang="en-US" dirty="0" smtClean="0"/>
            </a:br>
            <a:endParaRPr lang="en-US" dirty="0"/>
          </a:p>
        </p:txBody>
      </p:sp>
      <p:grpSp>
        <p:nvGrpSpPr>
          <p:cNvPr id="4" name="Group 15"/>
          <p:cNvGrpSpPr>
            <a:grpSpLocks noGrp="1"/>
          </p:cNvGrpSpPr>
          <p:nvPr/>
        </p:nvGrpSpPr>
        <p:grpSpPr bwMode="auto">
          <a:xfrm>
            <a:off x="609600" y="1935163"/>
            <a:ext cx="10972800" cy="3706812"/>
            <a:chOff x="576" y="1296"/>
            <a:chExt cx="4512" cy="1066"/>
          </a:xfrm>
        </p:grpSpPr>
        <p:sp>
          <p:nvSpPr>
            <p:cNvPr id="173060" name="Text Box 4"/>
            <p:cNvSpPr txBox="1">
              <a:spLocks noChangeArrowheads="1"/>
            </p:cNvSpPr>
            <p:nvPr/>
          </p:nvSpPr>
          <p:spPr bwMode="auto">
            <a:xfrm>
              <a:off x="576" y="1968"/>
              <a:ext cx="1008" cy="1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t>Input image</a:t>
              </a:r>
            </a:p>
          </p:txBody>
        </p:sp>
        <p:sp>
          <p:nvSpPr>
            <p:cNvPr id="173061" name="Text Box 5"/>
            <p:cNvSpPr txBox="1">
              <a:spLocks noChangeArrowheads="1"/>
            </p:cNvSpPr>
            <p:nvPr/>
          </p:nvSpPr>
          <p:spPr bwMode="auto">
            <a:xfrm>
              <a:off x="2352" y="1968"/>
              <a:ext cx="1008" cy="1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t>Uniform image</a:t>
              </a:r>
            </a:p>
          </p:txBody>
        </p:sp>
        <p:sp>
          <p:nvSpPr>
            <p:cNvPr id="173062" name="Text Box 6"/>
            <p:cNvSpPr txBox="1">
              <a:spLocks noChangeArrowheads="1"/>
            </p:cNvSpPr>
            <p:nvPr/>
          </p:nvSpPr>
          <p:spPr bwMode="auto">
            <a:xfrm>
              <a:off x="4080" y="1972"/>
              <a:ext cx="1008" cy="1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t>Output image</a:t>
              </a:r>
            </a:p>
          </p:txBody>
        </p:sp>
        <p:sp>
          <p:nvSpPr>
            <p:cNvPr id="173063" name="Line 7"/>
            <p:cNvSpPr>
              <a:spLocks noChangeShapeType="1"/>
            </p:cNvSpPr>
            <p:nvPr/>
          </p:nvSpPr>
          <p:spPr bwMode="auto">
            <a:xfrm>
              <a:off x="1584" y="2256"/>
              <a:ext cx="7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3064" name="Text Box 8"/>
            <p:cNvSpPr txBox="1">
              <a:spLocks noChangeArrowheads="1"/>
            </p:cNvSpPr>
            <p:nvPr/>
          </p:nvSpPr>
          <p:spPr bwMode="auto">
            <a:xfrm>
              <a:off x="1584" y="2256"/>
              <a:ext cx="7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s=</a:t>
              </a:r>
              <a:r>
                <a:rPr lang="en-US" i="1"/>
                <a:t>T</a:t>
              </a:r>
              <a:r>
                <a:rPr lang="en-US"/>
                <a:t>(</a:t>
              </a:r>
              <a:r>
                <a:rPr lang="en-US" i="1"/>
                <a:t>r</a:t>
              </a:r>
              <a:r>
                <a:rPr lang="en-US"/>
                <a:t>)</a:t>
              </a:r>
            </a:p>
          </p:txBody>
        </p:sp>
        <p:sp>
          <p:nvSpPr>
            <p:cNvPr id="173065" name="Text Box 9"/>
            <p:cNvSpPr txBox="1">
              <a:spLocks noChangeArrowheads="1"/>
            </p:cNvSpPr>
            <p:nvPr/>
          </p:nvSpPr>
          <p:spPr bwMode="auto">
            <a:xfrm>
              <a:off x="3408" y="2256"/>
              <a:ext cx="7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v=</a:t>
              </a:r>
              <a:r>
                <a:rPr lang="en-US" i="1"/>
                <a:t>G</a:t>
              </a:r>
              <a:r>
                <a:rPr lang="en-US"/>
                <a:t>(</a:t>
              </a:r>
              <a:r>
                <a:rPr lang="en-US" i="1"/>
                <a:t>z</a:t>
              </a:r>
              <a:r>
                <a:rPr lang="en-US"/>
                <a:t>)</a:t>
              </a:r>
            </a:p>
          </p:txBody>
        </p:sp>
        <p:sp>
          <p:nvSpPr>
            <p:cNvPr id="173066" name="Line 10"/>
            <p:cNvSpPr>
              <a:spLocks noChangeShapeType="1"/>
            </p:cNvSpPr>
            <p:nvPr/>
          </p:nvSpPr>
          <p:spPr bwMode="auto">
            <a:xfrm flipH="1">
              <a:off x="3360" y="2256"/>
              <a:ext cx="7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3067" name="Line 11"/>
            <p:cNvSpPr>
              <a:spLocks noChangeShapeType="1"/>
            </p:cNvSpPr>
            <p:nvPr/>
          </p:nvSpPr>
          <p:spPr bwMode="auto">
            <a:xfrm flipV="1">
              <a:off x="1152" y="163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3068" name="Line 12"/>
            <p:cNvSpPr>
              <a:spLocks noChangeShapeType="1"/>
            </p:cNvSpPr>
            <p:nvPr/>
          </p:nvSpPr>
          <p:spPr bwMode="auto">
            <a:xfrm>
              <a:off x="4512" y="1632"/>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3069" name="Line 13"/>
            <p:cNvSpPr>
              <a:spLocks noChangeShapeType="1"/>
            </p:cNvSpPr>
            <p:nvPr/>
          </p:nvSpPr>
          <p:spPr bwMode="auto">
            <a:xfrm>
              <a:off x="1152" y="1632"/>
              <a:ext cx="33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3070" name="Text Box 14"/>
            <p:cNvSpPr txBox="1">
              <a:spLocks noChangeArrowheads="1"/>
            </p:cNvSpPr>
            <p:nvPr/>
          </p:nvSpPr>
          <p:spPr bwMode="auto">
            <a:xfrm>
              <a:off x="2400" y="1296"/>
              <a:ext cx="72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z=</a:t>
              </a:r>
              <a:r>
                <a:rPr lang="en-US" i="1"/>
                <a:t>H</a:t>
              </a:r>
              <a:r>
                <a:rPr lang="en-US"/>
                <a:t>(</a:t>
              </a:r>
              <a:r>
                <a:rPr lang="en-US" i="1"/>
                <a:t>r</a:t>
              </a:r>
              <a:r>
                <a:rPr lang="en-US"/>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2"/>
          <p:cNvSpPr>
            <a:spLocks noGrp="1"/>
          </p:cNvSpPr>
          <p:nvPr>
            <p:ph idx="1"/>
          </p:nvPr>
        </p:nvSpPr>
        <p:spPr>
          <a:xfrm>
            <a:off x="280988" y="619125"/>
            <a:ext cx="11301412" cy="5705475"/>
          </a:xfrm>
        </p:spPr>
        <p:txBody>
          <a:bodyPr/>
          <a:lstStyle/>
          <a:p>
            <a:pPr eaLnBrk="1" hangingPunct="1"/>
            <a:r>
              <a:rPr lang="en-US" smtClean="0">
                <a:cs typeface="Times New Roman" panose="02020603050405020304" pitchFamily="18" charset="0"/>
              </a:rPr>
              <a:t>Suppose, the input image has probability density in </a:t>
            </a:r>
            <a:r>
              <a:rPr lang="en-US" i="1" smtClean="0">
                <a:cs typeface="Times New Roman" panose="02020603050405020304" pitchFamily="18" charset="0"/>
              </a:rPr>
              <a:t>p(r) </a:t>
            </a:r>
            <a:r>
              <a:rPr lang="en-US" smtClean="0">
                <a:cs typeface="Times New Roman" panose="02020603050405020304" pitchFamily="18" charset="0"/>
              </a:rPr>
              <a:t>. We</a:t>
            </a:r>
          </a:p>
          <a:p>
            <a:pPr eaLnBrk="1" hangingPunct="1"/>
            <a:r>
              <a:rPr lang="en-US" smtClean="0">
                <a:cs typeface="Times New Roman" panose="02020603050405020304" pitchFamily="18" charset="0"/>
              </a:rPr>
              <a:t>want to find a transformation </a:t>
            </a:r>
            <a:r>
              <a:rPr lang="en-US" i="1" smtClean="0">
                <a:cs typeface="Times New Roman" panose="02020603050405020304" pitchFamily="18" charset="0"/>
              </a:rPr>
              <a:t>z </a:t>
            </a:r>
            <a:r>
              <a:rPr lang="en-US" smtClean="0">
                <a:latin typeface="Symbol" panose="05050102010706020507" pitchFamily="18" charset="2"/>
                <a:cs typeface="Times New Roman" panose="02020603050405020304" pitchFamily="18" charset="0"/>
              </a:rPr>
              <a:t>= </a:t>
            </a:r>
            <a:r>
              <a:rPr lang="en-US" i="1" smtClean="0">
                <a:cs typeface="Times New Roman" panose="02020603050405020304" pitchFamily="18" charset="0"/>
              </a:rPr>
              <a:t>H (r)</a:t>
            </a:r>
            <a:r>
              <a:rPr lang="en-US" smtClean="0">
                <a:latin typeface="Symbol" panose="05050102010706020507" pitchFamily="18" charset="2"/>
                <a:cs typeface="Times New Roman" panose="02020603050405020304" pitchFamily="18" charset="0"/>
              </a:rPr>
              <a:t> </a:t>
            </a:r>
            <a:r>
              <a:rPr lang="en-US" smtClean="0">
                <a:cs typeface="Times New Roman" panose="02020603050405020304" pitchFamily="18" charset="0"/>
              </a:rPr>
              <a:t>, such that the probability density of the new image obtained by this transformation is </a:t>
            </a:r>
            <a:r>
              <a:rPr lang="en-US" i="1" smtClean="0">
                <a:cs typeface="Times New Roman" panose="02020603050405020304" pitchFamily="18" charset="0"/>
              </a:rPr>
              <a:t>p</a:t>
            </a:r>
            <a:r>
              <a:rPr lang="en-US" i="1" baseline="-25000" smtClean="0">
                <a:cs typeface="Times New Roman" panose="02020603050405020304" pitchFamily="18" charset="0"/>
              </a:rPr>
              <a:t>out</a:t>
            </a:r>
            <a:r>
              <a:rPr lang="en-US" i="1" smtClean="0">
                <a:cs typeface="Times New Roman" panose="02020603050405020304" pitchFamily="18" charset="0"/>
              </a:rPr>
              <a:t>(z) </a:t>
            </a:r>
            <a:r>
              <a:rPr lang="en-US" smtClean="0">
                <a:cs typeface="Times New Roman" panose="02020603050405020304" pitchFamily="18" charset="0"/>
              </a:rPr>
              <a:t>, which is not necessarily uniform.</a:t>
            </a:r>
            <a:r>
              <a:rPr lang="en-US" smtClean="0"/>
              <a:t> </a:t>
            </a:r>
          </a:p>
          <a:p>
            <a:pPr eaLnBrk="1" hangingPunct="1"/>
            <a:r>
              <a:rPr lang="en-US" smtClean="0">
                <a:cs typeface="Times New Roman" panose="02020603050405020304" pitchFamily="18" charset="0"/>
              </a:rPr>
              <a:t>First apply the transformation </a:t>
            </a:r>
          </a:p>
          <a:p>
            <a:pPr eaLnBrk="1" hangingPunct="1"/>
            <a:endParaRPr lang="en-US" smtClean="0">
              <a:cs typeface="Times New Roman" panose="02020603050405020304" pitchFamily="18" charset="0"/>
            </a:endParaRPr>
          </a:p>
          <a:p>
            <a:pPr eaLnBrk="1" hangingPunct="1"/>
            <a:endParaRPr lang="en-US" smtClean="0">
              <a:cs typeface="Times New Roman" panose="02020603050405020304" pitchFamily="18" charset="0"/>
            </a:endParaRPr>
          </a:p>
          <a:p>
            <a:pPr eaLnBrk="1" hangingPunct="1"/>
            <a:endParaRPr lang="en-US" smtClean="0">
              <a:cs typeface="Times New Roman" panose="02020603050405020304" pitchFamily="18" charset="0"/>
            </a:endParaRPr>
          </a:p>
          <a:p>
            <a:pPr eaLnBrk="1" hangingPunct="1"/>
            <a:r>
              <a:rPr lang="en-US" smtClean="0">
                <a:cs typeface="Times New Roman" panose="02020603050405020304" pitchFamily="18" charset="0"/>
              </a:rPr>
              <a:t>This gives an image with a uniform probability density.</a:t>
            </a:r>
            <a:r>
              <a:rPr lang="en-US" smtClean="0"/>
              <a:t> </a:t>
            </a:r>
          </a:p>
          <a:p>
            <a:pPr eaLnBrk="1" hangingPunct="1"/>
            <a:endParaRPr lang="en-US" smtClean="0">
              <a:cs typeface="Times New Roman" panose="02020603050405020304" pitchFamily="18" charset="0"/>
            </a:endParaRPr>
          </a:p>
          <a:p>
            <a:pPr eaLnBrk="1" hangingPunct="1"/>
            <a:r>
              <a:rPr lang="en-US" smtClean="0">
                <a:cs typeface="Times New Roman" panose="02020603050405020304" pitchFamily="18" charset="0"/>
              </a:rPr>
              <a:t>If the desired output image were available, then the following</a:t>
            </a:r>
          </a:p>
          <a:p>
            <a:pPr eaLnBrk="1" hangingPunct="1"/>
            <a:r>
              <a:rPr lang="en-US" smtClean="0">
                <a:cs typeface="Times New Roman" panose="02020603050405020304" pitchFamily="18" charset="0"/>
              </a:rPr>
              <a:t>transformation would generate an image with uniform density:</a:t>
            </a:r>
            <a:r>
              <a:rPr lang="en-US" smtClean="0"/>
              <a:t> </a:t>
            </a:r>
          </a:p>
          <a:p>
            <a:pPr eaLnBrk="1" hangingPunct="1"/>
            <a:endParaRPr lang="en-US" smtClean="0"/>
          </a:p>
        </p:txBody>
      </p:sp>
      <p:graphicFrame>
        <p:nvGraphicFramePr>
          <p:cNvPr id="174083" name="Object 7"/>
          <p:cNvGraphicFramePr>
            <a:graphicFrameLocks noChangeAspect="1"/>
          </p:cNvGraphicFramePr>
          <p:nvPr/>
        </p:nvGraphicFramePr>
        <p:xfrm>
          <a:off x="974725" y="3155950"/>
          <a:ext cx="8216900" cy="995363"/>
        </p:xfrm>
        <a:graphic>
          <a:graphicData uri="http://schemas.openxmlformats.org/presentationml/2006/ole">
            <mc:AlternateContent xmlns:mc="http://schemas.openxmlformats.org/markup-compatibility/2006">
              <mc:Choice xmlns:v="urn:schemas-microsoft-com:vml" Requires="v">
                <p:oleObj spid="_x0000_s174085" name="Equation" r:id="rId3" imgW="2755900" imgH="330200" progId="Equation.3">
                  <p:embed/>
                </p:oleObj>
              </mc:Choice>
              <mc:Fallback>
                <p:oleObj name="Equation" r:id="rId3" imgW="2755900" imgH="330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3155950"/>
                        <a:ext cx="82169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5332413"/>
            <a:ext cx="10972800" cy="1143000"/>
          </a:xfrm>
        </p:spPr>
        <p:txBody>
          <a:bodyPr>
            <a:normAutofit fontScale="90000"/>
          </a:bodyPr>
          <a:lstStyle/>
          <a:p>
            <a:pPr eaLnBrk="1" fontAlgn="auto" hangingPunct="1">
              <a:spcAft>
                <a:spcPts val="0"/>
              </a:spcAft>
              <a:defRPr/>
            </a:pPr>
            <a:r>
              <a:rPr lang="en-US" sz="3600" dirty="0" smtClean="0">
                <a:cs typeface="Times New Roman" pitchFamily="18" charset="0"/>
              </a:rPr>
              <a:t>From the gray values </a:t>
            </a:r>
            <a:r>
              <a:rPr lang="en-US" sz="3600" dirty="0" smtClean="0">
                <a:latin typeface="Symbol" pitchFamily="18" charset="2"/>
                <a:cs typeface="Times New Roman" pitchFamily="18" charset="0"/>
              </a:rPr>
              <a:t>n </a:t>
            </a:r>
            <a:r>
              <a:rPr lang="en-US" sz="3600" dirty="0" smtClean="0">
                <a:cs typeface="Times New Roman" pitchFamily="18" charset="0"/>
              </a:rPr>
              <a:t>we can obtain the gray values </a:t>
            </a:r>
            <a:r>
              <a:rPr lang="en-US" sz="3600" i="1" dirty="0" smtClean="0">
                <a:cs typeface="Times New Roman" pitchFamily="18" charset="0"/>
              </a:rPr>
              <a:t>z </a:t>
            </a:r>
            <a:r>
              <a:rPr lang="en-US" sz="3600" dirty="0" smtClean="0">
                <a:cs typeface="Times New Roman" pitchFamily="18" charset="0"/>
              </a:rPr>
              <a:t>by</a:t>
            </a:r>
            <a:br>
              <a:rPr lang="en-US" sz="3600" dirty="0" smtClean="0">
                <a:cs typeface="Times New Roman" pitchFamily="18" charset="0"/>
              </a:rPr>
            </a:br>
            <a:r>
              <a:rPr lang="en-US" sz="3600" dirty="0" smtClean="0">
                <a:cs typeface="Times New Roman" pitchFamily="18" charset="0"/>
              </a:rPr>
              <a:t>using the inverse transformation, </a:t>
            </a:r>
            <a:r>
              <a:rPr lang="en-US" sz="3600" dirty="0" smtClean="0">
                <a:latin typeface="Symbol" pitchFamily="18" charset="2"/>
                <a:cs typeface="Times New Roman" pitchFamily="18" charset="0"/>
              </a:rPr>
              <a:t> </a:t>
            </a:r>
            <a:r>
              <a:rPr lang="en-US" sz="3600" i="1" dirty="0" smtClean="0">
                <a:cs typeface="Times New Roman" pitchFamily="18" charset="0"/>
              </a:rPr>
              <a:t>z </a:t>
            </a:r>
            <a:r>
              <a:rPr lang="en-US" sz="3600" dirty="0" smtClean="0">
                <a:latin typeface="Symbol" pitchFamily="18" charset="2"/>
                <a:cs typeface="Times New Roman" pitchFamily="18" charset="0"/>
              </a:rPr>
              <a:t>=</a:t>
            </a:r>
            <a:r>
              <a:rPr lang="en-US" sz="3600" i="1" dirty="0" smtClean="0">
                <a:cs typeface="Times New Roman" pitchFamily="18" charset="0"/>
              </a:rPr>
              <a:t> G</a:t>
            </a:r>
            <a:r>
              <a:rPr lang="en-US" sz="3600" baseline="30000" dirty="0" smtClean="0">
                <a:cs typeface="Times New Roman" pitchFamily="18" charset="0"/>
              </a:rPr>
              <a:t>-1</a:t>
            </a:r>
            <a:r>
              <a:rPr lang="en-US" sz="3600" dirty="0" smtClean="0">
                <a:cs typeface="Times New Roman" pitchFamily="18" charset="0"/>
              </a:rPr>
              <a:t>(v)</a:t>
            </a:r>
            <a:br>
              <a:rPr lang="en-US" sz="3600" dirty="0" smtClean="0">
                <a:cs typeface="Times New Roman" pitchFamily="18" charset="0"/>
              </a:rPr>
            </a:br>
            <a:r>
              <a:rPr lang="en-US" sz="3600" dirty="0" smtClean="0">
                <a:cs typeface="Times New Roman" pitchFamily="18" charset="0"/>
              </a:rPr>
              <a:t/>
            </a:r>
            <a:br>
              <a:rPr lang="en-US" sz="3600" dirty="0" smtClean="0">
                <a:cs typeface="Times New Roman" pitchFamily="18" charset="0"/>
              </a:rPr>
            </a:br>
            <a:r>
              <a:rPr lang="en-US" sz="3600" dirty="0" smtClean="0">
                <a:cs typeface="Times New Roman" pitchFamily="18" charset="0"/>
              </a:rPr>
              <a:t/>
            </a:r>
            <a:br>
              <a:rPr lang="en-US" sz="3600" dirty="0" smtClean="0">
                <a:cs typeface="Times New Roman" pitchFamily="18" charset="0"/>
              </a:rPr>
            </a:br>
            <a:r>
              <a:rPr lang="en-US" sz="3600" dirty="0" smtClean="0">
                <a:cs typeface="Times New Roman" pitchFamily="18" charset="0"/>
              </a:rPr>
              <a:t/>
            </a:r>
            <a:br>
              <a:rPr lang="en-US" sz="3600"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a:p>
        </p:txBody>
      </p:sp>
      <p:graphicFrame>
        <p:nvGraphicFramePr>
          <p:cNvPr id="25612" name="Object 12"/>
          <p:cNvGraphicFramePr>
            <a:graphicFrameLocks noGrp="1" noChangeAspect="1"/>
          </p:cNvGraphicFramePr>
          <p:nvPr>
            <p:ph idx="1"/>
          </p:nvPr>
        </p:nvGraphicFramePr>
        <p:xfrm>
          <a:off x="552450" y="1181100"/>
          <a:ext cx="8166100" cy="919163"/>
        </p:xfrm>
        <a:graphic>
          <a:graphicData uri="http://schemas.openxmlformats.org/presentationml/2006/ole">
            <mc:AlternateContent xmlns:mc="http://schemas.openxmlformats.org/markup-compatibility/2006">
              <mc:Choice xmlns:v="urn:schemas-microsoft-com:vml" Requires="v">
                <p:oleObj spid="_x0000_s175110" name="Equation" r:id="rId3" imgW="2933700" imgH="330200" progId="Equation.3">
                  <p:embed/>
                </p:oleObj>
              </mc:Choice>
              <mc:Fallback>
                <p:oleObj name="Equation" r:id="rId3" imgW="2933700" imgH="330200" progId="Equation.3">
                  <p:embed/>
                  <p:pic>
                    <p:nvPicPr>
                      <p:cNvPr id="0" name="Object 1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181100"/>
                        <a:ext cx="816610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5108" name="Rectangle 4"/>
          <p:cNvSpPr>
            <a:spLocks noChangeArrowheads="1"/>
          </p:cNvSpPr>
          <p:nvPr/>
        </p:nvSpPr>
        <p:spPr bwMode="auto">
          <a:xfrm>
            <a:off x="1484313" y="3962400"/>
            <a:ext cx="4887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3200" i="1"/>
              <a:t>Z=H</a:t>
            </a:r>
            <a:r>
              <a:rPr lang="en-US" sz="3200"/>
              <a:t>(</a:t>
            </a:r>
            <a:r>
              <a:rPr lang="en-US" sz="3200" i="1"/>
              <a:t>r</a:t>
            </a:r>
            <a:r>
              <a:rPr lang="en-US" sz="3200"/>
              <a:t>)</a:t>
            </a:r>
            <a:r>
              <a:rPr lang="en-US" sz="3200" i="1">
                <a:cs typeface="Times New Roman" panose="02020603050405020304" pitchFamily="18" charset="0"/>
              </a:rPr>
              <a:t>= G</a:t>
            </a:r>
            <a:r>
              <a:rPr lang="en-US" sz="4800" i="1" baseline="30000">
                <a:cs typeface="Times New Roman" panose="02020603050405020304" pitchFamily="18" charset="0"/>
              </a:rPr>
              <a:t>-1</a:t>
            </a:r>
            <a:r>
              <a:rPr lang="en-US" sz="3200">
                <a:cs typeface="Times New Roman" panose="02020603050405020304" pitchFamily="18" charset="0"/>
              </a:rPr>
              <a:t>[ v=s =</a:t>
            </a:r>
            <a:r>
              <a:rPr lang="en-US" sz="3200" i="1">
                <a:cs typeface="Times New Roman" panose="02020603050405020304" pitchFamily="18" charset="0"/>
              </a:rPr>
              <a:t>T(r)</a:t>
            </a:r>
            <a:r>
              <a:rPr lang="en-US" sz="3200">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pPr eaLnBrk="1" hangingPunct="1"/>
            <a:endParaRPr lang="en-US" smtClean="0"/>
          </a:p>
        </p:txBody>
      </p:sp>
      <p:sp>
        <p:nvSpPr>
          <p:cNvPr id="176131" name="Content Placeholder 2"/>
          <p:cNvSpPr>
            <a:spLocks noGrp="1"/>
          </p:cNvSpPr>
          <p:nvPr>
            <p:ph idx="1"/>
          </p:nvPr>
        </p:nvSpPr>
        <p:spPr/>
        <p:txBody>
          <a:bodyPr/>
          <a:lstStyle/>
          <a:p>
            <a:pPr eaLnBrk="1" hangingPunct="1"/>
            <a:r>
              <a:rPr lang="en-US" smtClean="0">
                <a:cs typeface="Times New Roman" panose="02020603050405020304" pitchFamily="18" charset="0"/>
              </a:rPr>
              <a:t>For discrete gray levels, we have</a:t>
            </a:r>
          </a:p>
          <a:p>
            <a:pPr eaLnBrk="1" hangingPunct="1"/>
            <a:endParaRPr lang="en-US" smtClean="0"/>
          </a:p>
        </p:txBody>
      </p:sp>
      <p:graphicFrame>
        <p:nvGraphicFramePr>
          <p:cNvPr id="176132" name="Object 4"/>
          <p:cNvGraphicFramePr>
            <a:graphicFrameLocks noChangeAspect="1"/>
          </p:cNvGraphicFramePr>
          <p:nvPr/>
        </p:nvGraphicFramePr>
        <p:xfrm>
          <a:off x="733425" y="2625725"/>
          <a:ext cx="5216525" cy="1222375"/>
        </p:xfrm>
        <a:graphic>
          <a:graphicData uri="http://schemas.openxmlformats.org/presentationml/2006/ole">
            <mc:AlternateContent xmlns:mc="http://schemas.openxmlformats.org/markup-compatibility/2006">
              <mc:Choice xmlns:v="urn:schemas-microsoft-com:vml" Requires="v">
                <p:oleObj spid="_x0000_s176140" name="Equation" r:id="rId3" imgW="1726451" imgH="444307" progId="Equation.3">
                  <p:embed/>
                </p:oleObj>
              </mc:Choice>
              <mc:Fallback>
                <p:oleObj name="Equation" r:id="rId3" imgW="1726451"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2625725"/>
                        <a:ext cx="52165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6133" name="Object 5"/>
          <p:cNvGraphicFramePr>
            <a:graphicFrameLocks noChangeAspect="1"/>
          </p:cNvGraphicFramePr>
          <p:nvPr/>
        </p:nvGraphicFramePr>
        <p:xfrm>
          <a:off x="6138863" y="2827338"/>
          <a:ext cx="2662237" cy="623887"/>
        </p:xfrm>
        <a:graphic>
          <a:graphicData uri="http://schemas.openxmlformats.org/presentationml/2006/ole">
            <mc:AlternateContent xmlns:mc="http://schemas.openxmlformats.org/markup-compatibility/2006">
              <mc:Choice xmlns:v="urn:schemas-microsoft-com:vml" Requires="v">
                <p:oleObj spid="_x0000_s176141" r:id="rId5" imgW="774028" imgH="177646" progId="Equation.3">
                  <p:embed/>
                </p:oleObj>
              </mc:Choice>
              <mc:Fallback>
                <p:oleObj r:id="rId5" imgW="774028" imgH="1776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863" y="2827338"/>
                        <a:ext cx="26622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6134" name="Object 6"/>
          <p:cNvGraphicFramePr>
            <a:graphicFrameLocks noChangeAspect="1"/>
          </p:cNvGraphicFramePr>
          <p:nvPr/>
        </p:nvGraphicFramePr>
        <p:xfrm>
          <a:off x="647700" y="4233863"/>
          <a:ext cx="5907088" cy="1281112"/>
        </p:xfrm>
        <a:graphic>
          <a:graphicData uri="http://schemas.openxmlformats.org/presentationml/2006/ole">
            <mc:AlternateContent xmlns:mc="http://schemas.openxmlformats.org/markup-compatibility/2006">
              <mc:Choice xmlns:v="urn:schemas-microsoft-com:vml" Requires="v">
                <p:oleObj spid="_x0000_s176142" name="Equation" r:id="rId7" imgW="2070100" imgH="444500" progId="Equation.3">
                  <p:embed/>
                </p:oleObj>
              </mc:Choice>
              <mc:Fallback>
                <p:oleObj name="Equation" r:id="rId7" imgW="2070100" imgH="4445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 y="4233863"/>
                        <a:ext cx="5907088"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6135" name="Object 7"/>
          <p:cNvGraphicFramePr>
            <a:graphicFrameLocks noChangeAspect="1"/>
          </p:cNvGraphicFramePr>
          <p:nvPr/>
        </p:nvGraphicFramePr>
        <p:xfrm>
          <a:off x="7080250" y="4557713"/>
          <a:ext cx="2155825" cy="504825"/>
        </p:xfrm>
        <a:graphic>
          <a:graphicData uri="http://schemas.openxmlformats.org/presentationml/2006/ole">
            <mc:AlternateContent xmlns:mc="http://schemas.openxmlformats.org/markup-compatibility/2006">
              <mc:Choice xmlns:v="urn:schemas-microsoft-com:vml" Requires="v">
                <p:oleObj spid="_x0000_s176143" name="Equation" r:id="rId9" imgW="774028" imgH="177646" progId="Equation.3">
                  <p:embed/>
                </p:oleObj>
              </mc:Choice>
              <mc:Fallback>
                <p:oleObj name="Equation" r:id="rId9" imgW="774028" imgH="177646"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0250" y="4557713"/>
                        <a:ext cx="2155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pPr eaLnBrk="1" hangingPunct="1"/>
            <a:r>
              <a:rPr lang="en-US" sz="4000" smtClean="0">
                <a:cs typeface="Times New Roman" panose="02020603050405020304" pitchFamily="18" charset="0"/>
              </a:rPr>
              <a:t>Algorithm for histogram specification: </a:t>
            </a:r>
            <a:br>
              <a:rPr lang="en-US" sz="4000" smtClean="0">
                <a:cs typeface="Times New Roman" panose="02020603050405020304" pitchFamily="18" charset="0"/>
              </a:rPr>
            </a:br>
            <a:endParaRPr lang="en-US" sz="4000" smtClean="0"/>
          </a:p>
        </p:txBody>
      </p:sp>
      <p:sp>
        <p:nvSpPr>
          <p:cNvPr id="177155" name="Content Placeholder 2"/>
          <p:cNvSpPr>
            <a:spLocks noGrp="1"/>
          </p:cNvSpPr>
          <p:nvPr>
            <p:ph idx="1"/>
          </p:nvPr>
        </p:nvSpPr>
        <p:spPr>
          <a:xfrm>
            <a:off x="280988" y="1617663"/>
            <a:ext cx="11301412" cy="5240337"/>
          </a:xfrm>
        </p:spPr>
        <p:txBody>
          <a:bodyPr/>
          <a:lstStyle/>
          <a:p>
            <a:pPr eaLnBrk="1" hangingPunct="1"/>
            <a:r>
              <a:rPr lang="en-US" smtClean="0">
                <a:cs typeface="Times New Roman" panose="02020603050405020304" pitchFamily="18" charset="0"/>
              </a:rPr>
              <a:t>(1) Equalize input image to get an image with uniform gray values</a:t>
            </a:r>
            <a:r>
              <a:rPr lang="en-US" i="1" smtClean="0">
                <a:cs typeface="Times New Roman" panose="02020603050405020304" pitchFamily="18" charset="0"/>
              </a:rPr>
              <a:t>,</a:t>
            </a:r>
            <a:r>
              <a:rPr lang="en-US" smtClean="0">
                <a:cs typeface="Times New Roman" panose="02020603050405020304" pitchFamily="18" charset="0"/>
              </a:rPr>
              <a:t> using the discrete equation:</a:t>
            </a:r>
            <a:r>
              <a:rPr lang="en-US" smtClean="0"/>
              <a:t> </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(2) Based on d</a:t>
            </a:r>
            <a:r>
              <a:rPr lang="en-US" smtClean="0">
                <a:cs typeface="Times New Roman" panose="02020603050405020304" pitchFamily="18" charset="0"/>
              </a:rPr>
              <a:t>esired histogram to get an image with uniform gray values</a:t>
            </a:r>
            <a:r>
              <a:rPr lang="en-US" i="1" smtClean="0">
                <a:cs typeface="Times New Roman" panose="02020603050405020304" pitchFamily="18" charset="0"/>
              </a:rPr>
              <a:t>,</a:t>
            </a:r>
            <a:r>
              <a:rPr lang="en-US" smtClean="0">
                <a:cs typeface="Times New Roman" panose="02020603050405020304" pitchFamily="18" charset="0"/>
              </a:rPr>
              <a:t> using the discrete equation: </a:t>
            </a:r>
          </a:p>
          <a:p>
            <a:pPr eaLnBrk="1" hangingPunct="1"/>
            <a:endParaRPr lang="en-US" smtClean="0"/>
          </a:p>
          <a:p>
            <a:pPr eaLnBrk="1" hangingPunct="1"/>
            <a:endParaRPr lang="en-US" smtClean="0"/>
          </a:p>
        </p:txBody>
      </p:sp>
      <p:graphicFrame>
        <p:nvGraphicFramePr>
          <p:cNvPr id="177156" name="Object 4"/>
          <p:cNvGraphicFramePr>
            <a:graphicFrameLocks noChangeAspect="1"/>
          </p:cNvGraphicFramePr>
          <p:nvPr/>
        </p:nvGraphicFramePr>
        <p:xfrm>
          <a:off x="1493838" y="3033713"/>
          <a:ext cx="5216525" cy="1222375"/>
        </p:xfrm>
        <a:graphic>
          <a:graphicData uri="http://schemas.openxmlformats.org/presentationml/2006/ole">
            <mc:AlternateContent xmlns:mc="http://schemas.openxmlformats.org/markup-compatibility/2006">
              <mc:Choice xmlns:v="urn:schemas-microsoft-com:vml" Requires="v">
                <p:oleObj spid="_x0000_s177164" name="Equation" r:id="rId3" imgW="1726451" imgH="444307" progId="Equation.3">
                  <p:embed/>
                </p:oleObj>
              </mc:Choice>
              <mc:Fallback>
                <p:oleObj name="Equation" r:id="rId3" imgW="1726451"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3033713"/>
                        <a:ext cx="52165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57" name="Object 6"/>
          <p:cNvGraphicFramePr>
            <a:graphicFrameLocks noChangeAspect="1"/>
          </p:cNvGraphicFramePr>
          <p:nvPr/>
        </p:nvGraphicFramePr>
        <p:xfrm>
          <a:off x="7900988" y="3263900"/>
          <a:ext cx="2192337" cy="534988"/>
        </p:xfrm>
        <a:graphic>
          <a:graphicData uri="http://schemas.openxmlformats.org/presentationml/2006/ole">
            <mc:AlternateContent xmlns:mc="http://schemas.openxmlformats.org/markup-compatibility/2006">
              <mc:Choice xmlns:v="urn:schemas-microsoft-com:vml" Requires="v">
                <p:oleObj spid="_x0000_s177165" r:id="rId5" imgW="774028" imgH="177646" progId="Equation.3">
                  <p:embed/>
                </p:oleObj>
              </mc:Choice>
              <mc:Fallback>
                <p:oleObj r:id="rId5" imgW="774028" imgH="17764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988" y="3263900"/>
                        <a:ext cx="219233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58" name="Object 6"/>
          <p:cNvGraphicFramePr>
            <a:graphicFrameLocks noChangeAspect="1"/>
          </p:cNvGraphicFramePr>
          <p:nvPr/>
        </p:nvGraphicFramePr>
        <p:xfrm>
          <a:off x="563563" y="5330825"/>
          <a:ext cx="5907087" cy="1281113"/>
        </p:xfrm>
        <a:graphic>
          <a:graphicData uri="http://schemas.openxmlformats.org/presentationml/2006/ole">
            <mc:AlternateContent xmlns:mc="http://schemas.openxmlformats.org/markup-compatibility/2006">
              <mc:Choice xmlns:v="urn:schemas-microsoft-com:vml" Requires="v">
                <p:oleObj spid="_x0000_s177166" name="Equation" r:id="rId7" imgW="2070100" imgH="444500" progId="Equation.3">
                  <p:embed/>
                </p:oleObj>
              </mc:Choice>
              <mc:Fallback>
                <p:oleObj name="Equation" r:id="rId7" imgW="2070100" imgH="4445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563" y="5330825"/>
                        <a:ext cx="5907087"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59" name="Object 7"/>
          <p:cNvGraphicFramePr>
            <a:graphicFrameLocks noChangeAspect="1"/>
          </p:cNvGraphicFramePr>
          <p:nvPr/>
        </p:nvGraphicFramePr>
        <p:xfrm>
          <a:off x="7840663" y="5654675"/>
          <a:ext cx="2155825" cy="504825"/>
        </p:xfrm>
        <a:graphic>
          <a:graphicData uri="http://schemas.openxmlformats.org/presentationml/2006/ole">
            <mc:AlternateContent xmlns:mc="http://schemas.openxmlformats.org/markup-compatibility/2006">
              <mc:Choice xmlns:v="urn:schemas-microsoft-com:vml" Requires="v">
                <p:oleObj spid="_x0000_s177167" name="Equation" r:id="rId9" imgW="774028" imgH="177646" progId="Equation.3">
                  <p:embed/>
                </p:oleObj>
              </mc:Choice>
              <mc:Fallback>
                <p:oleObj name="Equation" r:id="rId9" imgW="774028" imgH="177646"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0663" y="5654675"/>
                        <a:ext cx="2155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06400" y="304800"/>
            <a:ext cx="711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Example:</a:t>
            </a:r>
          </a:p>
        </p:txBody>
      </p:sp>
      <p:sp>
        <p:nvSpPr>
          <p:cNvPr id="28675" name="Text Box 3"/>
          <p:cNvSpPr txBox="1">
            <a:spLocks noChangeArrowheads="1"/>
          </p:cNvSpPr>
          <p:nvPr/>
        </p:nvSpPr>
        <p:spPr bwMode="auto">
          <a:xfrm>
            <a:off x="508000" y="838200"/>
            <a:ext cx="1127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cs typeface="Times New Roman" panose="02020603050405020304" pitchFamily="18" charset="0"/>
              </a:rPr>
              <a:t>· </a:t>
            </a:r>
            <a:r>
              <a:rPr lang="en-US" sz="3200">
                <a:cs typeface="Times New Roman" panose="02020603050405020304" pitchFamily="18" charset="0"/>
              </a:rPr>
              <a:t>Consider an 8-level 64 x 64 previous image</a:t>
            </a:r>
            <a:r>
              <a:rPr lang="en-US">
                <a:cs typeface="Times New Roman" panose="02020603050405020304" pitchFamily="18" charset="0"/>
              </a:rPr>
              <a:t>. </a:t>
            </a:r>
            <a:endParaRPr lang="en-US"/>
          </a:p>
        </p:txBody>
      </p:sp>
      <p:graphicFrame>
        <p:nvGraphicFramePr>
          <p:cNvPr id="28676" name="Object 4"/>
          <p:cNvGraphicFramePr>
            <a:graphicFrameLocks noChangeAspect="1"/>
          </p:cNvGraphicFramePr>
          <p:nvPr/>
        </p:nvGraphicFramePr>
        <p:xfrm>
          <a:off x="263525" y="2079625"/>
          <a:ext cx="6108700" cy="4192588"/>
        </p:xfrm>
        <a:graphic>
          <a:graphicData uri="http://schemas.openxmlformats.org/presentationml/2006/ole">
            <mc:AlternateContent xmlns:mc="http://schemas.openxmlformats.org/markup-compatibility/2006">
              <mc:Choice xmlns:v="urn:schemas-microsoft-com:vml" Requires="v">
                <p:oleObj spid="_x0000_s178187" name="Bitmap Image" r:id="rId3" imgW="3304762" imgH="2647619" progId="PBrush">
                  <p:embed/>
                </p:oleObj>
              </mc:Choice>
              <mc:Fallback>
                <p:oleObj name="Bitmap Image" r:id="rId3" imgW="3304762" imgH="2647619"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 y="2079625"/>
                        <a:ext cx="6108700" cy="419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6400800" y="1600200"/>
            <a:ext cx="4945063" cy="3902075"/>
            <a:chOff x="144" y="384"/>
            <a:chExt cx="2336" cy="2458"/>
          </a:xfrm>
        </p:grpSpPr>
        <p:sp>
          <p:nvSpPr>
            <p:cNvPr id="178182" name="Text Box 6"/>
            <p:cNvSpPr txBox="1">
              <a:spLocks noChangeArrowheads="1"/>
            </p:cNvSpPr>
            <p:nvPr/>
          </p:nvSpPr>
          <p:spPr bwMode="auto">
            <a:xfrm>
              <a:off x="1152" y="259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Gray value</a:t>
              </a:r>
            </a:p>
          </p:txBody>
        </p:sp>
        <p:graphicFrame>
          <p:nvGraphicFramePr>
            <p:cNvPr id="178183" name="Object 7"/>
            <p:cNvGraphicFramePr>
              <a:graphicFrameLocks noChangeAspect="1"/>
            </p:cNvGraphicFramePr>
            <p:nvPr/>
          </p:nvGraphicFramePr>
          <p:xfrm>
            <a:off x="624" y="384"/>
            <a:ext cx="1856" cy="2202"/>
          </p:xfrm>
          <a:graphic>
            <a:graphicData uri="http://schemas.openxmlformats.org/presentationml/2006/ole">
              <mc:AlternateContent xmlns:mc="http://schemas.openxmlformats.org/markup-compatibility/2006">
                <mc:Choice xmlns:v="urn:schemas-microsoft-com:vml" Requires="v">
                  <p:oleObj spid="_x0000_s178188" name="Bitmap Image" r:id="rId5" imgW="2809524" imgH="3333333" progId="PBrush">
                    <p:embed/>
                  </p:oleObj>
                </mc:Choice>
                <mc:Fallback>
                  <p:oleObj name="Bitmap Image" r:id="rId5" imgW="2809524" imgH="3333333" progId="PBrush">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384"/>
                          <a:ext cx="1856" cy="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184" name="Text Box 8"/>
            <p:cNvSpPr txBox="1">
              <a:spLocks noChangeArrowheads="1"/>
            </p:cNvSpPr>
            <p:nvPr/>
          </p:nvSpPr>
          <p:spPr bwMode="auto">
            <a:xfrm>
              <a:off x="144" y="115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 pixels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812800" y="533400"/>
            <a:ext cx="10871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800">
                <a:latin typeface="Symbol" panose="05050102010706020507" pitchFamily="18" charset="2"/>
                <a:cs typeface="Times New Roman" panose="02020603050405020304" pitchFamily="18" charset="0"/>
              </a:rPr>
              <a:t>· </a:t>
            </a:r>
            <a:r>
              <a:rPr lang="en-US" sz="2800">
                <a:cs typeface="Times New Roman" panose="02020603050405020304" pitchFamily="18" charset="0"/>
              </a:rPr>
              <a:t>It is desired to transform this image into a new image, using a transformation </a:t>
            </a:r>
            <a:r>
              <a:rPr lang="en-US" sz="2800" i="1"/>
              <a:t>Z=H</a:t>
            </a:r>
            <a:r>
              <a:rPr lang="en-US" sz="2800"/>
              <a:t>(</a:t>
            </a:r>
            <a:r>
              <a:rPr lang="en-US" sz="2800" i="1"/>
              <a:t>r</a:t>
            </a:r>
            <a:r>
              <a:rPr lang="en-US" sz="2800"/>
              <a:t>)</a:t>
            </a:r>
            <a:r>
              <a:rPr lang="en-US" sz="2800" i="1">
                <a:cs typeface="Times New Roman" panose="02020603050405020304" pitchFamily="18" charset="0"/>
              </a:rPr>
              <a:t>= G</a:t>
            </a:r>
            <a:r>
              <a:rPr lang="en-US" sz="2800" i="1" baseline="30000">
                <a:cs typeface="Times New Roman" panose="02020603050405020304" pitchFamily="18" charset="0"/>
              </a:rPr>
              <a:t>-1</a:t>
            </a:r>
            <a:r>
              <a:rPr lang="en-US" sz="2800">
                <a:cs typeface="Times New Roman" panose="02020603050405020304" pitchFamily="18" charset="0"/>
              </a:rPr>
              <a:t>[</a:t>
            </a:r>
            <a:r>
              <a:rPr lang="en-US" sz="2800" i="1">
                <a:cs typeface="Times New Roman" panose="02020603050405020304" pitchFamily="18" charset="0"/>
              </a:rPr>
              <a:t>T(r)</a:t>
            </a:r>
            <a:r>
              <a:rPr lang="en-US" sz="2800">
                <a:cs typeface="Times New Roman" panose="02020603050405020304" pitchFamily="18" charset="0"/>
              </a:rPr>
              <a:t>], with histogram as specified below:</a:t>
            </a:r>
            <a:r>
              <a:rPr lang="en-US" sz="2800"/>
              <a:t> </a:t>
            </a:r>
          </a:p>
        </p:txBody>
      </p:sp>
      <p:graphicFrame>
        <p:nvGraphicFramePr>
          <p:cNvPr id="29699" name="Object 3"/>
          <p:cNvGraphicFramePr>
            <a:graphicFrameLocks noChangeAspect="1"/>
          </p:cNvGraphicFramePr>
          <p:nvPr/>
        </p:nvGraphicFramePr>
        <p:xfrm>
          <a:off x="193675" y="2209800"/>
          <a:ext cx="4581525" cy="4397375"/>
        </p:xfrm>
        <a:graphic>
          <a:graphicData uri="http://schemas.openxmlformats.org/presentationml/2006/ole">
            <mc:AlternateContent xmlns:mc="http://schemas.openxmlformats.org/markup-compatibility/2006">
              <mc:Choice xmlns:v="urn:schemas-microsoft-com:vml" Requires="v">
                <p:oleObj spid="_x0000_s179210" name="Bitmap Image" r:id="rId3" imgW="2295238" imgH="2409524" progId="PBrush">
                  <p:embed/>
                </p:oleObj>
              </mc:Choice>
              <mc:Fallback>
                <p:oleObj name="Bitmap Image" r:id="rId3" imgW="2295238" imgH="2409524"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2209800"/>
                        <a:ext cx="458152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7"/>
          <p:cNvGrpSpPr>
            <a:grpSpLocks/>
          </p:cNvGrpSpPr>
          <p:nvPr/>
        </p:nvGrpSpPr>
        <p:grpSpPr bwMode="auto">
          <a:xfrm>
            <a:off x="4775200" y="1663700"/>
            <a:ext cx="6545263" cy="4324350"/>
            <a:chOff x="2256" y="1044"/>
            <a:chExt cx="2856" cy="2453"/>
          </a:xfrm>
        </p:grpSpPr>
        <p:graphicFrame>
          <p:nvGraphicFramePr>
            <p:cNvPr id="179205" name="Object 4"/>
            <p:cNvGraphicFramePr>
              <a:graphicFrameLocks noChangeAspect="1"/>
            </p:cNvGraphicFramePr>
            <p:nvPr/>
          </p:nvGraphicFramePr>
          <p:xfrm>
            <a:off x="3024" y="1044"/>
            <a:ext cx="2088" cy="2220"/>
          </p:xfrm>
          <a:graphic>
            <a:graphicData uri="http://schemas.openxmlformats.org/presentationml/2006/ole">
              <mc:AlternateContent xmlns:mc="http://schemas.openxmlformats.org/markup-compatibility/2006">
                <mc:Choice xmlns:v="urn:schemas-microsoft-com:vml" Requires="v">
                  <p:oleObj spid="_x0000_s179211" name="Bitmap Image" r:id="rId5" imgW="3315163" imgH="3524742" progId="PBrush">
                    <p:embed/>
                  </p:oleObj>
                </mc:Choice>
                <mc:Fallback>
                  <p:oleObj name="Bitmap Image" r:id="rId5" imgW="3315163" imgH="3524742"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1044"/>
                          <a:ext cx="2088" cy="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06" name="Text Box 5"/>
            <p:cNvSpPr txBox="1">
              <a:spLocks noChangeArrowheads="1"/>
            </p:cNvSpPr>
            <p:nvPr/>
          </p:nvSpPr>
          <p:spPr bwMode="auto">
            <a:xfrm>
              <a:off x="3648" y="3264"/>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Gray values</a:t>
              </a:r>
            </a:p>
          </p:txBody>
        </p:sp>
        <p:sp>
          <p:nvSpPr>
            <p:cNvPr id="179207" name="Text Box 6"/>
            <p:cNvSpPr txBox="1">
              <a:spLocks noChangeArrowheads="1"/>
            </p:cNvSpPr>
            <p:nvPr/>
          </p:nvSpPr>
          <p:spPr bwMode="auto">
            <a:xfrm>
              <a:off x="2256" y="1968"/>
              <a:ext cx="7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 pixels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12800" y="457200"/>
            <a:ext cx="10769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atin typeface="Symbol" panose="05050102010706020507" pitchFamily="18" charset="2"/>
                <a:cs typeface="Times New Roman" panose="02020603050405020304" pitchFamily="18" charset="0"/>
              </a:rPr>
              <a:t>· </a:t>
            </a:r>
            <a:r>
              <a:rPr lang="en-US" sz="3200">
                <a:cs typeface="Times New Roman" panose="02020603050405020304" pitchFamily="18" charset="0"/>
              </a:rPr>
              <a:t>The transformation </a:t>
            </a:r>
            <a:r>
              <a:rPr lang="en-US" sz="3200" i="1">
                <a:cs typeface="Times New Roman" panose="02020603050405020304" pitchFamily="18" charset="0"/>
              </a:rPr>
              <a:t>T</a:t>
            </a:r>
            <a:r>
              <a:rPr lang="en-US" sz="3200">
                <a:cs typeface="Times New Roman" panose="02020603050405020304" pitchFamily="18" charset="0"/>
              </a:rPr>
              <a:t>(</a:t>
            </a:r>
            <a:r>
              <a:rPr lang="en-US" sz="3200" i="1">
                <a:cs typeface="Times New Roman" panose="02020603050405020304" pitchFamily="18" charset="0"/>
              </a:rPr>
              <a:t>r</a:t>
            </a:r>
            <a:r>
              <a:rPr lang="en-US" sz="3200">
                <a:cs typeface="Times New Roman" panose="02020603050405020304" pitchFamily="18" charset="0"/>
              </a:rPr>
              <a:t>) was obtained earlier (reproduced below):</a:t>
            </a:r>
            <a:r>
              <a:rPr lang="en-US" sz="3200"/>
              <a:t> </a:t>
            </a:r>
          </a:p>
        </p:txBody>
      </p:sp>
      <p:graphicFrame>
        <p:nvGraphicFramePr>
          <p:cNvPr id="30723" name="Object 3"/>
          <p:cNvGraphicFramePr>
            <a:graphicFrameLocks noChangeAspect="1"/>
          </p:cNvGraphicFramePr>
          <p:nvPr/>
        </p:nvGraphicFramePr>
        <p:xfrm>
          <a:off x="3189288" y="1870075"/>
          <a:ext cx="5892800" cy="2106613"/>
        </p:xfrm>
        <a:graphic>
          <a:graphicData uri="http://schemas.openxmlformats.org/presentationml/2006/ole">
            <mc:AlternateContent xmlns:mc="http://schemas.openxmlformats.org/markup-compatibility/2006">
              <mc:Choice xmlns:v="urn:schemas-microsoft-com:vml" Requires="v">
                <p:oleObj spid="_x0000_s180230" name="Bitmap Image" r:id="rId3" imgW="3677163" imgH="1752381" progId="PBrush">
                  <p:embed/>
                </p:oleObj>
              </mc:Choice>
              <mc:Fallback>
                <p:oleObj name="Bitmap Image" r:id="rId3" imgW="3677163" imgH="17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288" y="1870075"/>
                        <a:ext cx="5892800"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Text Box 4"/>
          <p:cNvSpPr txBox="1">
            <a:spLocks noChangeArrowheads="1"/>
          </p:cNvSpPr>
          <p:nvPr/>
        </p:nvSpPr>
        <p:spPr bwMode="auto">
          <a:xfrm>
            <a:off x="812800" y="4114800"/>
            <a:ext cx="1076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3200">
                <a:latin typeface="Symbol" panose="05050102010706020507" pitchFamily="18" charset="2"/>
                <a:cs typeface="Times New Roman" panose="02020603050405020304" pitchFamily="18" charset="0"/>
              </a:rPr>
              <a:t>· </a:t>
            </a:r>
            <a:r>
              <a:rPr lang="en-US" sz="3200">
                <a:cs typeface="Times New Roman" panose="02020603050405020304" pitchFamily="18" charset="0"/>
              </a:rPr>
              <a:t>Now we compute the transformation G as before.</a:t>
            </a:r>
            <a:r>
              <a:rPr lang="en-US" sz="320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50" name="Object 2"/>
          <p:cNvGraphicFramePr>
            <a:graphicFrameLocks noChangeAspect="1"/>
          </p:cNvGraphicFramePr>
          <p:nvPr/>
        </p:nvGraphicFramePr>
        <p:xfrm>
          <a:off x="1016000" y="152400"/>
          <a:ext cx="3668713" cy="2819400"/>
        </p:xfrm>
        <a:graphic>
          <a:graphicData uri="http://schemas.openxmlformats.org/presentationml/2006/ole">
            <mc:AlternateContent xmlns:mc="http://schemas.openxmlformats.org/markup-compatibility/2006">
              <mc:Choice xmlns:v="urn:schemas-microsoft-com:vml" Requires="v">
                <p:oleObj spid="_x0000_s181260" name="Bitmap Image" r:id="rId3" imgW="2647619" imgH="2715004" progId="PBrush">
                  <p:embed/>
                </p:oleObj>
              </mc:Choice>
              <mc:Fallback>
                <p:oleObj name="Bitmap Image" r:id="rId3" imgW="2647619" imgH="2715004"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152400"/>
                        <a:ext cx="36687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1" name="Object 3"/>
          <p:cNvGraphicFramePr>
            <a:graphicFrameLocks noChangeAspect="1"/>
          </p:cNvGraphicFramePr>
          <p:nvPr/>
        </p:nvGraphicFramePr>
        <p:xfrm>
          <a:off x="5588000" y="152400"/>
          <a:ext cx="5905500" cy="2847975"/>
        </p:xfrm>
        <a:graphic>
          <a:graphicData uri="http://schemas.openxmlformats.org/presentationml/2006/ole">
            <mc:AlternateContent xmlns:mc="http://schemas.openxmlformats.org/markup-compatibility/2006">
              <mc:Choice xmlns:v="urn:schemas-microsoft-com:vml" Requires="v">
                <p:oleObj spid="_x0000_s181261" name="Bitmap Image" r:id="rId5" imgW="4657143" imgH="3552381" progId="PBrush">
                  <p:embed/>
                </p:oleObj>
              </mc:Choice>
              <mc:Fallback>
                <p:oleObj name="Bitmap Image" r:id="rId5" imgW="4657143" imgH="3552381" progId="PBrus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0" y="152400"/>
                        <a:ext cx="590550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Text Box 4"/>
          <p:cNvSpPr txBox="1">
            <a:spLocks noChangeArrowheads="1"/>
          </p:cNvSpPr>
          <p:nvPr/>
        </p:nvSpPr>
        <p:spPr bwMode="auto">
          <a:xfrm>
            <a:off x="2743200" y="3048000"/>
            <a:ext cx="640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Original image and its histogram</a:t>
            </a:r>
          </a:p>
        </p:txBody>
      </p:sp>
      <p:graphicFrame>
        <p:nvGraphicFramePr>
          <p:cNvPr id="181253" name="Object 5"/>
          <p:cNvGraphicFramePr>
            <a:graphicFrameLocks noChangeAspect="1"/>
          </p:cNvGraphicFramePr>
          <p:nvPr/>
        </p:nvGraphicFramePr>
        <p:xfrm>
          <a:off x="914400" y="3505200"/>
          <a:ext cx="3643313" cy="2790825"/>
        </p:xfrm>
        <a:graphic>
          <a:graphicData uri="http://schemas.openxmlformats.org/presentationml/2006/ole">
            <mc:AlternateContent xmlns:mc="http://schemas.openxmlformats.org/markup-compatibility/2006">
              <mc:Choice xmlns:v="urn:schemas-microsoft-com:vml" Requires="v">
                <p:oleObj spid="_x0000_s181262" name="Bitmap Image" r:id="rId7" imgW="2657846" imgH="2715004" progId="PBrush">
                  <p:embed/>
                </p:oleObj>
              </mc:Choice>
              <mc:Fallback>
                <p:oleObj name="Bitmap Image" r:id="rId7" imgW="2657846" imgH="2715004" progId="PBrush">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3505200"/>
                        <a:ext cx="3643313"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4" name="Object 6"/>
          <p:cNvGraphicFramePr>
            <a:graphicFrameLocks noChangeAspect="1"/>
          </p:cNvGraphicFramePr>
          <p:nvPr/>
        </p:nvGraphicFramePr>
        <p:xfrm>
          <a:off x="5689600" y="3452813"/>
          <a:ext cx="6096000" cy="2671762"/>
        </p:xfrm>
        <a:graphic>
          <a:graphicData uri="http://schemas.openxmlformats.org/presentationml/2006/ole">
            <mc:AlternateContent xmlns:mc="http://schemas.openxmlformats.org/markup-compatibility/2006">
              <mc:Choice xmlns:v="urn:schemas-microsoft-com:vml" Requires="v">
                <p:oleObj spid="_x0000_s181263" name="Bitmap Image" r:id="rId9" imgW="4580952" imgH="3533333" progId="PBrush">
                  <p:embed/>
                </p:oleObj>
              </mc:Choice>
              <mc:Fallback>
                <p:oleObj name="Bitmap Image" r:id="rId9" imgW="4580952" imgH="3533333" progId="PBrush">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9600" y="3452813"/>
                        <a:ext cx="6096000" cy="267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5" name="Text Box 7"/>
          <p:cNvSpPr txBox="1">
            <a:spLocks noChangeArrowheads="1"/>
          </p:cNvSpPr>
          <p:nvPr/>
        </p:nvSpPr>
        <p:spPr bwMode="auto">
          <a:xfrm>
            <a:off x="2743200" y="6248400"/>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Histogram specified image and its histogram</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3"/>
          <p:cNvGraphicFramePr>
            <a:graphicFrameLocks noChangeAspect="1"/>
          </p:cNvGraphicFramePr>
          <p:nvPr/>
        </p:nvGraphicFramePr>
        <p:xfrm>
          <a:off x="4113213" y="1168400"/>
          <a:ext cx="3105150" cy="2324100"/>
        </p:xfrm>
        <a:graphic>
          <a:graphicData uri="http://schemas.openxmlformats.org/presentationml/2006/ole">
            <mc:AlternateContent xmlns:mc="http://schemas.openxmlformats.org/markup-compatibility/2006">
              <mc:Choice xmlns:v="urn:schemas-microsoft-com:vml" Requires="v">
                <p:oleObj spid="_x0000_s23566" name="Picture Publisher Bild" r:id="rId3" imgW="3105150" imgH="2324100" progId="">
                  <p:embed/>
                </p:oleObj>
              </mc:Choice>
              <mc:Fallback>
                <p:oleObj name="Picture Publisher Bild" r:id="rId3" imgW="3105150" imgH="23241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3" y="1168400"/>
                        <a:ext cx="31051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5" name="Object 4"/>
          <p:cNvGraphicFramePr>
            <a:graphicFrameLocks noChangeAspect="1"/>
          </p:cNvGraphicFramePr>
          <p:nvPr/>
        </p:nvGraphicFramePr>
        <p:xfrm>
          <a:off x="622300" y="4259263"/>
          <a:ext cx="3124200" cy="2324100"/>
        </p:xfrm>
        <a:graphic>
          <a:graphicData uri="http://schemas.openxmlformats.org/presentationml/2006/ole">
            <mc:AlternateContent xmlns:mc="http://schemas.openxmlformats.org/markup-compatibility/2006">
              <mc:Choice xmlns:v="urn:schemas-microsoft-com:vml" Requires="v">
                <p:oleObj spid="_x0000_s23567" name="Picture Publisher Bild" r:id="rId5" imgW="3124200" imgH="2324100" progId="">
                  <p:embed/>
                </p:oleObj>
              </mc:Choice>
              <mc:Fallback>
                <p:oleObj name="Picture Publisher Bild" r:id="rId5" imgW="3124200" imgH="23241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00" y="4259263"/>
                        <a:ext cx="31242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5"/>
          <p:cNvGraphicFramePr>
            <a:graphicFrameLocks noGrp="1" noChangeAspect="1"/>
          </p:cNvGraphicFramePr>
          <p:nvPr>
            <p:ph idx="1"/>
          </p:nvPr>
        </p:nvGraphicFramePr>
        <p:xfrm>
          <a:off x="7724775" y="4364038"/>
          <a:ext cx="3105150" cy="2362200"/>
        </p:xfrm>
        <a:graphic>
          <a:graphicData uri="http://schemas.openxmlformats.org/presentationml/2006/ole">
            <mc:AlternateContent xmlns:mc="http://schemas.openxmlformats.org/markup-compatibility/2006">
              <mc:Choice xmlns:v="urn:schemas-microsoft-com:vml" Requires="v">
                <p:oleObj spid="_x0000_s23568" name="Picture Publisher Bild" r:id="rId7" imgW="3105150" imgH="2362200" progId="">
                  <p:embed/>
                </p:oleObj>
              </mc:Choice>
              <mc:Fallback>
                <p:oleObj name="Picture Publisher Bild" r:id="rId7" imgW="3105150" imgH="2362200" progId="">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4775" y="4364038"/>
                        <a:ext cx="31051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Line 15"/>
          <p:cNvSpPr>
            <a:spLocks noChangeShapeType="1"/>
          </p:cNvSpPr>
          <p:nvPr/>
        </p:nvSpPr>
        <p:spPr bwMode="auto">
          <a:xfrm flipH="1">
            <a:off x="2720975" y="2374900"/>
            <a:ext cx="1295400" cy="167640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3558" name="Line 16"/>
          <p:cNvSpPr>
            <a:spLocks noChangeShapeType="1"/>
          </p:cNvSpPr>
          <p:nvPr/>
        </p:nvSpPr>
        <p:spPr bwMode="auto">
          <a:xfrm>
            <a:off x="7412038" y="2311400"/>
            <a:ext cx="1295400" cy="1828800"/>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 name="Text Box 17"/>
          <p:cNvSpPr txBox="1">
            <a:spLocks noChangeArrowheads="1"/>
          </p:cNvSpPr>
          <p:nvPr/>
        </p:nvSpPr>
        <p:spPr bwMode="auto">
          <a:xfrm>
            <a:off x="1563688" y="2611438"/>
            <a:ext cx="1146175" cy="461962"/>
          </a:xfrm>
          <a:prstGeom prst="rect">
            <a:avLst/>
          </a:prstGeom>
          <a:noFill/>
          <a:ln w="76200">
            <a:noFill/>
            <a:miter lim="800000"/>
            <a:headEnd/>
            <a:tailEnd/>
          </a:ln>
          <a:effectLst/>
        </p:spPr>
        <p:txBody>
          <a:bodyPr wrap="none">
            <a:spAutoFit/>
          </a:bodyPr>
          <a:lstStyle/>
          <a:p>
            <a:pPr eaLnBrk="1" fontAlgn="auto" hangingPunct="1">
              <a:spcBef>
                <a:spcPts val="0"/>
              </a:spcBef>
              <a:spcAft>
                <a:spcPts val="0"/>
              </a:spcAft>
              <a:defRPr/>
            </a:pPr>
            <a:r>
              <a:rPr lang="en-US" sz="2400" dirty="0" err="1">
                <a:solidFill>
                  <a:schemeClr val="tx1">
                    <a:lumMod val="95000"/>
                    <a:lumOff val="5000"/>
                  </a:schemeClr>
                </a:solidFill>
                <a:latin typeface="+mn-lt"/>
              </a:rPr>
              <a:t>InvLog</a:t>
            </a:r>
            <a:endParaRPr lang="en-US" sz="2400" dirty="0">
              <a:solidFill>
                <a:schemeClr val="tx1">
                  <a:lumMod val="95000"/>
                  <a:lumOff val="5000"/>
                </a:schemeClr>
              </a:solidFill>
              <a:latin typeface="+mn-lt"/>
            </a:endParaRPr>
          </a:p>
        </p:txBody>
      </p:sp>
      <p:sp>
        <p:nvSpPr>
          <p:cNvPr id="11" name="Text Box 18"/>
          <p:cNvSpPr txBox="1">
            <a:spLocks noChangeArrowheads="1"/>
          </p:cNvSpPr>
          <p:nvPr/>
        </p:nvSpPr>
        <p:spPr bwMode="auto">
          <a:xfrm>
            <a:off x="8359775" y="2279650"/>
            <a:ext cx="682625" cy="830263"/>
          </a:xfrm>
          <a:prstGeom prst="rect">
            <a:avLst/>
          </a:prstGeom>
          <a:noFill/>
          <a:ln w="76200">
            <a:noFill/>
            <a:miter lim="800000"/>
            <a:headEnd/>
            <a:tailEnd/>
          </a:ln>
          <a:effectLst/>
        </p:spPr>
        <p:txBody>
          <a:bodyPr>
            <a:spAutoFit/>
          </a:bodyPr>
          <a:lstStyle/>
          <a:p>
            <a:pPr eaLnBrk="1" fontAlgn="auto" hangingPunct="1">
              <a:spcBef>
                <a:spcPts val="0"/>
              </a:spcBef>
              <a:spcAft>
                <a:spcPts val="0"/>
              </a:spcAft>
              <a:defRPr/>
            </a:pPr>
            <a:r>
              <a:rPr lang="en-US" sz="2400" dirty="0">
                <a:solidFill>
                  <a:schemeClr val="tx1">
                    <a:lumMod val="95000"/>
                    <a:lumOff val="5000"/>
                  </a:schemeClr>
                </a:solidFill>
                <a:latin typeface="+mn-lt"/>
              </a:rPr>
              <a:t>Log</a:t>
            </a:r>
          </a:p>
        </p:txBody>
      </p:sp>
      <p:sp>
        <p:nvSpPr>
          <p:cNvPr id="23561" name="Rectangle 11"/>
          <p:cNvSpPr>
            <a:spLocks noChangeArrowheads="1"/>
          </p:cNvSpPr>
          <p:nvPr/>
        </p:nvSpPr>
        <p:spPr bwMode="auto">
          <a:xfrm>
            <a:off x="196850" y="1249363"/>
            <a:ext cx="37052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expand the values of high pixels in an image while compressing the darker-level values</a:t>
            </a:r>
          </a:p>
        </p:txBody>
      </p:sp>
      <p:sp>
        <p:nvSpPr>
          <p:cNvPr id="23562" name="Rectangle 12"/>
          <p:cNvSpPr>
            <a:spLocks noChangeArrowheads="1"/>
          </p:cNvSpPr>
          <p:nvPr/>
        </p:nvSpPr>
        <p:spPr bwMode="auto">
          <a:xfrm>
            <a:off x="7974013" y="1190625"/>
            <a:ext cx="37052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000"/>
              <a:t>expand the values of dark pixels in an image while compressing the higher-level values</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358775"/>
            <a:ext cx="11331575" cy="64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12155488" cy="663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12700"/>
            <a:ext cx="11415712"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438150"/>
            <a:ext cx="11845925" cy="617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66675"/>
            <a:ext cx="11222038"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225"/>
            <a:ext cx="10072688" cy="630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706438"/>
            <a:ext cx="11166475"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88" y="242888"/>
            <a:ext cx="11496675"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7938"/>
            <a:ext cx="109728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50" y="-71438"/>
            <a:ext cx="10225088" cy="723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23838" y="-331788"/>
            <a:ext cx="10515600" cy="1325563"/>
          </a:xfrm>
        </p:spPr>
        <p:txBody>
          <a:bodyPr/>
          <a:lstStyle/>
          <a:p>
            <a:pPr eaLnBrk="1" hangingPunct="1"/>
            <a:r>
              <a:rPr lang="en-IN" sz="4000" smtClean="0">
                <a:solidFill>
                  <a:srgbClr val="00B050"/>
                </a:solidFill>
              </a:rPr>
              <a:t>Power-Law Transformations</a:t>
            </a:r>
          </a:p>
        </p:txBody>
      </p:sp>
      <p:sp>
        <p:nvSpPr>
          <p:cNvPr id="3" name="Content Placeholder 2"/>
          <p:cNvSpPr>
            <a:spLocks noGrp="1"/>
          </p:cNvSpPr>
          <p:nvPr>
            <p:ph idx="1"/>
          </p:nvPr>
        </p:nvSpPr>
        <p:spPr>
          <a:xfrm>
            <a:off x="223838" y="1103313"/>
            <a:ext cx="11129962" cy="5073650"/>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smtClean="0"/>
              <a:t>Power-law transformations have the basic form of: </a:t>
            </a:r>
          </a:p>
          <a:p>
            <a:pPr marL="274320" indent="-274320" eaLnBrk="1" fontAlgn="auto" hangingPunct="1">
              <a:spcAft>
                <a:spcPts val="0"/>
              </a:spcAft>
              <a:buClr>
                <a:schemeClr val="accent3"/>
              </a:buClr>
              <a:buFont typeface="Wingdings 2"/>
              <a:buChar char=""/>
              <a:defRPr/>
            </a:pPr>
            <a:r>
              <a:rPr lang="en-US" dirty="0" smtClean="0"/>
              <a:t>		</a:t>
            </a:r>
            <a:r>
              <a:rPr lang="en-US" sz="3600" dirty="0" smtClean="0"/>
              <a:t>s = </a:t>
            </a:r>
            <a:r>
              <a:rPr lang="en-US" sz="3600" dirty="0" err="1" smtClean="0"/>
              <a:t>c.r</a:t>
            </a:r>
            <a:r>
              <a:rPr lang="en-US" sz="3600" dirty="0" smtClean="0"/>
              <a:t>ᵞ</a:t>
            </a:r>
          </a:p>
          <a:p>
            <a:pPr marL="274320" indent="-274320" eaLnBrk="1" fontAlgn="auto" hangingPunct="1">
              <a:spcAft>
                <a:spcPts val="0"/>
              </a:spcAft>
              <a:buClr>
                <a:schemeClr val="accent3"/>
              </a:buClr>
              <a:buFont typeface="Wingdings 2"/>
              <a:buChar char=""/>
              <a:defRPr/>
            </a:pPr>
            <a:r>
              <a:rPr lang="en-US" dirty="0" smtClean="0"/>
              <a:t>Where </a:t>
            </a:r>
            <a:r>
              <a:rPr lang="en-US" sz="3200" dirty="0" smtClean="0"/>
              <a:t>c</a:t>
            </a:r>
            <a:r>
              <a:rPr lang="en-US" dirty="0" smtClean="0"/>
              <a:t> and </a:t>
            </a:r>
            <a:r>
              <a:rPr lang="en-US" sz="3600" b="1" dirty="0" smtClean="0"/>
              <a:t>ᵞ</a:t>
            </a:r>
            <a:r>
              <a:rPr lang="en-US" dirty="0" smtClean="0"/>
              <a:t> are positive constants</a:t>
            </a:r>
          </a:p>
          <a:p>
            <a:pPr marL="274320" indent="-274320" eaLnBrk="1" fontAlgn="auto" hangingPunct="1">
              <a:spcAft>
                <a:spcPts val="0"/>
              </a:spcAft>
              <a:buClr>
                <a:schemeClr val="accent3"/>
              </a:buClr>
              <a:buFont typeface="Wingdings 2"/>
              <a:buChar char=""/>
              <a:defRPr/>
            </a:pPr>
            <a:endParaRPr lang="en-IN" dirty="0" smtClean="0"/>
          </a:p>
          <a:p>
            <a:pPr marL="274320" indent="-274320" eaLnBrk="1" fontAlgn="auto" hangingPunct="1">
              <a:spcAft>
                <a:spcPts val="0"/>
              </a:spcAft>
              <a:buClr>
                <a:schemeClr val="accent3"/>
              </a:buClr>
              <a:buFont typeface="Wingdings 2"/>
              <a:buChar char=""/>
              <a:defRPr/>
            </a:pPr>
            <a:endParaRPr lang="en-IN" dirty="0" smtClean="0"/>
          </a:p>
          <a:p>
            <a:pPr marL="274320" indent="-274320" eaLnBrk="1" fontAlgn="auto" hangingPunct="1">
              <a:spcAft>
                <a:spcPts val="0"/>
              </a:spcAft>
              <a:buClr>
                <a:schemeClr val="accent3"/>
              </a:buClr>
              <a:buFont typeface="Wingdings 2"/>
              <a:buChar char=""/>
              <a:defRPr/>
            </a:pPr>
            <a:endParaRPr lang="en-IN" dirty="0" smtClean="0"/>
          </a:p>
          <a:p>
            <a:pPr marL="274320" indent="-274320" eaLnBrk="1" fontAlgn="auto" hangingPunct="1">
              <a:spcAft>
                <a:spcPts val="0"/>
              </a:spcAft>
              <a:buClr>
                <a:schemeClr val="accent3"/>
              </a:buClr>
              <a:buFont typeface="Wingdings 2"/>
              <a:buChar char=""/>
              <a:defRPr/>
            </a:pPr>
            <a:endParaRPr lang="en-IN" dirty="0" smtClean="0"/>
          </a:p>
          <a:p>
            <a:pPr marL="457200" indent="-457200" eaLnBrk="1" fontAlgn="auto" hangingPunct="1">
              <a:spcAft>
                <a:spcPts val="0"/>
              </a:spcAft>
              <a:buClr>
                <a:schemeClr val="bg1"/>
              </a:buClr>
              <a:buSzPct val="125000"/>
              <a:buFont typeface="Wingdings 2"/>
              <a:buNone/>
              <a:defRPr/>
            </a:pPr>
            <a:r>
              <a:rPr lang="en-GB" sz="3000" b="1" dirty="0" smtClean="0">
                <a:solidFill>
                  <a:srgbClr val="FF0000"/>
                </a:solidFill>
                <a:latin typeface="Arial" charset="0"/>
                <a:sym typeface="Symbol" pitchFamily="18" charset="2"/>
              </a:rPr>
              <a:t>    </a:t>
            </a:r>
            <a:r>
              <a:rPr lang="en-GB" sz="3000" b="1" dirty="0" smtClean="0">
                <a:solidFill>
                  <a:srgbClr val="FF0000"/>
                </a:solidFill>
                <a:latin typeface="Arial" charset="0"/>
              </a:rPr>
              <a:t> &lt; </a:t>
            </a:r>
            <a:r>
              <a:rPr lang="en-GB" sz="3000" b="1" dirty="0">
                <a:solidFill>
                  <a:srgbClr val="FF0000"/>
                </a:solidFill>
                <a:latin typeface="Arial" charset="0"/>
              </a:rPr>
              <a:t>1</a:t>
            </a:r>
            <a:endParaRPr lang="en-GB" sz="3000" b="1" dirty="0" smtClean="0">
              <a:solidFill>
                <a:srgbClr val="FF0000"/>
              </a:solidFill>
              <a:latin typeface="Arial" charset="0"/>
            </a:endParaRPr>
          </a:p>
          <a:p>
            <a:pPr marL="914400" lvl="1" indent="-457200" eaLnBrk="1" fontAlgn="auto" hangingPunct="1">
              <a:spcAft>
                <a:spcPts val="0"/>
              </a:spcAft>
              <a:buClr>
                <a:schemeClr val="bg1"/>
              </a:buClr>
              <a:buSzPct val="125000"/>
              <a:buFont typeface="Wingdings 2"/>
              <a:buNone/>
              <a:defRPr/>
            </a:pPr>
            <a:r>
              <a:rPr lang="en-GB" sz="3000" b="1" dirty="0" smtClean="0">
                <a:solidFill>
                  <a:srgbClr val="FF0000"/>
                </a:solidFill>
                <a:latin typeface="Arial" charset="0"/>
              </a:rPr>
              <a:t>Expands dark values</a:t>
            </a:r>
          </a:p>
          <a:p>
            <a:pPr marL="914400" lvl="1" indent="-457200" eaLnBrk="1" fontAlgn="auto" hangingPunct="1">
              <a:spcAft>
                <a:spcPts val="0"/>
              </a:spcAft>
              <a:buClr>
                <a:schemeClr val="bg1"/>
              </a:buClr>
              <a:buSzPct val="125000"/>
              <a:buFont typeface="Wingdings 2"/>
              <a:buNone/>
              <a:defRPr/>
            </a:pPr>
            <a:r>
              <a:rPr lang="en-GB" sz="3000" b="1" dirty="0" smtClean="0">
                <a:solidFill>
                  <a:srgbClr val="FF0000"/>
                </a:solidFill>
                <a:latin typeface="Arial" charset="0"/>
              </a:rPr>
              <a:t>Compresses bright values</a:t>
            </a:r>
          </a:p>
          <a:p>
            <a:pPr marL="274320" indent="-274320" eaLnBrk="1" fontAlgn="auto" hangingPunct="1">
              <a:spcAft>
                <a:spcPts val="0"/>
              </a:spcAft>
              <a:buClr>
                <a:schemeClr val="accent3"/>
              </a:buClr>
              <a:buFont typeface="Wingdings 2"/>
              <a:buChar char=""/>
              <a:defRPr/>
            </a:pPr>
            <a:endParaRPr lang="en-IN" dirty="0">
              <a:solidFill>
                <a:srgbClr val="FF0000"/>
              </a:solidFill>
            </a:endParaRPr>
          </a:p>
        </p:txBody>
      </p:sp>
      <p:pic>
        <p:nvPicPr>
          <p:cNvPr id="245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3" y="1676400"/>
            <a:ext cx="6502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4"/>
          <p:cNvSpPr>
            <a:spLocks noChangeArrowheads="1"/>
          </p:cNvSpPr>
          <p:nvPr/>
        </p:nvSpPr>
        <p:spPr bwMode="auto">
          <a:xfrm>
            <a:off x="280988" y="2771775"/>
            <a:ext cx="6119812"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onstantia" panose="02030602050306030303" pitchFamily="18" charset="0"/>
              </a:defRPr>
            </a:lvl1pPr>
            <a:lvl2pPr marL="914400" indent="-45720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Clr>
                <a:schemeClr val="bg1"/>
              </a:buClr>
              <a:buSzPct val="125000"/>
              <a:buFontTx/>
              <a:buChar char="•"/>
            </a:pPr>
            <a:r>
              <a:rPr lang="en-GB" sz="2800" b="1">
                <a:solidFill>
                  <a:srgbClr val="FF0000"/>
                </a:solidFill>
                <a:sym typeface="Symbol" panose="05050102010706020507" pitchFamily="18" charset="2"/>
              </a:rPr>
              <a:t></a:t>
            </a:r>
            <a:r>
              <a:rPr lang="en-GB" sz="2800" b="1">
                <a:solidFill>
                  <a:srgbClr val="FF0000"/>
                </a:solidFill>
                <a:latin typeface="Arial" panose="020B0604020202020204" pitchFamily="34" charset="0"/>
              </a:rPr>
              <a:t> &gt; 1 </a:t>
            </a:r>
          </a:p>
          <a:p>
            <a:pPr lvl="1" eaLnBrk="1" hangingPunct="1">
              <a:buClr>
                <a:schemeClr val="bg1"/>
              </a:buClr>
              <a:buSzPct val="125000"/>
              <a:buFontTx/>
              <a:buChar char="•"/>
            </a:pPr>
            <a:r>
              <a:rPr lang="en-GB" sz="2800" b="1">
                <a:solidFill>
                  <a:srgbClr val="FF0000"/>
                </a:solidFill>
                <a:latin typeface="Arial" panose="020B0604020202020204" pitchFamily="34" charset="0"/>
              </a:rPr>
              <a:t>Compresses dark values</a:t>
            </a:r>
          </a:p>
          <a:p>
            <a:pPr lvl="1" eaLnBrk="1" hangingPunct="1">
              <a:buClr>
                <a:schemeClr val="bg1"/>
              </a:buClr>
              <a:buSzPct val="125000"/>
              <a:buFontTx/>
              <a:buChar char="•"/>
            </a:pPr>
            <a:r>
              <a:rPr lang="en-GB" sz="2800" b="1">
                <a:solidFill>
                  <a:srgbClr val="FF0000"/>
                </a:solidFill>
                <a:latin typeface="Arial" panose="020B0604020202020204" pitchFamily="34" charset="0"/>
              </a:rPr>
              <a:t>Expands bright values</a:t>
            </a: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31750"/>
            <a:ext cx="1151255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0"/>
            <a:ext cx="11471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038" y="0"/>
            <a:ext cx="10972800" cy="1143000"/>
          </a:xfrm>
        </p:spPr>
        <p:txBody>
          <a:bodyPr/>
          <a:lstStyle/>
          <a:p>
            <a:pPr>
              <a:defRPr/>
            </a:pPr>
            <a:r>
              <a:rPr lang="en-IN" sz="4000" dirty="0" smtClean="0">
                <a:solidFill>
                  <a:schemeClr val="accent5">
                    <a:lumMod val="75000"/>
                  </a:schemeClr>
                </a:solidFill>
              </a:rPr>
              <a:t>Power-Law Transformations</a:t>
            </a:r>
            <a:endParaRPr lang="en-US" sz="4000" dirty="0"/>
          </a:p>
        </p:txBody>
      </p:sp>
      <p:sp>
        <p:nvSpPr>
          <p:cNvPr id="25603" name="Content Placeholder 2"/>
          <p:cNvSpPr>
            <a:spLocks noGrp="1"/>
          </p:cNvSpPr>
          <p:nvPr>
            <p:ph idx="1"/>
          </p:nvPr>
        </p:nvSpPr>
        <p:spPr>
          <a:xfrm>
            <a:off x="609600" y="1531938"/>
            <a:ext cx="10972800" cy="5035550"/>
          </a:xfrm>
        </p:spPr>
        <p:txBody>
          <a:bodyPr/>
          <a:lstStyle/>
          <a:p>
            <a:r>
              <a:rPr lang="en-US" smtClean="0"/>
              <a:t>A variety of devices used for image capture, printing and display respond according to a power law.</a:t>
            </a:r>
          </a:p>
          <a:p>
            <a:r>
              <a:rPr lang="en-US" smtClean="0"/>
              <a:t>By convention, the exponent in the power law equation is referred as gamma.</a:t>
            </a:r>
          </a:p>
          <a:p>
            <a:r>
              <a:rPr lang="en-US" smtClean="0"/>
              <a:t>The process used to correct these power-law response phenomenon is called as gamma correction.</a:t>
            </a:r>
          </a:p>
          <a:p>
            <a:r>
              <a:rPr lang="en-US" smtClean="0"/>
              <a:t>E.g. CRT devices have an intensity-to-voltage response that is a power function, with exponent varying from 1.8 to 2.5</a:t>
            </a:r>
          </a:p>
          <a:p>
            <a:r>
              <a:rPr lang="en-US" smtClean="0"/>
              <a:t>With reference to the curve for gamma=2.5, the display system would tend to produce images that are darker than intended.  </a:t>
            </a:r>
          </a:p>
          <a:p>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23888" y="830263"/>
            <a:ext cx="10972800" cy="1143000"/>
          </a:xfrm>
        </p:spPr>
        <p:txBody>
          <a:bodyPr/>
          <a:lstStyle/>
          <a:p>
            <a:pPr eaLnBrk="1" hangingPunct="1"/>
            <a:r>
              <a:rPr lang="en-US" altLang="zh-TW" sz="4000" smtClean="0">
                <a:ea typeface="PMingLiU" pitchFamily="18" charset="-120"/>
              </a:rPr>
              <a:t>Power-Law Transformation</a:t>
            </a:r>
            <a:br>
              <a:rPr lang="en-US" altLang="zh-TW" sz="4000" smtClean="0">
                <a:ea typeface="PMingLiU" pitchFamily="18" charset="-120"/>
              </a:rPr>
            </a:br>
            <a:r>
              <a:rPr lang="en-US" altLang="zh-TW" sz="4000" smtClean="0">
                <a:ea typeface="PMingLiU" pitchFamily="18" charset="-120"/>
              </a:rPr>
              <a:t>Example 1: Gamma Correction</a:t>
            </a:r>
            <a:br>
              <a:rPr lang="en-US" altLang="zh-TW" sz="4000" smtClean="0">
                <a:ea typeface="PMingLiU" pitchFamily="18" charset="-120"/>
              </a:rPr>
            </a:br>
            <a:endParaRPr lang="en-US" sz="4000" smtClean="0"/>
          </a:p>
        </p:txBody>
      </p:sp>
      <p:pic>
        <p:nvPicPr>
          <p:cNvPr id="266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23888" y="1609725"/>
            <a:ext cx="11069637" cy="5248275"/>
          </a:xfr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96888" y="395288"/>
            <a:ext cx="10972800" cy="744537"/>
          </a:xfrm>
        </p:spPr>
        <p:txBody>
          <a:bodyPr/>
          <a:lstStyle/>
          <a:p>
            <a:pPr eaLnBrk="1" hangingPunct="1"/>
            <a:r>
              <a:rPr lang="en-US" altLang="zh-TW" sz="3200" smtClean="0">
                <a:ea typeface="PMingLiU" pitchFamily="18" charset="-120"/>
              </a:rPr>
              <a:t>Example 2: Gamma Correction</a:t>
            </a:r>
            <a:br>
              <a:rPr lang="en-US" altLang="zh-TW" sz="3200" smtClean="0">
                <a:ea typeface="PMingLiU" pitchFamily="18" charset="-120"/>
              </a:rPr>
            </a:br>
            <a:endParaRPr lang="en-US" sz="3200" smtClean="0"/>
          </a:p>
        </p:txBody>
      </p:sp>
      <p:sp>
        <p:nvSpPr>
          <p:cNvPr id="27651" name="Content Placeholder 2"/>
          <p:cNvSpPr>
            <a:spLocks noGrp="1"/>
          </p:cNvSpPr>
          <p:nvPr>
            <p:ph idx="1"/>
          </p:nvPr>
        </p:nvSpPr>
        <p:spPr/>
        <p:txBody>
          <a:bodyPr/>
          <a:lstStyle/>
          <a:p>
            <a:pPr eaLnBrk="1" hangingPunct="1"/>
            <a:endParaRPr lang="en-US" smtClean="0"/>
          </a:p>
        </p:txBody>
      </p:sp>
      <p:grpSp>
        <p:nvGrpSpPr>
          <p:cNvPr id="27652" name="Group 8"/>
          <p:cNvGrpSpPr>
            <a:grpSpLocks/>
          </p:cNvGrpSpPr>
          <p:nvPr/>
        </p:nvGrpSpPr>
        <p:grpSpPr bwMode="auto">
          <a:xfrm>
            <a:off x="182563" y="1139825"/>
            <a:ext cx="12009437" cy="5732463"/>
            <a:chOff x="1609" y="1015"/>
            <a:chExt cx="3171" cy="3305"/>
          </a:xfrm>
        </p:grpSpPr>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 y="1015"/>
              <a:ext cx="3171" cy="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4" name="Object 4"/>
            <p:cNvGraphicFramePr>
              <a:graphicFrameLocks noChangeAspect="1"/>
            </p:cNvGraphicFramePr>
            <p:nvPr/>
          </p:nvGraphicFramePr>
          <p:xfrm>
            <a:off x="2472" y="4058"/>
            <a:ext cx="340" cy="147"/>
          </p:xfrm>
          <a:graphic>
            <a:graphicData uri="http://schemas.openxmlformats.org/presentationml/2006/ole">
              <mc:AlternateContent xmlns:mc="http://schemas.openxmlformats.org/markup-compatibility/2006">
                <mc:Choice xmlns:v="urn:schemas-microsoft-com:vml" Requires="v">
                  <p:oleObj spid="_x0000_s27662" name="方程式" r:id="rId4" imgW="469696" imgH="203112" progId="Equation.3">
                    <p:embed/>
                  </p:oleObj>
                </mc:Choice>
                <mc:Fallback>
                  <p:oleObj name="方程式" r:id="rId4" imgW="469696" imgH="203112"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 y="4058"/>
                          <a:ext cx="340"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5" name="Object 5"/>
            <p:cNvGraphicFramePr>
              <a:graphicFrameLocks noChangeAspect="1"/>
            </p:cNvGraphicFramePr>
            <p:nvPr/>
          </p:nvGraphicFramePr>
          <p:xfrm>
            <a:off x="3749" y="4045"/>
            <a:ext cx="340" cy="147"/>
          </p:xfrm>
          <a:graphic>
            <a:graphicData uri="http://schemas.openxmlformats.org/presentationml/2006/ole">
              <mc:AlternateContent xmlns:mc="http://schemas.openxmlformats.org/markup-compatibility/2006">
                <mc:Choice xmlns:v="urn:schemas-microsoft-com:vml" Requires="v">
                  <p:oleObj spid="_x0000_s27663" name="方程式" r:id="rId6" imgW="469696" imgH="203112" progId="Equation.3">
                    <p:embed/>
                  </p:oleObj>
                </mc:Choice>
                <mc:Fallback>
                  <p:oleObj name="方程式" r:id="rId6" imgW="469696"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9" y="4045"/>
                          <a:ext cx="340"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6" name="Object 6"/>
            <p:cNvGraphicFramePr>
              <a:graphicFrameLocks noChangeAspect="1"/>
            </p:cNvGraphicFramePr>
            <p:nvPr/>
          </p:nvGraphicFramePr>
          <p:xfrm>
            <a:off x="3726" y="2455"/>
            <a:ext cx="340" cy="147"/>
          </p:xfrm>
          <a:graphic>
            <a:graphicData uri="http://schemas.openxmlformats.org/presentationml/2006/ole">
              <mc:AlternateContent xmlns:mc="http://schemas.openxmlformats.org/markup-compatibility/2006">
                <mc:Choice xmlns:v="urn:schemas-microsoft-com:vml" Requires="v">
                  <p:oleObj spid="_x0000_s27664" name="方程式" r:id="rId8" imgW="469696" imgH="203112" progId="Equation.3">
                    <p:embed/>
                  </p:oleObj>
                </mc:Choice>
                <mc:Fallback>
                  <p:oleObj name="方程式" r:id="rId8" imgW="469696" imgH="203112"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6" y="2455"/>
                          <a:ext cx="340"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7" name="Object 7"/>
            <p:cNvGraphicFramePr>
              <a:graphicFrameLocks noChangeAspect="1"/>
            </p:cNvGraphicFramePr>
            <p:nvPr/>
          </p:nvGraphicFramePr>
          <p:xfrm>
            <a:off x="2511" y="2445"/>
            <a:ext cx="239" cy="147"/>
          </p:xfrm>
          <a:graphic>
            <a:graphicData uri="http://schemas.openxmlformats.org/presentationml/2006/ole">
              <mc:AlternateContent xmlns:mc="http://schemas.openxmlformats.org/markup-compatibility/2006">
                <mc:Choice xmlns:v="urn:schemas-microsoft-com:vml" Requires="v">
                  <p:oleObj spid="_x0000_s27665" name="方程式" r:id="rId10" imgW="330057" imgH="203112" progId="Equation.3">
                    <p:embed/>
                  </p:oleObj>
                </mc:Choice>
                <mc:Fallback>
                  <p:oleObj name="方程式" r:id="rId10" imgW="330057" imgH="203112"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 y="2445"/>
                          <a:ext cx="239"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95313" y="352425"/>
            <a:ext cx="10972800" cy="1143000"/>
          </a:xfrm>
        </p:spPr>
        <p:txBody>
          <a:bodyPr>
            <a:normAutofit fontScale="90000"/>
          </a:bodyPr>
          <a:lstStyle/>
          <a:p>
            <a:pPr eaLnBrk="1" fontAlgn="auto" hangingPunct="1">
              <a:spcAft>
                <a:spcPts val="0"/>
              </a:spcAft>
              <a:defRPr/>
            </a:pPr>
            <a:r>
              <a:rPr lang="en-US" altLang="zh-TW" dirty="0" smtClean="0">
                <a:ea typeface="新細明體" pitchFamily="18" charset="-120"/>
              </a:rPr>
              <a:t>Example 3: Gamma Correction</a:t>
            </a:r>
            <a:br>
              <a:rPr lang="en-US" altLang="zh-TW" dirty="0" smtClean="0">
                <a:ea typeface="新細明體" pitchFamily="18" charset="-120"/>
              </a:rPr>
            </a:br>
            <a:endParaRPr lang="en-US" dirty="0"/>
          </a:p>
        </p:txBody>
      </p:sp>
      <p:pic>
        <p:nvPicPr>
          <p:cNvPr id="286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23925"/>
            <a:ext cx="12218988" cy="5967413"/>
          </a:xfr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833438"/>
            <a:ext cx="10972800" cy="854075"/>
          </a:xfrm>
        </p:spPr>
        <p:txBody>
          <a:bodyPr>
            <a:normAutofit fontScale="90000"/>
          </a:bodyPr>
          <a:lstStyle/>
          <a:p>
            <a:pPr eaLnBrk="1" fontAlgn="auto" hangingPunct="1">
              <a:spcAft>
                <a:spcPts val="0"/>
              </a:spcAft>
              <a:defRPr/>
            </a:pPr>
            <a:r>
              <a:rPr lang="en-GB" altLang="en-US" dirty="0" smtClean="0"/>
              <a:t>Introduction</a:t>
            </a:r>
            <a:r>
              <a:rPr lang="en-US" dirty="0">
                <a:solidFill>
                  <a:srgbClr val="3333FF"/>
                </a:solidFill>
                <a:latin typeface="Arial" pitchFamily="32"/>
                <a:ea typeface="PMingLiU"/>
                <a:cs typeface="Tahoma" pitchFamily="2"/>
              </a:rPr>
              <a:t/>
            </a:r>
            <a:br>
              <a:rPr lang="en-US" dirty="0">
                <a:solidFill>
                  <a:srgbClr val="3333FF"/>
                </a:solidFill>
                <a:latin typeface="Arial" pitchFamily="32"/>
                <a:ea typeface="PMingLiU"/>
                <a:cs typeface="Tahoma" pitchFamily="2"/>
              </a:rPr>
            </a:br>
            <a:r>
              <a:rPr lang="en-US" dirty="0">
                <a:solidFill>
                  <a:srgbClr val="3333FF"/>
                </a:solidFill>
                <a:latin typeface="Arial" pitchFamily="32"/>
                <a:ea typeface="PMingLiU"/>
                <a:cs typeface="Tahoma" pitchFamily="2"/>
              </a:rPr>
              <a:t/>
            </a:r>
            <a:br>
              <a:rPr lang="en-US" dirty="0">
                <a:solidFill>
                  <a:srgbClr val="3333FF"/>
                </a:solidFill>
                <a:latin typeface="Arial" pitchFamily="32"/>
                <a:ea typeface="PMingLiU"/>
                <a:cs typeface="Tahoma" pitchFamily="2"/>
              </a:rPr>
            </a:br>
            <a:r>
              <a:rPr lang="en-US" dirty="0">
                <a:solidFill>
                  <a:srgbClr val="3333FF"/>
                </a:solidFill>
                <a:latin typeface="Arial" pitchFamily="32"/>
                <a:ea typeface="PMingLiU"/>
                <a:cs typeface="Tahoma" pitchFamily="2"/>
              </a:rPr>
              <a:t/>
            </a:r>
            <a:br>
              <a:rPr lang="en-US" dirty="0">
                <a:solidFill>
                  <a:srgbClr val="3333FF"/>
                </a:solidFill>
                <a:latin typeface="Arial" pitchFamily="32"/>
                <a:ea typeface="PMingLiU"/>
                <a:cs typeface="Tahoma" pitchFamily="2"/>
              </a:rPr>
            </a:br>
            <a:r>
              <a:rPr lang="en-US" dirty="0">
                <a:solidFill>
                  <a:srgbClr val="3333FF"/>
                </a:solidFill>
                <a:latin typeface="Arial" pitchFamily="32"/>
                <a:ea typeface="PMingLiU"/>
                <a:cs typeface="Tahoma" pitchFamily="2"/>
              </a:rPr>
              <a:t/>
            </a:r>
            <a:br>
              <a:rPr lang="en-US" dirty="0">
                <a:solidFill>
                  <a:srgbClr val="3333FF"/>
                </a:solidFill>
                <a:latin typeface="Arial" pitchFamily="32"/>
                <a:ea typeface="PMingLiU"/>
                <a:cs typeface="Tahoma" pitchFamily="2"/>
              </a:rPr>
            </a:br>
            <a:r>
              <a:rPr lang="x-none" dirty="0">
                <a:solidFill>
                  <a:srgbClr val="3333FF"/>
                </a:solidFill>
                <a:latin typeface="Arial" pitchFamily="32"/>
                <a:ea typeface="PMingLiU"/>
                <a:cs typeface="Tahoma" pitchFamily="2"/>
              </a:rPr>
              <a:t>Why we need image enhancement?</a:t>
            </a:r>
            <a:r>
              <a:rPr lang="en-US" dirty="0">
                <a:solidFill>
                  <a:srgbClr val="3333FF"/>
                </a:solidFill>
                <a:latin typeface="Arial" pitchFamily="32"/>
                <a:ea typeface="PMingLiU"/>
                <a:cs typeface="Tahoma" pitchFamily="2"/>
              </a:rPr>
              <a:t/>
            </a:r>
            <a:br>
              <a:rPr lang="en-US" dirty="0">
                <a:solidFill>
                  <a:srgbClr val="3333FF"/>
                </a:solidFill>
                <a:latin typeface="Arial" pitchFamily="32"/>
                <a:ea typeface="PMingLiU"/>
                <a:cs typeface="Tahoma" pitchFamily="2"/>
              </a:rPr>
            </a:br>
            <a:r>
              <a:rPr lang="en-GB" altLang="en-US" dirty="0" smtClean="0"/>
              <a:t>		</a:t>
            </a:r>
          </a:p>
        </p:txBody>
      </p:sp>
      <p:sp>
        <p:nvSpPr>
          <p:cNvPr id="10243" name="Rectangle 3"/>
          <p:cNvSpPr>
            <a:spLocks noGrp="1" noChangeArrowheads="1"/>
          </p:cNvSpPr>
          <p:nvPr>
            <p:ph idx="1"/>
          </p:nvPr>
        </p:nvSpPr>
        <p:spPr>
          <a:xfrm>
            <a:off x="609600" y="1419225"/>
            <a:ext cx="10972800" cy="4905375"/>
          </a:xfrm>
        </p:spPr>
        <p:txBody>
          <a:bodyPr/>
          <a:lstStyle/>
          <a:p>
            <a:pPr eaLnBrk="1" hangingPunct="1">
              <a:lnSpc>
                <a:spcPct val="90000"/>
              </a:lnSpc>
            </a:pPr>
            <a:r>
              <a:rPr lang="en-GB" altLang="en-US" smtClean="0">
                <a:solidFill>
                  <a:srgbClr val="FF0000"/>
                </a:solidFill>
              </a:rPr>
              <a:t>Images may suffer from the following degradations:</a:t>
            </a:r>
            <a:r>
              <a:rPr lang="en-GB" altLang="en-US" b="1" smtClean="0">
                <a:solidFill>
                  <a:srgbClr val="FF0000"/>
                </a:solidFill>
                <a:cs typeface="Times New Roman" panose="02020603050405020304" pitchFamily="18" charset="0"/>
              </a:rPr>
              <a:t> </a:t>
            </a:r>
          </a:p>
          <a:p>
            <a:pPr eaLnBrk="1" hangingPunct="1">
              <a:lnSpc>
                <a:spcPct val="90000"/>
              </a:lnSpc>
            </a:pPr>
            <a:endParaRPr lang="en-GB" altLang="en-US" smtClean="0">
              <a:cs typeface="Times New Roman" panose="02020603050405020304" pitchFamily="18" charset="0"/>
            </a:endParaRPr>
          </a:p>
          <a:p>
            <a:pPr lvl="1" eaLnBrk="1" hangingPunct="1">
              <a:lnSpc>
                <a:spcPct val="90000"/>
              </a:lnSpc>
            </a:pPr>
            <a:r>
              <a:rPr lang="en-GB" altLang="en-US" smtClean="0">
                <a:cs typeface="Times New Roman" panose="02020603050405020304" pitchFamily="18" charset="0"/>
              </a:rPr>
              <a:t>Poor contrast due to poor illumination or finite  sensitivity of the imaging device</a:t>
            </a:r>
            <a:r>
              <a:rPr lang="en-GB" altLang="en-US" b="1" smtClean="0">
                <a:cs typeface="Times New Roman" panose="02020603050405020304" pitchFamily="18" charset="0"/>
              </a:rPr>
              <a:t> </a:t>
            </a:r>
          </a:p>
          <a:p>
            <a:pPr lvl="1" eaLnBrk="1" hangingPunct="1">
              <a:lnSpc>
                <a:spcPct val="90000"/>
              </a:lnSpc>
            </a:pPr>
            <a:endParaRPr lang="en-GB" altLang="en-US" b="1" smtClean="0">
              <a:cs typeface="Times New Roman" panose="02020603050405020304" pitchFamily="18" charset="0"/>
            </a:endParaRPr>
          </a:p>
          <a:p>
            <a:pPr lvl="1" eaLnBrk="1" hangingPunct="1">
              <a:lnSpc>
                <a:spcPct val="90000"/>
              </a:lnSpc>
            </a:pPr>
            <a:r>
              <a:rPr lang="en-GB" altLang="en-US" smtClean="0">
                <a:cs typeface="Times New Roman" panose="02020603050405020304" pitchFamily="18" charset="0"/>
              </a:rPr>
              <a:t>Electronic sensor noise or atmospheric disturbances leading to broad band noise</a:t>
            </a:r>
            <a:r>
              <a:rPr lang="en-GB" altLang="en-US" b="1" smtClean="0">
                <a:cs typeface="Times New Roman" panose="02020603050405020304" pitchFamily="18" charset="0"/>
              </a:rPr>
              <a:t> </a:t>
            </a:r>
          </a:p>
          <a:p>
            <a:pPr lvl="1" eaLnBrk="1" hangingPunct="1">
              <a:lnSpc>
                <a:spcPct val="90000"/>
              </a:lnSpc>
            </a:pPr>
            <a:endParaRPr lang="en-GB" altLang="en-US" b="1" smtClean="0">
              <a:cs typeface="Times New Roman" panose="02020603050405020304" pitchFamily="18" charset="0"/>
            </a:endParaRPr>
          </a:p>
          <a:p>
            <a:pPr lvl="1" eaLnBrk="1" hangingPunct="1">
              <a:lnSpc>
                <a:spcPct val="90000"/>
              </a:lnSpc>
            </a:pPr>
            <a:r>
              <a:rPr lang="en-GB" altLang="en-US" smtClean="0">
                <a:cs typeface="Times New Roman" panose="02020603050405020304" pitchFamily="18" charset="0"/>
              </a:rPr>
              <a:t>Aliasing effects due to inadequate sampling</a:t>
            </a:r>
          </a:p>
          <a:p>
            <a:pPr lvl="1" eaLnBrk="1" hangingPunct="1">
              <a:lnSpc>
                <a:spcPct val="90000"/>
              </a:lnSpc>
            </a:pPr>
            <a:endParaRPr lang="en-GB" altLang="en-US" smtClean="0">
              <a:cs typeface="Times New Roman" panose="02020603050405020304" pitchFamily="18" charset="0"/>
            </a:endParaRPr>
          </a:p>
          <a:p>
            <a:pPr lvl="1" eaLnBrk="1" hangingPunct="1">
              <a:lnSpc>
                <a:spcPct val="90000"/>
              </a:lnSpc>
            </a:pPr>
            <a:r>
              <a:rPr lang="en-GB" altLang="en-US" smtClean="0">
                <a:cs typeface="Times New Roman" panose="02020603050405020304" pitchFamily="18" charset="0"/>
              </a:rPr>
              <a:t>Finite aperture effects or motion leading to spatial</a:t>
            </a:r>
            <a:r>
              <a:rPr lang="en-GB" altLang="en-US" b="1" smtClean="0">
                <a:cs typeface="Times New Roman" panose="02020603050405020304" pitchFamily="18" charset="0"/>
              </a:rPr>
              <a:t> </a:t>
            </a:r>
            <a:r>
              <a:rPr lang="en-GB" altLang="en-US" smtClean="0">
                <a:cs typeface="Times New Roman" panose="02020603050405020304" pitchFamily="18" charset="0"/>
              </a:rPr>
              <a:t>distortion</a:t>
            </a:r>
          </a:p>
          <a:p>
            <a:pPr lvl="1" eaLnBrk="1" hangingPunct="1">
              <a:lnSpc>
                <a:spcPct val="90000"/>
              </a:lnSpc>
              <a:buFont typeface="Wingdings" panose="05000000000000000000" pitchFamily="2" charset="2"/>
              <a:buNone/>
            </a:pPr>
            <a:endParaRPr lang="en-GB" altLang="en-US" b="1" smtClean="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84163" y="12700"/>
            <a:ext cx="10972800" cy="1143000"/>
          </a:xfrm>
        </p:spPr>
        <p:txBody>
          <a:bodyPr/>
          <a:lstStyle/>
          <a:p>
            <a:pPr eaLnBrk="1" hangingPunct="1"/>
            <a:r>
              <a:rPr lang="en-US" altLang="zh-TW" sz="4000" smtClean="0">
                <a:solidFill>
                  <a:srgbClr val="FF0000"/>
                </a:solidFill>
                <a:latin typeface="Verdana" panose="020B0604030504040204" pitchFamily="34" charset="0"/>
                <a:ea typeface="PMingLiU" pitchFamily="18" charset="-120"/>
              </a:rPr>
              <a:t>Piecewise-Linear Transformation Functions</a:t>
            </a:r>
            <a:endParaRPr lang="en-US" sz="4000" smtClean="0"/>
          </a:p>
        </p:txBody>
      </p:sp>
      <p:sp>
        <p:nvSpPr>
          <p:cNvPr id="29699" name="Content Placeholder 2"/>
          <p:cNvSpPr>
            <a:spLocks noGrp="1"/>
          </p:cNvSpPr>
          <p:nvPr>
            <p:ph idx="1"/>
          </p:nvPr>
        </p:nvSpPr>
        <p:spPr/>
        <p:txBody>
          <a:bodyPr/>
          <a:lstStyle/>
          <a:p>
            <a:pPr eaLnBrk="1" hangingPunct="1">
              <a:lnSpc>
                <a:spcPct val="80000"/>
              </a:lnSpc>
            </a:pPr>
            <a:r>
              <a:rPr lang="en-US" altLang="zh-TW" sz="2800" smtClean="0">
                <a:solidFill>
                  <a:srgbClr val="0070C0"/>
                </a:solidFill>
              </a:rPr>
              <a:t>Advantage</a:t>
            </a:r>
            <a:r>
              <a:rPr lang="en-US" altLang="zh-TW" sz="2800" smtClean="0"/>
              <a:t>: </a:t>
            </a:r>
          </a:p>
          <a:p>
            <a:pPr eaLnBrk="1" hangingPunct="1">
              <a:lnSpc>
                <a:spcPct val="80000"/>
              </a:lnSpc>
            </a:pPr>
            <a:r>
              <a:rPr lang="en-US" altLang="zh-TW" sz="2800" smtClean="0"/>
              <a:t>the form of piecewise functions can be arbitrary complex over the previous functions </a:t>
            </a:r>
          </a:p>
          <a:p>
            <a:pPr eaLnBrk="1" hangingPunct="1">
              <a:lnSpc>
                <a:spcPct val="80000"/>
              </a:lnSpc>
            </a:pPr>
            <a:endParaRPr lang="en-US" altLang="zh-TW" sz="2800" smtClean="0"/>
          </a:p>
          <a:p>
            <a:pPr eaLnBrk="1" hangingPunct="1">
              <a:lnSpc>
                <a:spcPct val="80000"/>
              </a:lnSpc>
            </a:pPr>
            <a:endParaRPr lang="en-US" altLang="zh-TW" sz="2800" smtClean="0"/>
          </a:p>
          <a:p>
            <a:pPr eaLnBrk="1" hangingPunct="1">
              <a:lnSpc>
                <a:spcPct val="80000"/>
              </a:lnSpc>
            </a:pPr>
            <a:r>
              <a:rPr lang="en-US" altLang="zh-TW" sz="2800" smtClean="0">
                <a:solidFill>
                  <a:srgbClr val="0070C0"/>
                </a:solidFill>
              </a:rPr>
              <a:t>Disadvantage</a:t>
            </a:r>
            <a:r>
              <a:rPr lang="en-US" altLang="zh-TW" sz="2800" smtClean="0"/>
              <a:t>: require considerably more user input.</a:t>
            </a:r>
          </a:p>
          <a:p>
            <a:pPr eaLnBrk="1" hangingPunct="1">
              <a:lnSpc>
                <a:spcPct val="80000"/>
              </a:lnSpc>
              <a:buFont typeface="Wingdings 2" panose="05020102010507070707" pitchFamily="18" charset="2"/>
              <a:buNone/>
            </a:pPr>
            <a:endParaRPr lang="en-US" altLang="zh-TW" sz="2800" smtClean="0">
              <a:solidFill>
                <a:schemeClr val="accent1"/>
              </a:solidFill>
            </a:endParaRPr>
          </a:p>
          <a:p>
            <a:pPr eaLnBrk="1" hangingPunct="1"/>
            <a:endParaRPr lang="en-US"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69888" y="282575"/>
            <a:ext cx="10972800" cy="1143000"/>
          </a:xfrm>
        </p:spPr>
        <p:txBody>
          <a:bodyPr/>
          <a:lstStyle/>
          <a:p>
            <a:pPr eaLnBrk="1" hangingPunct="1"/>
            <a:r>
              <a:rPr lang="en-US" altLang="zh-TW" sz="4000" smtClean="0">
                <a:solidFill>
                  <a:srgbClr val="C00000"/>
                </a:solidFill>
              </a:rPr>
              <a:t>Contrast stretching </a:t>
            </a:r>
            <a:br>
              <a:rPr lang="en-US" altLang="zh-TW" sz="4000" smtClean="0">
                <a:solidFill>
                  <a:srgbClr val="C00000"/>
                </a:solidFill>
              </a:rPr>
            </a:br>
            <a:endParaRPr lang="en-US" sz="3600" smtClean="0">
              <a:solidFill>
                <a:srgbClr val="C00000"/>
              </a:solidFill>
            </a:endParaRPr>
          </a:p>
        </p:txBody>
      </p:sp>
      <p:sp>
        <p:nvSpPr>
          <p:cNvPr id="30723" name="Content Placeholder 2"/>
          <p:cNvSpPr>
            <a:spLocks noGrp="1"/>
          </p:cNvSpPr>
          <p:nvPr>
            <p:ph idx="1"/>
          </p:nvPr>
        </p:nvSpPr>
        <p:spPr>
          <a:xfrm>
            <a:off x="225425" y="1068388"/>
            <a:ext cx="11356975" cy="5256212"/>
          </a:xfrm>
        </p:spPr>
        <p:txBody>
          <a:bodyPr/>
          <a:lstStyle/>
          <a:p>
            <a:pPr eaLnBrk="1" hangingPunct="1"/>
            <a:r>
              <a:rPr lang="en-US" smtClean="0"/>
              <a:t>Low contrast image result from:</a:t>
            </a:r>
          </a:p>
          <a:p>
            <a:pPr eaLnBrk="1" hangingPunct="1">
              <a:buFont typeface="Wingdings 2" panose="05020102010507070707" pitchFamily="18" charset="2"/>
              <a:buNone/>
            </a:pPr>
            <a:r>
              <a:rPr lang="en-US" smtClean="0"/>
              <a:t>     </a:t>
            </a:r>
            <a:r>
              <a:rPr lang="en-US" smtClean="0">
                <a:latin typeface="Times New Roman" panose="02020603050405020304" pitchFamily="18" charset="0"/>
                <a:cs typeface="Times New Roman" panose="02020603050405020304" pitchFamily="18" charset="0"/>
              </a:rPr>
              <a:t>1) Poor illumination</a:t>
            </a:r>
          </a:p>
          <a:p>
            <a:pPr eaLnBrk="1" hangingPunct="1">
              <a:buFont typeface="Wingdings 2" panose="05020102010507070707" pitchFamily="18" charset="2"/>
              <a:buNone/>
            </a:pPr>
            <a:r>
              <a:rPr lang="en-US" smtClean="0">
                <a:latin typeface="Times New Roman" panose="02020603050405020304" pitchFamily="18" charset="0"/>
                <a:cs typeface="Times New Roman" panose="02020603050405020304" pitchFamily="18" charset="0"/>
              </a:rPr>
              <a:t>     2) Lack of dynamic range in the imaging sensor</a:t>
            </a:r>
          </a:p>
          <a:p>
            <a:pPr eaLnBrk="1" hangingPunct="1">
              <a:buFont typeface="Wingdings 2" panose="05020102010507070707" pitchFamily="18" charset="2"/>
              <a:buNone/>
            </a:pPr>
            <a:r>
              <a:rPr lang="en-US" smtClean="0">
                <a:latin typeface="Times New Roman" panose="02020603050405020304" pitchFamily="18" charset="0"/>
                <a:cs typeface="Times New Roman" panose="02020603050405020304" pitchFamily="18" charset="0"/>
              </a:rPr>
              <a:t>     3) Wrong setting of lens aperture during image acquisition </a:t>
            </a:r>
          </a:p>
        </p:txBody>
      </p:sp>
      <p:sp>
        <p:nvSpPr>
          <p:cNvPr id="30724" name="Rectangle 3"/>
          <p:cNvSpPr>
            <a:spLocks noChangeArrowheads="1"/>
          </p:cNvSpPr>
          <p:nvPr/>
        </p:nvSpPr>
        <p:spPr bwMode="auto">
          <a:xfrm>
            <a:off x="254000" y="3343275"/>
            <a:ext cx="117030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onstantia" panose="02030602050306030303" pitchFamily="18" charset="0"/>
              </a:defRPr>
            </a:lvl1pPr>
            <a:lvl2pPr>
              <a:defRPr>
                <a:solidFill>
                  <a:schemeClr val="tx1"/>
                </a:solidFill>
                <a:latin typeface="Constantia" panose="02030602050306030303" pitchFamily="18" charset="0"/>
              </a:defRPr>
            </a:lvl2pPr>
            <a:lvl3pPr>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lvl="1" eaLnBrk="1" hangingPunct="1">
              <a:lnSpc>
                <a:spcPct val="80000"/>
              </a:lnSpc>
              <a:buFont typeface="Arial" panose="020B0604020202020204" pitchFamily="34" charset="0"/>
              <a:buChar char="•"/>
            </a:pPr>
            <a:r>
              <a:rPr lang="en-US" altLang="zh-TW" sz="2800"/>
              <a:t> </a:t>
            </a:r>
            <a:r>
              <a:rPr lang="en-US" altLang="zh-TW" sz="2800">
                <a:latin typeface="Times New Roman" panose="02020603050405020304" pitchFamily="18" charset="0"/>
                <a:cs typeface="Times New Roman" panose="02020603050405020304" pitchFamily="18" charset="0"/>
              </a:rPr>
              <a:t>One of the simplest piecewise function</a:t>
            </a:r>
          </a:p>
          <a:p>
            <a:pPr lvl="1" eaLnBrk="1" hangingPunct="1">
              <a:lnSpc>
                <a:spcPct val="80000"/>
              </a:lnSpc>
              <a:buFont typeface="Arial" panose="020B0604020202020204" pitchFamily="34" charset="0"/>
              <a:buChar char="•"/>
            </a:pPr>
            <a:endParaRPr lang="en-US" altLang="zh-TW" sz="2800">
              <a:latin typeface="Times New Roman" panose="02020603050405020304" pitchFamily="18" charset="0"/>
              <a:cs typeface="Times New Roman" panose="02020603050405020304" pitchFamily="18" charset="0"/>
            </a:endParaRPr>
          </a:p>
          <a:p>
            <a:pPr lvl="1" eaLnBrk="1" hangingPunct="1">
              <a:lnSpc>
                <a:spcPct val="80000"/>
              </a:lnSpc>
              <a:buFont typeface="Arial" panose="020B0604020202020204" pitchFamily="34" charset="0"/>
              <a:buChar char="•"/>
            </a:pPr>
            <a:r>
              <a:rPr lang="en-US" altLang="zh-TW" sz="2800">
                <a:latin typeface="Times New Roman" panose="02020603050405020304" pitchFamily="18" charset="0"/>
                <a:cs typeface="Times New Roman" panose="02020603050405020304" pitchFamily="18" charset="0"/>
              </a:rPr>
              <a:t> Increase the dynamic range of the gray levels in the image</a:t>
            </a:r>
          </a:p>
          <a:p>
            <a:pPr lvl="1" eaLnBrk="1" hangingPunct="1">
              <a:lnSpc>
                <a:spcPct val="80000"/>
              </a:lnSpc>
              <a:buFont typeface="Arial" panose="020B0604020202020204" pitchFamily="34" charset="0"/>
              <a:buChar char="•"/>
            </a:pPr>
            <a:endParaRPr lang="en-US" altLang="zh-TW" sz="2800">
              <a:solidFill>
                <a:srgbClr val="0070C0"/>
              </a:solidFill>
              <a:latin typeface="Times New Roman" panose="02020603050405020304" pitchFamily="18" charset="0"/>
              <a:cs typeface="Times New Roman" panose="02020603050405020304" pitchFamily="18" charset="0"/>
            </a:endParaRPr>
          </a:p>
          <a:p>
            <a:pPr lvl="1" eaLnBrk="1" hangingPunct="1">
              <a:lnSpc>
                <a:spcPct val="80000"/>
              </a:lnSpc>
              <a:buFont typeface="Arial" panose="020B0604020202020204" pitchFamily="34" charset="0"/>
              <a:buChar char="•"/>
            </a:pPr>
            <a:r>
              <a:rPr lang="en-US" altLang="zh-TW" sz="2800">
                <a:solidFill>
                  <a:srgbClr val="0070C0"/>
                </a:solidFill>
                <a:latin typeface="Times New Roman" panose="02020603050405020304" pitchFamily="18" charset="0"/>
                <a:cs typeface="Times New Roman" panose="02020603050405020304" pitchFamily="18" charset="0"/>
              </a:rPr>
              <a:t>Location of (r</a:t>
            </a:r>
            <a:r>
              <a:rPr lang="en-US" altLang="zh-TW" sz="1400">
                <a:solidFill>
                  <a:srgbClr val="0070C0"/>
                </a:solidFill>
                <a:latin typeface="Times New Roman" panose="02020603050405020304" pitchFamily="18" charset="0"/>
                <a:cs typeface="Times New Roman" panose="02020603050405020304" pitchFamily="18" charset="0"/>
              </a:rPr>
              <a:t>1</a:t>
            </a:r>
            <a:r>
              <a:rPr lang="en-US" altLang="zh-TW" sz="2800">
                <a:solidFill>
                  <a:srgbClr val="0070C0"/>
                </a:solidFill>
                <a:latin typeface="Times New Roman" panose="02020603050405020304" pitchFamily="18" charset="0"/>
                <a:cs typeface="Times New Roman" panose="02020603050405020304" pitchFamily="18" charset="0"/>
              </a:rPr>
              <a:t>, s</a:t>
            </a:r>
            <a:r>
              <a:rPr lang="en-US" altLang="zh-TW" sz="1400">
                <a:solidFill>
                  <a:srgbClr val="0070C0"/>
                </a:solidFill>
                <a:latin typeface="Times New Roman" panose="02020603050405020304" pitchFamily="18" charset="0"/>
                <a:cs typeface="Times New Roman" panose="02020603050405020304" pitchFamily="18" charset="0"/>
              </a:rPr>
              <a:t>1</a:t>
            </a:r>
            <a:r>
              <a:rPr lang="en-US" altLang="zh-TW" sz="2800">
                <a:solidFill>
                  <a:srgbClr val="0070C0"/>
                </a:solidFill>
                <a:latin typeface="Times New Roman" panose="02020603050405020304" pitchFamily="18" charset="0"/>
                <a:cs typeface="Times New Roman" panose="02020603050405020304" pitchFamily="18" charset="0"/>
              </a:rPr>
              <a:t>) and (r</a:t>
            </a:r>
            <a:r>
              <a:rPr lang="en-US" altLang="zh-TW" sz="1400">
                <a:solidFill>
                  <a:srgbClr val="0070C0"/>
                </a:solidFill>
                <a:latin typeface="Times New Roman" panose="02020603050405020304" pitchFamily="18" charset="0"/>
                <a:cs typeface="Times New Roman" panose="02020603050405020304" pitchFamily="18" charset="0"/>
              </a:rPr>
              <a:t>2</a:t>
            </a:r>
            <a:r>
              <a:rPr lang="en-US" altLang="zh-TW" sz="2800">
                <a:solidFill>
                  <a:srgbClr val="0070C0"/>
                </a:solidFill>
                <a:latin typeface="Times New Roman" panose="02020603050405020304" pitchFamily="18" charset="0"/>
                <a:cs typeface="Times New Roman" panose="02020603050405020304" pitchFamily="18" charset="0"/>
              </a:rPr>
              <a:t>,s</a:t>
            </a:r>
            <a:r>
              <a:rPr lang="en-US" altLang="zh-TW" sz="1400">
                <a:solidFill>
                  <a:srgbClr val="0070C0"/>
                </a:solidFill>
                <a:latin typeface="Times New Roman" panose="02020603050405020304" pitchFamily="18" charset="0"/>
                <a:cs typeface="Times New Roman" panose="02020603050405020304" pitchFamily="18" charset="0"/>
              </a:rPr>
              <a:t>2</a:t>
            </a:r>
            <a:r>
              <a:rPr lang="en-US" altLang="zh-TW" sz="2800">
                <a:solidFill>
                  <a:srgbClr val="0070C0"/>
                </a:solidFill>
                <a:latin typeface="Times New Roman" panose="02020603050405020304" pitchFamily="18" charset="0"/>
                <a:cs typeface="Times New Roman" panose="02020603050405020304" pitchFamily="18" charset="0"/>
              </a:rPr>
              <a:t>)control the shape of the transformation function</a:t>
            </a:r>
          </a:p>
          <a:p>
            <a:pPr lvl="1" eaLnBrk="1" hangingPunct="1">
              <a:lnSpc>
                <a:spcPct val="80000"/>
              </a:lnSpc>
            </a:pPr>
            <a:endParaRPr lang="en-US" altLang="zh-TW" sz="2800">
              <a:latin typeface="Times New Roman" panose="02020603050405020304" pitchFamily="18" charset="0"/>
              <a:cs typeface="Times New Roman" panose="02020603050405020304" pitchFamily="18" charset="0"/>
            </a:endParaRPr>
          </a:p>
          <a:p>
            <a:pPr lvl="1" eaLnBrk="1" hangingPunct="1">
              <a:lnSpc>
                <a:spcPct val="80000"/>
              </a:lnSpc>
              <a:buFont typeface="Arial" panose="020B0604020202020204" pitchFamily="34" charset="0"/>
              <a:buChar char="•"/>
            </a:pPr>
            <a:r>
              <a:rPr lang="en-US" altLang="zh-TW" sz="2800">
                <a:latin typeface="Times New Roman" panose="02020603050405020304" pitchFamily="18" charset="0"/>
                <a:cs typeface="Times New Roman" panose="02020603050405020304" pitchFamily="18" charset="0"/>
              </a:rPr>
              <a:t> A typical transformation: control the shape of the transformation</a:t>
            </a:r>
          </a:p>
          <a:p>
            <a:pPr lvl="2" eaLnBrk="1" hangingPunct="1">
              <a:lnSpc>
                <a:spcPct val="80000"/>
              </a:lnSpc>
            </a:pPr>
            <a:r>
              <a:rPr lang="en-US" altLang="zh-TW" sz="2800">
                <a:latin typeface="Times New Roman" panose="02020603050405020304" pitchFamily="18" charset="0"/>
                <a:cs typeface="Times New Roman" panose="02020603050405020304" pitchFamily="18" charset="0"/>
              </a:rPr>
              <a:t>r</a:t>
            </a:r>
            <a:r>
              <a:rPr lang="en-US" altLang="zh-TW" sz="2800" baseline="-25000">
                <a:latin typeface="Times New Roman" panose="02020603050405020304" pitchFamily="18" charset="0"/>
                <a:cs typeface="Times New Roman" panose="02020603050405020304" pitchFamily="18" charset="0"/>
              </a:rPr>
              <a:t>1</a:t>
            </a:r>
            <a:r>
              <a:rPr lang="en-US" altLang="zh-TW" sz="2800">
                <a:latin typeface="Times New Roman" panose="02020603050405020304" pitchFamily="18" charset="0"/>
                <a:cs typeface="Times New Roman" panose="02020603050405020304" pitchFamily="18" charset="0"/>
              </a:rPr>
              <a:t>=r</a:t>
            </a:r>
            <a:r>
              <a:rPr lang="en-US" altLang="zh-TW" sz="2800" baseline="-25000">
                <a:latin typeface="Times New Roman" panose="02020603050405020304" pitchFamily="18" charset="0"/>
                <a:cs typeface="Times New Roman" panose="02020603050405020304" pitchFamily="18" charset="0"/>
              </a:rPr>
              <a:t>2  </a:t>
            </a:r>
            <a:r>
              <a:rPr lang="en-US" altLang="zh-TW" sz="2800">
                <a:latin typeface="Times New Roman" panose="02020603050405020304" pitchFamily="18" charset="0"/>
                <a:cs typeface="Times New Roman" panose="02020603050405020304" pitchFamily="18" charset="0"/>
              </a:rPr>
              <a:t>s</a:t>
            </a:r>
            <a:r>
              <a:rPr lang="en-US" altLang="zh-TW" sz="2800" baseline="-25000">
                <a:latin typeface="Times New Roman" panose="02020603050405020304" pitchFamily="18" charset="0"/>
                <a:cs typeface="Times New Roman" panose="02020603050405020304" pitchFamily="18" charset="0"/>
              </a:rPr>
              <a:t>1</a:t>
            </a:r>
            <a:r>
              <a:rPr lang="en-US" altLang="zh-TW" sz="2800">
                <a:latin typeface="Times New Roman" panose="02020603050405020304" pitchFamily="18" charset="0"/>
                <a:cs typeface="Times New Roman" panose="02020603050405020304" pitchFamily="18" charset="0"/>
              </a:rPr>
              <a:t>=0 and s</a:t>
            </a:r>
            <a:r>
              <a:rPr lang="en-US" altLang="zh-TW" sz="2800" baseline="-25000">
                <a:latin typeface="Times New Roman" panose="02020603050405020304" pitchFamily="18" charset="0"/>
                <a:cs typeface="Times New Roman" panose="02020603050405020304" pitchFamily="18" charset="0"/>
              </a:rPr>
              <a:t>2</a:t>
            </a:r>
            <a:r>
              <a:rPr lang="en-US" altLang="zh-TW" sz="2800">
                <a:latin typeface="Times New Roman" panose="02020603050405020304" pitchFamily="18" charset="0"/>
                <a:cs typeface="Times New Roman" panose="02020603050405020304" pitchFamily="18" charset="0"/>
              </a:rPr>
              <a:t>=L-1</a:t>
            </a:r>
            <a:endParaRPr lang="en-US" altLang="zh-TW" sz="280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8" y="563563"/>
            <a:ext cx="10972800" cy="1143000"/>
          </a:xfrm>
        </p:spPr>
        <p:txBody>
          <a:bodyPr>
            <a:noAutofit/>
          </a:bodyPr>
          <a:lstStyle/>
          <a:p>
            <a:pPr eaLnBrk="1" fontAlgn="auto" hangingPunct="1">
              <a:spcAft>
                <a:spcPts val="0"/>
              </a:spcAft>
              <a:defRPr/>
            </a:pPr>
            <a:r>
              <a:rPr lang="en-US" altLang="zh-TW" sz="3200" dirty="0" smtClean="0">
                <a:solidFill>
                  <a:srgbClr val="FF0000"/>
                </a:solidFill>
                <a:latin typeface="Verdana" pitchFamily="34" charset="0"/>
                <a:ea typeface="新細明體" pitchFamily="18" charset="-120"/>
              </a:rPr>
              <a:t>Piecewise-Linear Transformation Functions</a:t>
            </a:r>
            <a:br>
              <a:rPr lang="en-US" altLang="zh-TW" sz="3200" dirty="0" smtClean="0">
                <a:solidFill>
                  <a:srgbClr val="FF0000"/>
                </a:solidFill>
                <a:latin typeface="Verdana" pitchFamily="34" charset="0"/>
                <a:ea typeface="新細明體" pitchFamily="18" charset="-120"/>
              </a:rPr>
            </a:br>
            <a:r>
              <a:rPr lang="en-US" altLang="zh-TW" sz="3200" dirty="0" smtClean="0">
                <a:solidFill>
                  <a:schemeClr val="accent4">
                    <a:lumMod val="50000"/>
                  </a:schemeClr>
                </a:solidFill>
                <a:latin typeface="Verdana" pitchFamily="34" charset="0"/>
                <a:ea typeface="新細明體" pitchFamily="18" charset="-120"/>
              </a:rPr>
              <a:t>Case 1: Contrast Stretching</a:t>
            </a:r>
            <a:r>
              <a:rPr lang="en-US" altLang="zh-TW" sz="3200" dirty="0" smtClean="0">
                <a:ea typeface="新細明體" pitchFamily="18" charset="-120"/>
              </a:rPr>
              <a:t/>
            </a:r>
            <a:br>
              <a:rPr lang="en-US" altLang="zh-TW" sz="3200" dirty="0" smtClean="0">
                <a:ea typeface="新細明體" pitchFamily="18" charset="-120"/>
              </a:rPr>
            </a:br>
            <a:endParaRPr lang="en-US" sz="3200" dirty="0"/>
          </a:p>
        </p:txBody>
      </p:sp>
      <p:pic>
        <p:nvPicPr>
          <p:cNvPr id="31747"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7038" y="1377950"/>
            <a:ext cx="11498262" cy="5480050"/>
          </a:xfr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endParaRPr lang="en-US" smtClean="0"/>
          </a:p>
        </p:txBody>
      </p:sp>
      <p:sp>
        <p:nvSpPr>
          <p:cNvPr id="32771" name="Content Placeholder 2"/>
          <p:cNvSpPr>
            <a:spLocks noGrp="1"/>
          </p:cNvSpPr>
          <p:nvPr>
            <p:ph idx="1"/>
          </p:nvPr>
        </p:nvSpPr>
        <p:spPr/>
        <p:txBody>
          <a:bodyPr/>
          <a:lstStyle/>
          <a:p>
            <a:endParaRPr lang="en-US" smtClean="0"/>
          </a:p>
        </p:txBody>
      </p:sp>
      <p:pic>
        <p:nvPicPr>
          <p:cNvPr id="327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334963"/>
            <a:ext cx="11491912"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endParaRPr lang="en-US" smtClean="0"/>
          </a:p>
        </p:txBody>
      </p:sp>
      <p:sp>
        <p:nvSpPr>
          <p:cNvPr id="33795" name="Content Placeholder 2"/>
          <p:cNvSpPr>
            <a:spLocks noGrp="1"/>
          </p:cNvSpPr>
          <p:nvPr>
            <p:ph idx="1"/>
          </p:nvPr>
        </p:nvSpPr>
        <p:spPr/>
        <p:txBody>
          <a:bodyPr/>
          <a:lstStyle/>
          <a:p>
            <a:endParaRPr lang="en-US" smtClean="0"/>
          </a:p>
        </p:txBody>
      </p:sp>
      <p:pic>
        <p:nvPicPr>
          <p:cNvPr id="3379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98438"/>
            <a:ext cx="11501438" cy="63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63" y="619125"/>
            <a:ext cx="10972800" cy="1143000"/>
          </a:xfrm>
        </p:spPr>
        <p:txBody>
          <a:bodyPr>
            <a:noAutofit/>
          </a:bodyPr>
          <a:lstStyle/>
          <a:p>
            <a:pPr eaLnBrk="1" fontAlgn="auto" hangingPunct="1">
              <a:spcAft>
                <a:spcPts val="0"/>
              </a:spcAft>
              <a:defRPr/>
            </a:pPr>
            <a:r>
              <a:rPr lang="en-US" altLang="zh-TW" sz="3600" b="1" dirty="0" smtClean="0">
                <a:solidFill>
                  <a:schemeClr val="accent4">
                    <a:lumMod val="50000"/>
                  </a:schemeClr>
                </a:solidFill>
                <a:latin typeface="Verdana" pitchFamily="34" charset="0"/>
                <a:ea typeface="新細明體" pitchFamily="18" charset="-120"/>
              </a:rPr>
              <a:t>Case 2:Gray-level Slicing  OR</a:t>
            </a:r>
            <a:br>
              <a:rPr lang="en-US" altLang="zh-TW" sz="3600" b="1" dirty="0" smtClean="0">
                <a:solidFill>
                  <a:schemeClr val="accent4">
                    <a:lumMod val="50000"/>
                  </a:schemeClr>
                </a:solidFill>
                <a:latin typeface="Verdana" pitchFamily="34" charset="0"/>
                <a:ea typeface="新細明體" pitchFamily="18" charset="-120"/>
              </a:rPr>
            </a:br>
            <a:r>
              <a:rPr lang="en-US" altLang="zh-TW" sz="3600" b="1" dirty="0" smtClean="0">
                <a:solidFill>
                  <a:schemeClr val="accent4">
                    <a:lumMod val="50000"/>
                  </a:schemeClr>
                </a:solidFill>
                <a:latin typeface="Verdana" pitchFamily="34" charset="0"/>
                <a:ea typeface="新細明體" pitchFamily="18" charset="-120"/>
              </a:rPr>
              <a:t>Intensity- level slicing</a:t>
            </a:r>
            <a:r>
              <a:rPr lang="en-US" altLang="zh-TW" sz="3600" b="1" dirty="0" smtClean="0">
                <a:solidFill>
                  <a:srgbClr val="FF0000"/>
                </a:solidFill>
                <a:latin typeface="Verdana" pitchFamily="34" charset="0"/>
                <a:ea typeface="新細明體" pitchFamily="18" charset="-120"/>
              </a:rPr>
              <a:t/>
            </a:r>
            <a:br>
              <a:rPr lang="en-US" altLang="zh-TW" sz="3600" b="1" dirty="0" smtClean="0">
                <a:solidFill>
                  <a:srgbClr val="FF0000"/>
                </a:solidFill>
                <a:latin typeface="Verdana" pitchFamily="34" charset="0"/>
                <a:ea typeface="新細明體" pitchFamily="18" charset="-120"/>
              </a:rPr>
            </a:br>
            <a:endParaRPr lang="en-US" sz="3600" b="1" dirty="0"/>
          </a:p>
        </p:txBody>
      </p:sp>
      <p:sp>
        <p:nvSpPr>
          <p:cNvPr id="3" name="Content Placeholder 2"/>
          <p:cNvSpPr>
            <a:spLocks noGrp="1"/>
          </p:cNvSpPr>
          <p:nvPr>
            <p:ph idx="1"/>
          </p:nvPr>
        </p:nvSpPr>
        <p:spPr>
          <a:xfrm>
            <a:off x="436563" y="1463675"/>
            <a:ext cx="11145837" cy="4860925"/>
          </a:xfrm>
        </p:spPr>
        <p:txBody>
          <a:bodyPr>
            <a:normAutofit/>
          </a:bodyPr>
          <a:lstStyle/>
          <a:p>
            <a:pPr marL="457200" indent="-457200" eaLnBrk="1" fontAlgn="auto" hangingPunct="1">
              <a:spcAft>
                <a:spcPts val="0"/>
              </a:spcAft>
              <a:buClr>
                <a:schemeClr val="bg1"/>
              </a:buClr>
              <a:buSzPct val="125000"/>
              <a:buFont typeface="Wingdings 2"/>
              <a:buChar char=""/>
              <a:defRPr/>
            </a:pPr>
            <a:r>
              <a:rPr lang="en-GB" b="1" dirty="0" smtClean="0">
                <a:solidFill>
                  <a:srgbClr val="7030A0"/>
                </a:solidFill>
                <a:latin typeface="Arial" charset="0"/>
              </a:rPr>
              <a:t>Purpose: Highlight a specific range of grey values.</a:t>
            </a:r>
          </a:p>
          <a:p>
            <a:pPr marL="457200" indent="-457200" eaLnBrk="1" fontAlgn="auto" hangingPunct="1">
              <a:spcAft>
                <a:spcPts val="0"/>
              </a:spcAft>
              <a:buClr>
                <a:schemeClr val="bg1"/>
              </a:buClr>
              <a:buSzPct val="125000"/>
              <a:buFont typeface="Wingdings 2"/>
              <a:buChar char=""/>
              <a:defRPr/>
            </a:pPr>
            <a:endParaRPr lang="en-GB" b="1" dirty="0" smtClean="0">
              <a:solidFill>
                <a:srgbClr val="7030A0"/>
              </a:solidFill>
              <a:latin typeface="Arial" charset="0"/>
            </a:endParaRPr>
          </a:p>
          <a:p>
            <a:pPr marL="457200" indent="-457200" eaLnBrk="1" fontAlgn="auto" hangingPunct="1">
              <a:spcAft>
                <a:spcPts val="0"/>
              </a:spcAft>
              <a:buClr>
                <a:schemeClr val="bg1"/>
              </a:buClr>
              <a:buSzPct val="125000"/>
              <a:buFont typeface="Wingdings 2"/>
              <a:buChar char=""/>
              <a:defRPr/>
            </a:pPr>
            <a:r>
              <a:rPr lang="en-GB" b="1" dirty="0" smtClean="0">
                <a:solidFill>
                  <a:srgbClr val="FF0000"/>
                </a:solidFill>
                <a:latin typeface="Arial" charset="0"/>
              </a:rPr>
              <a:t>Two approaches:</a:t>
            </a:r>
          </a:p>
          <a:p>
            <a:pPr marL="457200" indent="-457200" eaLnBrk="1" fontAlgn="auto" hangingPunct="1">
              <a:spcAft>
                <a:spcPts val="0"/>
              </a:spcAft>
              <a:buClr>
                <a:schemeClr val="bg1"/>
              </a:buClr>
              <a:buSzPct val="125000"/>
              <a:buFont typeface="Wingdings 2"/>
              <a:buChar char=""/>
              <a:defRPr/>
            </a:pPr>
            <a:endParaRPr lang="en-GB" b="1" dirty="0" smtClean="0">
              <a:solidFill>
                <a:srgbClr val="7030A0"/>
              </a:solidFill>
              <a:latin typeface="Arial" charset="0"/>
            </a:endParaRPr>
          </a:p>
          <a:p>
            <a:pPr marL="457200" indent="-457200" eaLnBrk="1" fontAlgn="auto" hangingPunct="1">
              <a:spcAft>
                <a:spcPts val="0"/>
              </a:spcAft>
              <a:buClr>
                <a:schemeClr val="bg1"/>
              </a:buClr>
              <a:buSzPct val="125000"/>
              <a:buFontTx/>
              <a:buAutoNum type="arabicPeriod"/>
              <a:defRPr/>
            </a:pPr>
            <a:r>
              <a:rPr lang="en-GB" b="1" dirty="0" smtClean="0">
                <a:solidFill>
                  <a:srgbClr val="7030A0"/>
                </a:solidFill>
                <a:latin typeface="Arial" charset="0"/>
              </a:rPr>
              <a:t>1) Display high value for range of interest, low value else (‘discard background’)</a:t>
            </a:r>
          </a:p>
          <a:p>
            <a:pPr marL="457200" indent="-457200" eaLnBrk="1" fontAlgn="auto" hangingPunct="1">
              <a:spcAft>
                <a:spcPts val="0"/>
              </a:spcAft>
              <a:buClr>
                <a:schemeClr val="bg1"/>
              </a:buClr>
              <a:buSzPct val="125000"/>
              <a:buFontTx/>
              <a:buAutoNum type="arabicPeriod"/>
              <a:defRPr/>
            </a:pPr>
            <a:endParaRPr lang="en-GB" b="1" dirty="0" smtClean="0">
              <a:solidFill>
                <a:srgbClr val="7030A0"/>
              </a:solidFill>
              <a:latin typeface="Arial" charset="0"/>
            </a:endParaRPr>
          </a:p>
          <a:p>
            <a:pPr marL="457200" indent="-457200" eaLnBrk="1" fontAlgn="auto" hangingPunct="1">
              <a:spcAft>
                <a:spcPts val="0"/>
              </a:spcAft>
              <a:buClr>
                <a:schemeClr val="bg1"/>
              </a:buClr>
              <a:buSzPct val="125000"/>
              <a:buFontTx/>
              <a:buAutoNum type="arabicPeriod"/>
              <a:defRPr/>
            </a:pPr>
            <a:r>
              <a:rPr lang="en-GB" b="1" dirty="0" smtClean="0">
                <a:solidFill>
                  <a:srgbClr val="7030A0"/>
                </a:solidFill>
                <a:latin typeface="Arial" charset="0"/>
              </a:rPr>
              <a:t>2) Display high value for range of interest, original value else (‘preserve background’)</a:t>
            </a:r>
          </a:p>
          <a:p>
            <a:pPr marL="640080" lvl="1" indent="-246888" eaLnBrk="1" fontAlgn="auto" hangingPunct="1">
              <a:lnSpc>
                <a:spcPct val="80000"/>
              </a:lnSpc>
              <a:spcAft>
                <a:spcPts val="0"/>
              </a:spcAft>
              <a:buFont typeface="Wingdings 2"/>
              <a:buChar char=""/>
              <a:defRPr/>
            </a:pPr>
            <a:endParaRPr lang="en-US" altLang="zh-TW" dirty="0" smtClean="0">
              <a:solidFill>
                <a:schemeClr val="accent4">
                  <a:lumMod val="50000"/>
                </a:schemeClr>
              </a:solidFill>
            </a:endParaRPr>
          </a:p>
          <a:p>
            <a:pPr marL="274320" indent="-274320" eaLnBrk="1" fontAlgn="auto" hangingPunct="1">
              <a:spcAft>
                <a:spcPts val="0"/>
              </a:spcAft>
              <a:buClr>
                <a:schemeClr val="accent3"/>
              </a:buClr>
              <a:buFont typeface="Wingdings 2"/>
              <a:buChar char=""/>
              <a:defRPr/>
            </a:pPr>
            <a:endParaRPr lang="en-US" dirty="0">
              <a:solidFill>
                <a:schemeClr val="accent4">
                  <a:lumMod val="50000"/>
                </a:schemeClr>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endParaRPr lang="en-US" smtClean="0"/>
          </a:p>
        </p:txBody>
      </p:sp>
      <p:pic>
        <p:nvPicPr>
          <p:cNvPr id="35843"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836613"/>
            <a:ext cx="10698163" cy="5995987"/>
          </a:xfr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95313" y="268288"/>
            <a:ext cx="10972800" cy="1143000"/>
          </a:xfrm>
        </p:spPr>
        <p:txBody>
          <a:bodyPr/>
          <a:lstStyle/>
          <a:p>
            <a:pPr eaLnBrk="1" hangingPunct="1"/>
            <a:r>
              <a:rPr lang="en-US" altLang="zh-TW" sz="4000" b="1" smtClean="0">
                <a:solidFill>
                  <a:srgbClr val="FF0000"/>
                </a:solidFill>
                <a:latin typeface="Verdana" panose="020B0604030504040204" pitchFamily="34" charset="0"/>
                <a:ea typeface="PMingLiU" pitchFamily="18" charset="-120"/>
              </a:rPr>
              <a:t>Case 3:Bit-plane Slicing</a:t>
            </a:r>
            <a:br>
              <a:rPr lang="en-US" altLang="zh-TW" sz="4000" b="1" smtClean="0">
                <a:solidFill>
                  <a:srgbClr val="FF0000"/>
                </a:solidFill>
                <a:latin typeface="Verdana" panose="020B0604030504040204" pitchFamily="34" charset="0"/>
                <a:ea typeface="PMingLiU" pitchFamily="18" charset="-120"/>
              </a:rPr>
            </a:br>
            <a:endParaRPr lang="en-US" sz="4000" b="1" smtClean="0"/>
          </a:p>
        </p:txBody>
      </p:sp>
      <p:sp>
        <p:nvSpPr>
          <p:cNvPr id="36867" name="Content Placeholder 2"/>
          <p:cNvSpPr>
            <a:spLocks noGrp="1"/>
          </p:cNvSpPr>
          <p:nvPr>
            <p:ph idx="1"/>
          </p:nvPr>
        </p:nvSpPr>
        <p:spPr>
          <a:xfrm>
            <a:off x="463550" y="1068388"/>
            <a:ext cx="11034713" cy="4651375"/>
          </a:xfrm>
        </p:spPr>
        <p:txBody>
          <a:bodyPr/>
          <a:lstStyle/>
          <a:p>
            <a:pPr eaLnBrk="1" hangingPunct="1"/>
            <a:r>
              <a:rPr lang="en-US" altLang="zh-TW" sz="2800" smtClean="0">
                <a:solidFill>
                  <a:srgbClr val="0070C0"/>
                </a:solidFill>
              </a:rPr>
              <a:t>highlight the contribution made to total image appearance by specific bits</a:t>
            </a:r>
            <a:r>
              <a:rPr lang="en-US" altLang="zh-TW" sz="2400" smtClean="0"/>
              <a:t>.</a:t>
            </a:r>
          </a:p>
          <a:p>
            <a:pPr lvl="1" eaLnBrk="1" hangingPunct="1"/>
            <a:r>
              <a:rPr lang="en-US" altLang="zh-TW" sz="2800" smtClean="0">
                <a:solidFill>
                  <a:srgbClr val="C00000"/>
                </a:solidFill>
              </a:rPr>
              <a:t>Each pixel in an image represented by 8 bits.</a:t>
            </a:r>
          </a:p>
          <a:p>
            <a:pPr lvl="1" eaLnBrk="1" hangingPunct="1"/>
            <a:r>
              <a:rPr lang="en-US" altLang="zh-TW" sz="2800" smtClean="0">
                <a:solidFill>
                  <a:srgbClr val="C00000"/>
                </a:solidFill>
              </a:rPr>
              <a:t>Image is composed of eight </a:t>
            </a:r>
            <a:r>
              <a:rPr lang="en-US" altLang="zh-TW" sz="4000" smtClean="0">
                <a:solidFill>
                  <a:srgbClr val="C00000"/>
                </a:solidFill>
              </a:rPr>
              <a:t>1</a:t>
            </a:r>
            <a:r>
              <a:rPr lang="en-US" altLang="zh-TW" sz="2800" smtClean="0">
                <a:solidFill>
                  <a:srgbClr val="C00000"/>
                </a:solidFill>
              </a:rPr>
              <a:t>-bit planes.</a:t>
            </a:r>
          </a:p>
          <a:p>
            <a:pPr eaLnBrk="1" hangingPunct="1"/>
            <a:endParaRPr lang="en-US" smtClean="0"/>
          </a:p>
        </p:txBody>
      </p:sp>
      <p:pic>
        <p:nvPicPr>
          <p:cNvPr id="368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2075"/>
            <a:ext cx="10226675"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5572125" y="6289675"/>
            <a:ext cx="689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Clr>
                <a:schemeClr val="bg1"/>
              </a:buClr>
              <a:buSzPct val="125000"/>
            </a:pPr>
            <a:r>
              <a:rPr lang="en-GB" sz="2400" b="1">
                <a:solidFill>
                  <a:srgbClr val="FF0000"/>
                </a:solidFill>
                <a:latin typeface="Arial" panose="020B0604020202020204" pitchFamily="34" charset="0"/>
              </a:rPr>
              <a:t>Extracts the information of a single bit plane</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endParaRPr lang="en-US" smtClean="0"/>
          </a:p>
        </p:txBody>
      </p:sp>
      <p:graphicFrame>
        <p:nvGraphicFramePr>
          <p:cNvPr id="37891" name="Object 4"/>
          <p:cNvGraphicFramePr>
            <a:graphicFrameLocks noGrp="1" noChangeAspect="1"/>
          </p:cNvGraphicFramePr>
          <p:nvPr>
            <p:ph idx="1"/>
          </p:nvPr>
        </p:nvGraphicFramePr>
        <p:xfrm>
          <a:off x="4449763" y="2940050"/>
          <a:ext cx="3095625" cy="2324100"/>
        </p:xfrm>
        <a:graphic>
          <a:graphicData uri="http://schemas.openxmlformats.org/presentationml/2006/ole">
            <mc:AlternateContent xmlns:mc="http://schemas.openxmlformats.org/markup-compatibility/2006">
              <mc:Choice xmlns:v="urn:schemas-microsoft-com:vml" Requires="v">
                <p:oleObj spid="_x0000_s37902" name="Picture Publisher Bild" r:id="rId3" imgW="3095625" imgH="2324100" progId="">
                  <p:embed/>
                </p:oleObj>
              </mc:Choice>
              <mc:Fallback>
                <p:oleObj name="Picture Publisher Bild" r:id="rId3" imgW="3095625" imgH="2324100" progId="">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763" y="2940050"/>
                        <a:ext cx="30956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2"/>
          <p:cNvGraphicFramePr>
            <a:graphicFrameLocks noChangeAspect="1"/>
          </p:cNvGraphicFramePr>
          <p:nvPr/>
        </p:nvGraphicFramePr>
        <p:xfrm>
          <a:off x="595313" y="369888"/>
          <a:ext cx="3105150" cy="2324100"/>
        </p:xfrm>
        <a:graphic>
          <a:graphicData uri="http://schemas.openxmlformats.org/presentationml/2006/ole">
            <mc:AlternateContent xmlns:mc="http://schemas.openxmlformats.org/markup-compatibility/2006">
              <mc:Choice xmlns:v="urn:schemas-microsoft-com:vml" Requires="v">
                <p:oleObj spid="_x0000_s37903" name="Picture Publisher Bild" r:id="rId5" imgW="3105150" imgH="2324100" progId="">
                  <p:embed/>
                </p:oleObj>
              </mc:Choice>
              <mc:Fallback>
                <p:oleObj name="Picture Publisher Bild" r:id="rId5" imgW="3105150" imgH="232410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313" y="369888"/>
                        <a:ext cx="31051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3"/>
          <p:cNvGraphicFramePr>
            <a:graphicFrameLocks noChangeAspect="1"/>
          </p:cNvGraphicFramePr>
          <p:nvPr/>
        </p:nvGraphicFramePr>
        <p:xfrm>
          <a:off x="771525" y="4351338"/>
          <a:ext cx="3086100" cy="2324100"/>
        </p:xfrm>
        <a:graphic>
          <a:graphicData uri="http://schemas.openxmlformats.org/presentationml/2006/ole">
            <mc:AlternateContent xmlns:mc="http://schemas.openxmlformats.org/markup-compatibility/2006">
              <mc:Choice xmlns:v="urn:schemas-microsoft-com:vml" Requires="v">
                <p:oleObj spid="_x0000_s37904" name="Picture Publisher Bild" r:id="rId7" imgW="3086100" imgH="2324100" progId="">
                  <p:embed/>
                </p:oleObj>
              </mc:Choice>
              <mc:Fallback>
                <p:oleObj name="Picture Publisher Bild" r:id="rId7" imgW="3086100" imgH="2324100" progId="">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525" y="4351338"/>
                        <a:ext cx="3086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4" name="Object 5"/>
          <p:cNvGraphicFramePr>
            <a:graphicFrameLocks noChangeAspect="1"/>
          </p:cNvGraphicFramePr>
          <p:nvPr/>
        </p:nvGraphicFramePr>
        <p:xfrm>
          <a:off x="7988300" y="1122363"/>
          <a:ext cx="3114675" cy="2324100"/>
        </p:xfrm>
        <a:graphic>
          <a:graphicData uri="http://schemas.openxmlformats.org/presentationml/2006/ole">
            <mc:AlternateContent xmlns:mc="http://schemas.openxmlformats.org/markup-compatibility/2006">
              <mc:Choice xmlns:v="urn:schemas-microsoft-com:vml" Requires="v">
                <p:oleObj spid="_x0000_s37905" name="Picture Publisher Bild" r:id="rId9" imgW="3114675" imgH="2324100" progId="">
                  <p:embed/>
                </p:oleObj>
              </mc:Choice>
              <mc:Fallback>
                <p:oleObj name="Picture Publisher Bild" r:id="rId9" imgW="3114675" imgH="2324100"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8300" y="1122363"/>
                        <a:ext cx="31146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5" name="Rectangle 19"/>
          <p:cNvSpPr>
            <a:spLocks noChangeArrowheads="1"/>
          </p:cNvSpPr>
          <p:nvPr/>
        </p:nvSpPr>
        <p:spPr bwMode="auto">
          <a:xfrm>
            <a:off x="4051300" y="6037263"/>
            <a:ext cx="762000" cy="304800"/>
          </a:xfrm>
          <a:prstGeom prst="rect">
            <a:avLst/>
          </a:prstGeom>
          <a:solidFill>
            <a:schemeClr val="accent1"/>
          </a:solidFill>
          <a:ln w="76200">
            <a:solidFill>
              <a:schemeClr val="accent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BP </a:t>
            </a:r>
            <a:r>
              <a:rPr lang="en-US" sz="2000"/>
              <a:t>7</a:t>
            </a:r>
          </a:p>
        </p:txBody>
      </p:sp>
      <p:sp>
        <p:nvSpPr>
          <p:cNvPr id="37896" name="Rectangle 20"/>
          <p:cNvSpPr>
            <a:spLocks noChangeArrowheads="1"/>
          </p:cNvSpPr>
          <p:nvPr/>
        </p:nvSpPr>
        <p:spPr bwMode="auto">
          <a:xfrm>
            <a:off x="7666038" y="4908550"/>
            <a:ext cx="762000" cy="304800"/>
          </a:xfrm>
          <a:prstGeom prst="rect">
            <a:avLst/>
          </a:prstGeom>
          <a:solidFill>
            <a:schemeClr val="accent1"/>
          </a:solidFill>
          <a:ln w="76200">
            <a:solidFill>
              <a:schemeClr val="accent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BP </a:t>
            </a:r>
            <a:r>
              <a:rPr lang="en-US" sz="2400"/>
              <a:t>5</a:t>
            </a:r>
          </a:p>
        </p:txBody>
      </p:sp>
      <p:sp>
        <p:nvSpPr>
          <p:cNvPr id="37897" name="Rectangle 21"/>
          <p:cNvSpPr>
            <a:spLocks noChangeArrowheads="1"/>
          </p:cNvSpPr>
          <p:nvPr/>
        </p:nvSpPr>
        <p:spPr bwMode="auto">
          <a:xfrm>
            <a:off x="11180763" y="3441700"/>
            <a:ext cx="762000" cy="304800"/>
          </a:xfrm>
          <a:prstGeom prst="rect">
            <a:avLst/>
          </a:prstGeom>
          <a:solidFill>
            <a:schemeClr val="accent1"/>
          </a:solidFill>
          <a:ln w="76200">
            <a:solidFill>
              <a:schemeClr val="accent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BP </a:t>
            </a:r>
            <a:r>
              <a:rPr lang="en-US" sz="2400"/>
              <a:t>0</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endParaRPr lang="en-US" smtClean="0"/>
          </a:p>
        </p:txBody>
      </p:sp>
      <p:pic>
        <p:nvPicPr>
          <p:cNvPr id="3891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4688" y="36513"/>
            <a:ext cx="10185400" cy="6570662"/>
          </a:xfr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25" y="128588"/>
            <a:ext cx="10515600" cy="1196975"/>
          </a:xfrm>
        </p:spPr>
        <p:txBody>
          <a:bodyPr>
            <a:normAutofit fontScale="90000"/>
          </a:bodyPr>
          <a:lstStyle/>
          <a:p>
            <a:pPr eaLnBrk="1" fontAlgn="auto" hangingPunct="1">
              <a:spcAft>
                <a:spcPts val="0"/>
              </a:spcAft>
              <a:defRPr/>
            </a:pPr>
            <a:r>
              <a:rPr lang="en-US" altLang="en-US" b="1" dirty="0" smtClean="0">
                <a:solidFill>
                  <a:srgbClr val="C00000"/>
                </a:solidFill>
              </a:rPr>
              <a:t>Image Enhancement Methods</a:t>
            </a:r>
            <a:r>
              <a:rPr lang="en-US" altLang="en-US" dirty="0" smtClean="0">
                <a:solidFill>
                  <a:srgbClr val="C00000"/>
                </a:solidFill>
              </a:rPr>
              <a:t/>
            </a:r>
            <a:br>
              <a:rPr lang="en-US" altLang="en-US" dirty="0" smtClean="0">
                <a:solidFill>
                  <a:srgbClr val="C00000"/>
                </a:solidFill>
              </a:rPr>
            </a:br>
            <a:endParaRPr lang="en-IN" dirty="0">
              <a:solidFill>
                <a:srgbClr val="C00000"/>
              </a:solidFill>
            </a:endParaRPr>
          </a:p>
        </p:txBody>
      </p:sp>
      <p:sp>
        <p:nvSpPr>
          <p:cNvPr id="3" name="Content Placeholder 2"/>
          <p:cNvSpPr>
            <a:spLocks noGrp="1"/>
          </p:cNvSpPr>
          <p:nvPr>
            <p:ph idx="1"/>
          </p:nvPr>
        </p:nvSpPr>
        <p:spPr>
          <a:xfrm>
            <a:off x="225425" y="1211263"/>
            <a:ext cx="11156950" cy="5303837"/>
          </a:xfrm>
        </p:spPr>
        <p:txBody>
          <a:bodyPr>
            <a:normAutofit/>
          </a:bodyPr>
          <a:lstStyle/>
          <a:p>
            <a:pPr marL="274320" indent="-274320" eaLnBrk="1" fontAlgn="auto" hangingPunct="1">
              <a:spcAft>
                <a:spcPts val="0"/>
              </a:spcAft>
              <a:buClr>
                <a:schemeClr val="accent3"/>
              </a:buClr>
              <a:buFont typeface="Wingdings 2"/>
              <a:buChar char=""/>
              <a:defRPr/>
            </a:pPr>
            <a:r>
              <a:rPr lang="en-US" altLang="en-US" b="1" dirty="0" smtClean="0">
                <a:solidFill>
                  <a:schemeClr val="accent1">
                    <a:lumMod val="75000"/>
                  </a:schemeClr>
                </a:solidFill>
              </a:rPr>
              <a:t>Spatial Domain Methods (Image Plane)</a:t>
            </a:r>
          </a:p>
          <a:p>
            <a:pPr marL="640080" lvl="1" indent="-246888" eaLnBrk="1" fontAlgn="auto" hangingPunct="1">
              <a:spcAft>
                <a:spcPts val="0"/>
              </a:spcAft>
              <a:buFontTx/>
              <a:buNone/>
              <a:defRPr/>
            </a:pPr>
            <a:r>
              <a:rPr lang="en-US" altLang="en-US" dirty="0" smtClean="0"/>
              <a:t>	Techniques are based on direct manipulation of pixels in an image.</a:t>
            </a:r>
          </a:p>
          <a:p>
            <a:pPr marL="640080" lvl="1" indent="-246888" eaLnBrk="1" fontAlgn="auto" hangingPunct="1">
              <a:spcAft>
                <a:spcPts val="0"/>
              </a:spcAft>
              <a:buFontTx/>
              <a:buNone/>
              <a:defRPr/>
            </a:pPr>
            <a:endParaRPr lang="en-US" altLang="en-US" dirty="0" smtClean="0"/>
          </a:p>
          <a:p>
            <a:pPr marL="274320" indent="-274320" eaLnBrk="1" fontAlgn="auto" hangingPunct="1">
              <a:spcAft>
                <a:spcPts val="0"/>
              </a:spcAft>
              <a:buClr>
                <a:schemeClr val="accent3"/>
              </a:buClr>
              <a:buFont typeface="Wingdings 2"/>
              <a:buChar char=""/>
              <a:defRPr/>
            </a:pPr>
            <a:r>
              <a:rPr lang="en-US" altLang="en-US" b="1" dirty="0" smtClean="0">
                <a:solidFill>
                  <a:schemeClr val="accent1">
                    <a:lumMod val="75000"/>
                  </a:schemeClr>
                </a:solidFill>
              </a:rPr>
              <a:t>Frequency Domain Methods</a:t>
            </a:r>
          </a:p>
          <a:p>
            <a:pPr marL="640080" lvl="1" indent="-246888" eaLnBrk="1" fontAlgn="auto" hangingPunct="1">
              <a:spcAft>
                <a:spcPts val="0"/>
              </a:spcAft>
              <a:buFontTx/>
              <a:buNone/>
              <a:defRPr/>
            </a:pPr>
            <a:r>
              <a:rPr lang="en-US" altLang="en-US" dirty="0" smtClean="0"/>
              <a:t>	Techniques are based on modifying the Fourier transform of the image.</a:t>
            </a:r>
          </a:p>
          <a:p>
            <a:pPr marL="274320" indent="-274320" eaLnBrk="1" fontAlgn="auto" hangingPunct="1">
              <a:spcAft>
                <a:spcPts val="0"/>
              </a:spcAft>
              <a:buClr>
                <a:schemeClr val="accent3"/>
              </a:buClr>
              <a:buFont typeface="Wingdings 2"/>
              <a:buChar char=""/>
              <a:defRPr/>
            </a:pPr>
            <a:endParaRPr lang="en-US" altLang="en-US" b="1" dirty="0"/>
          </a:p>
          <a:p>
            <a:pPr marL="274320" indent="-274320" eaLnBrk="1" fontAlgn="auto" hangingPunct="1">
              <a:spcAft>
                <a:spcPts val="0"/>
              </a:spcAft>
              <a:buClr>
                <a:schemeClr val="accent3"/>
              </a:buClr>
              <a:buFont typeface="Wingdings 2"/>
              <a:buChar char=""/>
              <a:defRPr/>
            </a:pPr>
            <a:r>
              <a:rPr lang="en-US" altLang="en-US" b="1" dirty="0" smtClean="0">
                <a:solidFill>
                  <a:schemeClr val="accent1">
                    <a:lumMod val="75000"/>
                  </a:schemeClr>
                </a:solidFill>
              </a:rPr>
              <a:t>Combination Methods</a:t>
            </a:r>
          </a:p>
          <a:p>
            <a:pPr marL="640080" lvl="1" indent="-246888" eaLnBrk="1" fontAlgn="auto" hangingPunct="1">
              <a:spcAft>
                <a:spcPts val="0"/>
              </a:spcAft>
              <a:buFontTx/>
              <a:buNone/>
              <a:defRPr/>
            </a:pPr>
            <a:r>
              <a:rPr lang="en-US" altLang="en-US" dirty="0" smtClean="0"/>
              <a:t>	There are some enhancement techniques based on various combinations of methods from the first two categories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endParaRPr lang="en-US" smtClean="0"/>
          </a:p>
        </p:txBody>
      </p:sp>
      <p:pic>
        <p:nvPicPr>
          <p:cNvPr id="39939"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6838" y="128588"/>
            <a:ext cx="11803062" cy="6729412"/>
          </a:xfr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42913" y="0"/>
            <a:ext cx="10972800" cy="669925"/>
          </a:xfrm>
        </p:spPr>
        <p:txBody>
          <a:bodyPr/>
          <a:lstStyle/>
          <a:p>
            <a:r>
              <a:rPr lang="en-US" sz="4000" smtClean="0"/>
              <a:t>Advantages of bit plane slicing </a:t>
            </a:r>
          </a:p>
        </p:txBody>
      </p:sp>
      <p:sp>
        <p:nvSpPr>
          <p:cNvPr id="40963" name="Content Placeholder 2"/>
          <p:cNvSpPr>
            <a:spLocks noGrp="1"/>
          </p:cNvSpPr>
          <p:nvPr>
            <p:ph idx="1"/>
          </p:nvPr>
        </p:nvSpPr>
        <p:spPr>
          <a:xfrm>
            <a:off x="442913" y="1252538"/>
            <a:ext cx="10972800" cy="4903787"/>
          </a:xfrm>
        </p:spPr>
        <p:txBody>
          <a:bodyPr/>
          <a:lstStyle/>
          <a:p>
            <a:r>
              <a:rPr lang="en-US" smtClean="0"/>
              <a:t>It is useful for analyzing the relative importance of each bit in the image, a process that aids in determining the adequacy of the number of bits used to quantize the image.</a:t>
            </a:r>
          </a:p>
          <a:p>
            <a:endParaRPr lang="en-US" smtClean="0"/>
          </a:p>
          <a:p>
            <a:r>
              <a:rPr lang="en-US" smtClean="0"/>
              <a:t>This type of decomposition is useful for image compression in which fewer than all planes are used in reconstructing an image. </a:t>
            </a:r>
          </a:p>
          <a:p>
            <a:endParaRPr lang="en-US" smtClean="0"/>
          </a:p>
          <a:p>
            <a:r>
              <a:rPr lang="en-US" smtClean="0">
                <a:solidFill>
                  <a:srgbClr val="FF0000"/>
                </a:solidFill>
              </a:rPr>
              <a:t>Reconstruction:</a:t>
            </a:r>
          </a:p>
          <a:p>
            <a:r>
              <a:rPr lang="en-US" smtClean="0">
                <a:solidFill>
                  <a:srgbClr val="FF0000"/>
                </a:solidFill>
              </a:rPr>
              <a:t>  </a:t>
            </a:r>
            <a:r>
              <a:rPr lang="en-US" smtClean="0"/>
              <a:t>The reconstruction is done by multiplying the pixels of the nth plane by the constant 2 rest to n-1 and added all planes.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endParaRPr lang="en-US" smtClean="0"/>
          </a:p>
        </p:txBody>
      </p:sp>
      <p:pic>
        <p:nvPicPr>
          <p:cNvPr id="4198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7175" y="704850"/>
            <a:ext cx="11423650" cy="5837238"/>
          </a:xfr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700088" y="287338"/>
            <a:ext cx="9102725" cy="58420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3200">
                <a:solidFill>
                  <a:srgbClr val="FF0000"/>
                </a:solidFill>
                <a:latin typeface="Verdana" panose="020B0604030504040204" pitchFamily="34" charset="0"/>
              </a:rPr>
              <a:t>Neighborhood processing/ Spatial Filtering</a:t>
            </a:r>
            <a:endParaRPr lang="en-US" altLang="zh-TW" sz="3200"/>
          </a:p>
        </p:txBody>
      </p:sp>
      <p:sp>
        <p:nvSpPr>
          <p:cNvPr id="43011" name="Rectangle 5"/>
          <p:cNvSpPr>
            <a:spLocks noGrp="1" noChangeArrowheads="1"/>
          </p:cNvSpPr>
          <p:nvPr>
            <p:ph type="body" sz="half" idx="1"/>
          </p:nvPr>
        </p:nvSpPr>
        <p:spPr>
          <a:xfrm>
            <a:off x="304800" y="1025525"/>
            <a:ext cx="11326813" cy="5832475"/>
          </a:xfrm>
        </p:spPr>
        <p:txBody>
          <a:bodyPr/>
          <a:lstStyle/>
          <a:p>
            <a:pPr eaLnBrk="1" hangingPunct="1"/>
            <a:endParaRPr lang="en-US" altLang="zh-CN" sz="2800" smtClean="0"/>
          </a:p>
          <a:p>
            <a:pPr eaLnBrk="1" hangingPunct="1"/>
            <a:r>
              <a:rPr lang="en-US" altLang="zh-CN" sz="2800" smtClean="0"/>
              <a:t>Spatial filtering can be either linear or non-linear.</a:t>
            </a:r>
          </a:p>
          <a:p>
            <a:pPr eaLnBrk="1" hangingPunct="1"/>
            <a:endParaRPr lang="en-US" altLang="zh-CN" sz="2800" smtClean="0"/>
          </a:p>
          <a:p>
            <a:pPr eaLnBrk="1" hangingPunct="1"/>
            <a:r>
              <a:rPr lang="en-US" altLang="zh-CN" sz="2800" smtClean="0"/>
              <a:t>For each output pixel, some neighborhood of input pixels is used in the computation. </a:t>
            </a:r>
            <a:endParaRPr lang="en-US" altLang="zh-TW" sz="2800" smtClean="0"/>
          </a:p>
          <a:p>
            <a:pPr eaLnBrk="1" hangingPunct="1"/>
            <a:r>
              <a:rPr lang="en-US" altLang="zh-TW" sz="2800" smtClean="0"/>
              <a:t>In general, </a:t>
            </a:r>
            <a:r>
              <a:rPr lang="en-US" altLang="zh-TW" sz="2800" smtClean="0">
                <a:solidFill>
                  <a:srgbClr val="FF0000"/>
                </a:solidFill>
              </a:rPr>
              <a:t>linear filtering</a:t>
            </a:r>
            <a:r>
              <a:rPr lang="en-US" altLang="zh-TW" sz="2800" smtClean="0"/>
              <a:t> of an image </a:t>
            </a:r>
            <a:r>
              <a:rPr lang="en-US" altLang="zh-TW" sz="2800" i="1" smtClean="0"/>
              <a:t>f </a:t>
            </a:r>
            <a:r>
              <a:rPr lang="en-US" altLang="zh-TW" sz="2800" smtClean="0"/>
              <a:t>of size </a:t>
            </a:r>
            <a:r>
              <a:rPr lang="en-US" altLang="zh-TW" sz="2800" i="1" smtClean="0"/>
              <a:t>M </a:t>
            </a:r>
            <a:r>
              <a:rPr lang="en-US" altLang="zh-TW" sz="2800" smtClean="0"/>
              <a:t>X </a:t>
            </a:r>
            <a:r>
              <a:rPr lang="en-US" altLang="zh-TW" sz="2800" i="1" smtClean="0"/>
              <a:t>N</a:t>
            </a:r>
            <a:r>
              <a:rPr lang="en-US" altLang="zh-TW" sz="2800" smtClean="0"/>
              <a:t> with a filter mask of size </a:t>
            </a:r>
            <a:r>
              <a:rPr lang="en-US" altLang="zh-TW" sz="2800" i="1" smtClean="0"/>
              <a:t>m </a:t>
            </a:r>
            <a:r>
              <a:rPr lang="en-US" altLang="zh-TW" sz="2800" smtClean="0"/>
              <a:t>x </a:t>
            </a:r>
            <a:r>
              <a:rPr lang="en-US" altLang="zh-TW" sz="2800" i="1" smtClean="0"/>
              <a:t>n</a:t>
            </a:r>
            <a:r>
              <a:rPr lang="en-US" altLang="zh-TW" sz="2800" smtClean="0"/>
              <a:t> is given by </a:t>
            </a:r>
          </a:p>
          <a:p>
            <a:pPr eaLnBrk="1" hangingPunct="1"/>
            <a:endParaRPr lang="en-US" altLang="zh-TW" sz="2800" smtClean="0"/>
          </a:p>
          <a:p>
            <a:pPr eaLnBrk="1" hangingPunct="1">
              <a:buFontTx/>
              <a:buNone/>
            </a:pPr>
            <a:r>
              <a:rPr lang="en-US" altLang="zh-TW" sz="2800" smtClean="0"/>
              <a:t> </a:t>
            </a:r>
          </a:p>
          <a:p>
            <a:pPr eaLnBrk="1" hangingPunct="1">
              <a:buFontTx/>
              <a:buNone/>
            </a:pPr>
            <a:r>
              <a:rPr lang="en-US" altLang="zh-TW" sz="2800" smtClean="0"/>
              <a:t>Where </a:t>
            </a:r>
            <a:r>
              <a:rPr lang="en-US" altLang="zh-TW" sz="2800" i="1" smtClean="0"/>
              <a:t>a</a:t>
            </a:r>
            <a:r>
              <a:rPr lang="en-US" altLang="zh-TW" sz="2800" smtClean="0"/>
              <a:t>=(</a:t>
            </a:r>
            <a:r>
              <a:rPr lang="en-US" altLang="zh-TW" sz="2800" i="1" smtClean="0"/>
              <a:t>m</a:t>
            </a:r>
            <a:r>
              <a:rPr lang="en-US" altLang="zh-TW" sz="2800" smtClean="0"/>
              <a:t>-1)/2 and </a:t>
            </a:r>
            <a:r>
              <a:rPr lang="en-US" altLang="zh-TW" sz="2800" i="1" smtClean="0"/>
              <a:t>b</a:t>
            </a:r>
            <a:r>
              <a:rPr lang="en-US" altLang="zh-TW" sz="2800" smtClean="0"/>
              <a:t>=(</a:t>
            </a:r>
            <a:r>
              <a:rPr lang="en-US" altLang="zh-TW" sz="2800" i="1" smtClean="0"/>
              <a:t>n</a:t>
            </a:r>
            <a:r>
              <a:rPr lang="en-US" altLang="zh-TW" sz="2800" smtClean="0"/>
              <a:t>-1)/2</a:t>
            </a:r>
          </a:p>
        </p:txBody>
      </p:sp>
      <p:graphicFrame>
        <p:nvGraphicFramePr>
          <p:cNvPr id="43012" name="Object 6"/>
          <p:cNvGraphicFramePr>
            <a:graphicFrameLocks noGrp="1" noChangeAspect="1"/>
          </p:cNvGraphicFramePr>
          <p:nvPr>
            <p:ph sz="half" idx="2"/>
          </p:nvPr>
        </p:nvGraphicFramePr>
        <p:xfrm>
          <a:off x="4338638" y="4397375"/>
          <a:ext cx="6494462" cy="1071563"/>
        </p:xfrm>
        <a:graphic>
          <a:graphicData uri="http://schemas.openxmlformats.org/presentationml/2006/ole">
            <mc:AlternateContent xmlns:mc="http://schemas.openxmlformats.org/markup-compatibility/2006">
              <mc:Choice xmlns:v="urn:schemas-microsoft-com:vml" Requires="v">
                <p:oleObj spid="_x0000_s43014" name="Equation" r:id="rId3" imgW="2222500" imgH="431800" progId="Equation.3">
                  <p:embed/>
                </p:oleObj>
              </mc:Choice>
              <mc:Fallback>
                <p:oleObj name="Equation" r:id="rId3" imgW="2222500" imgH="431800"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638" y="4397375"/>
                        <a:ext cx="6494462"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1301750" y="260350"/>
            <a:ext cx="4732338" cy="522288"/>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2800">
                <a:solidFill>
                  <a:srgbClr val="FF0000"/>
                </a:solidFill>
                <a:latin typeface="Verdana" panose="020B0604030504040204" pitchFamily="34" charset="0"/>
              </a:rPr>
              <a:t>Basics of Spatial Filtering</a:t>
            </a:r>
            <a:endParaRPr lang="en-US" altLang="zh-TW" sz="2800"/>
          </a:p>
        </p:txBody>
      </p:sp>
      <p:pic>
        <p:nvPicPr>
          <p:cNvPr id="44035" name="Picture 4"/>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r="19341"/>
          <a:stretch>
            <a:fillRect/>
          </a:stretch>
        </p:blipFill>
        <p:spPr bwMode="auto">
          <a:xfrm>
            <a:off x="0" y="858838"/>
            <a:ext cx="9448800" cy="584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36" name="Object 3"/>
          <p:cNvGraphicFramePr>
            <a:graphicFrameLocks noGrp="1" noChangeAspect="1"/>
          </p:cNvGraphicFramePr>
          <p:nvPr/>
        </p:nvGraphicFramePr>
        <p:xfrm>
          <a:off x="6346825" y="755650"/>
          <a:ext cx="5845175" cy="852488"/>
        </p:xfrm>
        <a:graphic>
          <a:graphicData uri="http://schemas.openxmlformats.org/presentationml/2006/ole">
            <mc:AlternateContent xmlns:mc="http://schemas.openxmlformats.org/markup-compatibility/2006">
              <mc:Choice xmlns:v="urn:schemas-microsoft-com:vml" Requires="v">
                <p:oleObj spid="_x0000_s44038" name="Equation" r:id="rId4" imgW="2222500" imgH="431800" progId="Equation.3">
                  <p:embed/>
                </p:oleObj>
              </mc:Choice>
              <mc:Fallback>
                <p:oleObj name="Equation" r:id="rId4" imgW="2222500" imgH="431800" progId="Equation.3">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25" y="755650"/>
                        <a:ext cx="5845175"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68325" y="0"/>
            <a:ext cx="10972800" cy="1143000"/>
          </a:xfrm>
        </p:spPr>
        <p:txBody>
          <a:bodyPr/>
          <a:lstStyle/>
          <a:p>
            <a:pPr eaLnBrk="1" hangingPunct="1"/>
            <a:r>
              <a:rPr lang="en-IE" sz="4000" smtClean="0">
                <a:ea typeface="ＭＳ Ｐゴシック" panose="020B0600070205080204" pitchFamily="34" charset="-128"/>
              </a:rPr>
              <a:t>The Spatial Filtering Process</a:t>
            </a:r>
            <a:endParaRPr lang="en-US" sz="4000" smtClean="0">
              <a:ea typeface="ＭＳ Ｐゴシック" panose="020B0600070205080204" pitchFamily="34" charset="-128"/>
            </a:endParaRPr>
          </a:p>
        </p:txBody>
      </p:sp>
      <p:grpSp>
        <p:nvGrpSpPr>
          <p:cNvPr id="2" name="Group 3"/>
          <p:cNvGrpSpPr>
            <a:grpSpLocks/>
          </p:cNvGrpSpPr>
          <p:nvPr/>
        </p:nvGrpSpPr>
        <p:grpSpPr bwMode="auto">
          <a:xfrm>
            <a:off x="9520238" y="1425575"/>
            <a:ext cx="2092325" cy="1560513"/>
            <a:chOff x="3696" y="2149"/>
            <a:chExt cx="988" cy="983"/>
          </a:xfrm>
        </p:grpSpPr>
        <p:sp>
          <p:nvSpPr>
            <p:cNvPr id="45348" name="Rectangle 4"/>
            <p:cNvSpPr>
              <a:spLocks noChangeArrowheads="1"/>
            </p:cNvSpPr>
            <p:nvPr/>
          </p:nvSpPr>
          <p:spPr bwMode="auto">
            <a:xfrm>
              <a:off x="3696"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j</a:t>
              </a:r>
              <a:endParaRPr lang="en-US" sz="2400" i="1">
                <a:latin typeface="Times New Roman" panose="02020603050405020304" pitchFamily="18" charset="0"/>
              </a:endParaRPr>
            </a:p>
          </p:txBody>
        </p:sp>
        <p:sp>
          <p:nvSpPr>
            <p:cNvPr id="45349" name="Rectangle 5"/>
            <p:cNvSpPr>
              <a:spLocks noChangeArrowheads="1"/>
            </p:cNvSpPr>
            <p:nvPr/>
          </p:nvSpPr>
          <p:spPr bwMode="auto">
            <a:xfrm>
              <a:off x="4025" y="2149"/>
              <a:ext cx="330"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k</a:t>
              </a:r>
              <a:endParaRPr lang="en-US" sz="2400" i="1">
                <a:latin typeface="Times New Roman" panose="02020603050405020304" pitchFamily="18" charset="0"/>
              </a:endParaRPr>
            </a:p>
          </p:txBody>
        </p:sp>
        <p:sp>
          <p:nvSpPr>
            <p:cNvPr id="45350" name="Rectangle 6"/>
            <p:cNvSpPr>
              <a:spLocks noChangeArrowheads="1"/>
            </p:cNvSpPr>
            <p:nvPr/>
          </p:nvSpPr>
          <p:spPr bwMode="auto">
            <a:xfrm>
              <a:off x="4355"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l</a:t>
              </a:r>
              <a:endParaRPr lang="en-US" sz="2400" i="1">
                <a:latin typeface="Times New Roman" panose="02020603050405020304" pitchFamily="18" charset="0"/>
              </a:endParaRPr>
            </a:p>
          </p:txBody>
        </p:sp>
        <p:sp>
          <p:nvSpPr>
            <p:cNvPr id="45351" name="Rectangle 7"/>
            <p:cNvSpPr>
              <a:spLocks noChangeArrowheads="1"/>
            </p:cNvSpPr>
            <p:nvPr/>
          </p:nvSpPr>
          <p:spPr bwMode="auto">
            <a:xfrm>
              <a:off x="3696"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m</a:t>
              </a:r>
              <a:endParaRPr lang="en-US" sz="2400" i="1">
                <a:latin typeface="Times New Roman" panose="02020603050405020304" pitchFamily="18" charset="0"/>
              </a:endParaRPr>
            </a:p>
          </p:txBody>
        </p:sp>
        <p:sp>
          <p:nvSpPr>
            <p:cNvPr id="45352" name="Rectangle 8"/>
            <p:cNvSpPr>
              <a:spLocks noChangeArrowheads="1"/>
            </p:cNvSpPr>
            <p:nvPr/>
          </p:nvSpPr>
          <p:spPr bwMode="auto">
            <a:xfrm>
              <a:off x="4025" y="2474"/>
              <a:ext cx="330" cy="329"/>
            </a:xfrm>
            <a:prstGeom prst="rect">
              <a:avLst/>
            </a:prstGeom>
            <a:solidFill>
              <a:srgbClr val="000080">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n</a:t>
              </a:r>
              <a:endParaRPr lang="el-GR" sz="2400" i="1">
                <a:latin typeface="Times New Roman" panose="02020603050405020304" pitchFamily="18" charset="0"/>
              </a:endParaRPr>
            </a:p>
          </p:txBody>
        </p:sp>
        <p:sp>
          <p:nvSpPr>
            <p:cNvPr id="45353" name="Rectangle 9"/>
            <p:cNvSpPr>
              <a:spLocks noChangeArrowheads="1"/>
            </p:cNvSpPr>
            <p:nvPr/>
          </p:nvSpPr>
          <p:spPr bwMode="auto">
            <a:xfrm>
              <a:off x="4355"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o</a:t>
              </a:r>
              <a:endParaRPr lang="en-US" sz="2400" i="1">
                <a:latin typeface="Times New Roman" panose="02020603050405020304" pitchFamily="18" charset="0"/>
              </a:endParaRPr>
            </a:p>
          </p:txBody>
        </p:sp>
        <p:sp>
          <p:nvSpPr>
            <p:cNvPr id="45354" name="Rectangle 10"/>
            <p:cNvSpPr>
              <a:spLocks noChangeArrowheads="1"/>
            </p:cNvSpPr>
            <p:nvPr/>
          </p:nvSpPr>
          <p:spPr bwMode="auto">
            <a:xfrm>
              <a:off x="3696"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p</a:t>
              </a:r>
              <a:endParaRPr lang="en-US" sz="2400" i="1">
                <a:latin typeface="Times New Roman" panose="02020603050405020304" pitchFamily="18" charset="0"/>
              </a:endParaRPr>
            </a:p>
          </p:txBody>
        </p:sp>
        <p:sp>
          <p:nvSpPr>
            <p:cNvPr id="45355" name="Rectangle 11"/>
            <p:cNvSpPr>
              <a:spLocks noChangeArrowheads="1"/>
            </p:cNvSpPr>
            <p:nvPr/>
          </p:nvSpPr>
          <p:spPr bwMode="auto">
            <a:xfrm>
              <a:off x="4025" y="2803"/>
              <a:ext cx="330"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q</a:t>
              </a:r>
              <a:endParaRPr lang="en-US" sz="2400" i="1">
                <a:latin typeface="Times New Roman" panose="02020603050405020304" pitchFamily="18" charset="0"/>
              </a:endParaRPr>
            </a:p>
          </p:txBody>
        </p:sp>
        <p:sp>
          <p:nvSpPr>
            <p:cNvPr id="45356" name="Rectangle 12"/>
            <p:cNvSpPr>
              <a:spLocks noChangeArrowheads="1"/>
            </p:cNvSpPr>
            <p:nvPr/>
          </p:nvSpPr>
          <p:spPr bwMode="auto">
            <a:xfrm>
              <a:off x="4355"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r</a:t>
              </a:r>
              <a:endParaRPr lang="en-US" sz="2400" i="1">
                <a:latin typeface="Times New Roman" panose="02020603050405020304" pitchFamily="18" charset="0"/>
              </a:endParaRPr>
            </a:p>
          </p:txBody>
        </p:sp>
      </p:grpSp>
      <p:grpSp>
        <p:nvGrpSpPr>
          <p:cNvPr id="45060" name="Group 13"/>
          <p:cNvGrpSpPr>
            <a:grpSpLocks/>
          </p:cNvGrpSpPr>
          <p:nvPr/>
        </p:nvGrpSpPr>
        <p:grpSpPr bwMode="auto">
          <a:xfrm>
            <a:off x="698500" y="1624013"/>
            <a:ext cx="4833938" cy="3384550"/>
            <a:chOff x="330" y="1023"/>
            <a:chExt cx="2284" cy="2132"/>
          </a:xfrm>
        </p:grpSpPr>
        <p:sp>
          <p:nvSpPr>
            <p:cNvPr id="45108" name="Rectangle 14"/>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09" name="Rectangle 15"/>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0" name="Rectangle 16"/>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1" name="Rectangle 17"/>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2" name="Rectangle 18"/>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3" name="Rectangle 19"/>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4" name="Rectangle 20"/>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5" name="Rectangle 21"/>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6" name="Rectangle 22"/>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7" name="Rectangle 23"/>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8" name="Rectangle 24"/>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19" name="Rectangle 25"/>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0" name="Rectangle 26"/>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1" name="Rectangle 27"/>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2" name="Rectangle 28"/>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3" name="Rectangle 29"/>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4" name="Rectangle 30"/>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5" name="Rectangle 31"/>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6" name="Rectangle 32"/>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7" name="Rectangle 33"/>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8" name="Rectangle 34"/>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29" name="Rectangle 35"/>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0" name="Rectangle 36"/>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1" name="Rectangle 37"/>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2" name="Rectangle 38"/>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3" name="Rectangle 39"/>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4" name="Rectangle 40"/>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5" name="Rectangle 41"/>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6" name="Rectangle 42"/>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7" name="Rectangle 43"/>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8" name="Rectangle 44"/>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39" name="Rectangle 45"/>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0" name="Rectangle 46"/>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1" name="Rectangle 47"/>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2" name="Rectangle 48"/>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3" name="Rectangle 49"/>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4" name="Rectangle 50"/>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5" name="Rectangle 51"/>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6" name="Rectangle 52"/>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7" name="Rectangle 53"/>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8" name="Rectangle 54"/>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49" name="Rectangle 55"/>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0" name="Rectangle 56"/>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1" name="Rectangle 57"/>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2" name="Rectangle 58"/>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3" name="Rectangle 59"/>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4" name="Rectangle 60"/>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5" name="Rectangle 61"/>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6" name="Rectangle 62"/>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7" name="Rectangle 63"/>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8" name="Rectangle 64"/>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59" name="Rectangle 65"/>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0" name="Rectangle 66"/>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1" name="Rectangle 67"/>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2" name="Rectangle 68"/>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3" name="Rectangle 69"/>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4" name="Rectangle 70"/>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5" name="Rectangle 71"/>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6" name="Rectangle 72"/>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7" name="Rectangle 73"/>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8" name="Rectangle 74"/>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69" name="Rectangle 75"/>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0" name="Rectangle 76"/>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1" name="Rectangle 77"/>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2" name="Rectangle 78"/>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3" name="Rectangle 79"/>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4" name="Rectangle 80"/>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5" name="Rectangle 81"/>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6" name="Rectangle 82"/>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7" name="Rectangle 83"/>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8" name="Rectangle 84"/>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79" name="Rectangle 85"/>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0" name="Rectangle 86"/>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1" name="Rectangle 87"/>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2" name="Rectangle 88"/>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3" name="Rectangle 89"/>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4" name="Rectangle 90"/>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5" name="Rectangle 91"/>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6" name="Rectangle 92"/>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7" name="Rectangle 93"/>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8" name="Rectangle 94"/>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89" name="Rectangle 95"/>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0" name="Rectangle 96"/>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1" name="Rectangle 97"/>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2" name="Rectangle 98"/>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3" name="Rectangle 99"/>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4" name="Rectangle 100"/>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5" name="Rectangle 101"/>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6" name="Rectangle 102"/>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7" name="Rectangle 103"/>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8" name="Rectangle 104"/>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199" name="Rectangle 105"/>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0" name="Rectangle 106"/>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1" name="Rectangle 107"/>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2" name="Rectangle 108"/>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3" name="Rectangle 109"/>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4" name="Rectangle 110"/>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5" name="Rectangle 111"/>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6" name="Rectangle 112"/>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7" name="Rectangle 113"/>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8" name="Rectangle 114"/>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09" name="Rectangle 115"/>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0" name="Rectangle 116"/>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1" name="Rectangle 117"/>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2" name="Rectangle 118"/>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3" name="Rectangle 119"/>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4" name="Rectangle 120"/>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5" name="Rectangle 121"/>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6" name="Rectangle 122"/>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7" name="Rectangle 123"/>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8" name="Rectangle 124"/>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19" name="Rectangle 125"/>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0" name="Rectangle 126"/>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1" name="Rectangle 127"/>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2" name="Rectangle 128"/>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3" name="Rectangle 129"/>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4" name="Rectangle 130"/>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5" name="Rectangle 131"/>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6" name="Rectangle 132"/>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7" name="Rectangle 133"/>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8" name="Rectangle 134"/>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29" name="Rectangle 135"/>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0" name="Rectangle 136"/>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1" name="Rectangle 137"/>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2" name="Rectangle 138"/>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3" name="Rectangle 139"/>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4" name="Rectangle 140"/>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5" name="Rectangle 141"/>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6" name="Rectangle 142"/>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7" name="Rectangle 143"/>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8" name="Rectangle 144"/>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39" name="Rectangle 145"/>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0" name="Rectangle 146"/>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1" name="Rectangle 147"/>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2" name="Rectangle 148"/>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3" name="Rectangle 149"/>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4" name="Rectangle 150"/>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5" name="Rectangle 151"/>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6" name="Rectangle 152"/>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7" name="Rectangle 153"/>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8" name="Rectangle 154"/>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49" name="Rectangle 155"/>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0" name="Rectangle 156"/>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1" name="Rectangle 157"/>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2" name="Rectangle 158"/>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3" name="Rectangle 159"/>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4" name="Rectangle 160"/>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5" name="Rectangle 161"/>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6" name="Rectangle 162"/>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7" name="Rectangle 163"/>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8" name="Rectangle 164"/>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59" name="Rectangle 165"/>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0" name="Rectangle 166"/>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1" name="Rectangle 167"/>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2" name="Rectangle 168"/>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3" name="Rectangle 169"/>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4" name="Rectangle 170"/>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5" name="Rectangle 171"/>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6" name="Rectangle 172"/>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7" name="Rectangle 173"/>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8" name="Rectangle 174"/>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69" name="Rectangle 175"/>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0" name="Rectangle 176"/>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1" name="Rectangle 177"/>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2" name="Rectangle 178"/>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3" name="Rectangle 179"/>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4" name="Rectangle 180"/>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5" name="Rectangle 181"/>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6" name="Rectangle 182"/>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7" name="Rectangle 183"/>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8" name="Rectangle 184"/>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79" name="Rectangle 185"/>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0" name="Rectangle 186"/>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1" name="Rectangle 187"/>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2" name="Rectangle 188"/>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3" name="Rectangle 189"/>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4" name="Rectangle 190"/>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5" name="Rectangle 191"/>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6" name="Rectangle 192"/>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7" name="Rectangle 193"/>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8" name="Rectangle 194"/>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89" name="Rectangle 195"/>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0" name="Rectangle 196"/>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1" name="Rectangle 197"/>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2" name="Rectangle 198"/>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3" name="Rectangle 199"/>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4" name="Rectangle 200"/>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5" name="Rectangle 201"/>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6" name="Rectangle 202"/>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7" name="Rectangle 203"/>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8" name="Rectangle 204"/>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299" name="Rectangle 205"/>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0" name="Rectangle 206"/>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1" name="Rectangle 207"/>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2" name="Rectangle 208"/>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3" name="Rectangle 209"/>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4" name="Rectangle 210"/>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5" name="Rectangle 211"/>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6" name="Rectangle 212"/>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7" name="Rectangle 213"/>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8" name="Rectangle 214"/>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09" name="Rectangle 215"/>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0" name="Rectangle 216"/>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1" name="Rectangle 217"/>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2" name="Rectangle 218"/>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3" name="Rectangle 219"/>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4" name="Rectangle 220"/>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5" name="Rectangle 221"/>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6" name="Rectangle 222"/>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7" name="Rectangle 223"/>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8" name="Rectangle 224"/>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19" name="Rectangle 225"/>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0" name="Rectangle 226"/>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1" name="Rectangle 227"/>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2" name="Rectangle 228"/>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3" name="Rectangle 229"/>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4" name="Rectangle 230"/>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5" name="Rectangle 231"/>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6" name="Rectangle 232"/>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7" name="Rectangle 233"/>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8" name="Rectangle 234"/>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29" name="Rectangle 235"/>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0" name="Rectangle 236"/>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1" name="Rectangle 237"/>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2" name="Rectangle 238"/>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3" name="Rectangle 239"/>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4" name="Rectangle 240"/>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5" name="Rectangle 241"/>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6" name="Rectangle 242"/>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7" name="Rectangle 243"/>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8" name="Rectangle 244"/>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39" name="Rectangle 245"/>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0" name="Rectangle 246"/>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1" name="Rectangle 247"/>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2" name="Rectangle 248"/>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3" name="Rectangle 249"/>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4" name="Rectangle 250"/>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5" name="Rectangle 251"/>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6" name="Rectangle 252"/>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5347" name="Rectangle 253"/>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grpSp>
      <p:sp>
        <p:nvSpPr>
          <p:cNvPr id="45061" name="Line 254"/>
          <p:cNvSpPr>
            <a:spLocks noChangeShapeType="1"/>
          </p:cNvSpPr>
          <p:nvPr/>
        </p:nvSpPr>
        <p:spPr bwMode="auto">
          <a:xfrm>
            <a:off x="698500" y="1624013"/>
            <a:ext cx="5118100"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5062" name="Line 255"/>
          <p:cNvSpPr>
            <a:spLocks noChangeShapeType="1"/>
          </p:cNvSpPr>
          <p:nvPr/>
        </p:nvSpPr>
        <p:spPr bwMode="auto">
          <a:xfrm rot="5400000">
            <a:off x="-1081881" y="3404394"/>
            <a:ext cx="3560762"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5063" name="Text Box 256"/>
          <p:cNvSpPr txBox="1">
            <a:spLocks noChangeArrowheads="1"/>
          </p:cNvSpPr>
          <p:nvPr/>
        </p:nvSpPr>
        <p:spPr bwMode="auto">
          <a:xfrm>
            <a:off x="0" y="1255713"/>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Origin</a:t>
            </a:r>
            <a:endParaRPr lang="en-US" b="1" i="1">
              <a:solidFill>
                <a:srgbClr val="0033CC"/>
              </a:solidFill>
              <a:latin typeface="Times New Roman" panose="02020603050405020304" pitchFamily="18" charset="0"/>
            </a:endParaRPr>
          </a:p>
        </p:txBody>
      </p:sp>
      <p:sp>
        <p:nvSpPr>
          <p:cNvPr id="45064" name="Text Box 257"/>
          <p:cNvSpPr txBox="1">
            <a:spLocks noChangeArrowheads="1"/>
          </p:cNvSpPr>
          <p:nvPr/>
        </p:nvSpPr>
        <p:spPr bwMode="auto">
          <a:xfrm>
            <a:off x="5519738" y="1257300"/>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x</a:t>
            </a:r>
            <a:endParaRPr lang="en-US" b="1" i="1">
              <a:solidFill>
                <a:srgbClr val="0033CC"/>
              </a:solidFill>
              <a:latin typeface="Times New Roman" panose="02020603050405020304" pitchFamily="18" charset="0"/>
            </a:endParaRPr>
          </a:p>
        </p:txBody>
      </p:sp>
      <p:sp>
        <p:nvSpPr>
          <p:cNvPr id="45065" name="Text Box 258"/>
          <p:cNvSpPr txBox="1">
            <a:spLocks noChangeArrowheads="1"/>
          </p:cNvSpPr>
          <p:nvPr/>
        </p:nvSpPr>
        <p:spPr bwMode="auto">
          <a:xfrm>
            <a:off x="319088" y="4970463"/>
            <a:ext cx="287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y</a:t>
            </a:r>
            <a:endParaRPr lang="en-US" b="1" i="1">
              <a:solidFill>
                <a:srgbClr val="0033CC"/>
              </a:solidFill>
              <a:latin typeface="Times New Roman" panose="02020603050405020304" pitchFamily="18" charset="0"/>
            </a:endParaRPr>
          </a:p>
        </p:txBody>
      </p:sp>
      <p:sp>
        <p:nvSpPr>
          <p:cNvPr id="45066" name="Text Box 259"/>
          <p:cNvSpPr txBox="1">
            <a:spLocks noChangeArrowheads="1"/>
          </p:cNvSpPr>
          <p:nvPr/>
        </p:nvSpPr>
        <p:spPr bwMode="auto">
          <a:xfrm>
            <a:off x="3729038" y="499745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Image f (x, y)</a:t>
            </a:r>
            <a:endParaRPr lang="en-US" b="1" i="1">
              <a:solidFill>
                <a:srgbClr val="0033CC"/>
              </a:solidFill>
              <a:latin typeface="Times New Roman" panose="02020603050405020304" pitchFamily="18" charset="0"/>
            </a:endParaRPr>
          </a:p>
        </p:txBody>
      </p:sp>
      <p:cxnSp>
        <p:nvCxnSpPr>
          <p:cNvPr id="266500" name="AutoShape 260"/>
          <p:cNvCxnSpPr>
            <a:cxnSpLocks noChangeShapeType="1"/>
            <a:stCxn id="266504" idx="6"/>
            <a:endCxn id="45085" idx="1"/>
          </p:cNvCxnSpPr>
          <p:nvPr/>
        </p:nvCxnSpPr>
        <p:spPr bwMode="auto">
          <a:xfrm flipV="1">
            <a:off x="4932363" y="2203450"/>
            <a:ext cx="1671637" cy="1344613"/>
          </a:xfrm>
          <a:prstGeom prst="curvedConnector3">
            <a:avLst>
              <a:gd name="adj1" fmla="val 49495"/>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266501" name="Text Box 261"/>
          <p:cNvSpPr txBox="1">
            <a:spLocks noChangeArrowheads="1"/>
          </p:cNvSpPr>
          <p:nvPr/>
        </p:nvSpPr>
        <p:spPr bwMode="auto">
          <a:xfrm>
            <a:off x="6259513" y="3754438"/>
            <a:ext cx="540543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1436688" algn="l"/>
              </a:tabLst>
              <a:defRPr>
                <a:solidFill>
                  <a:schemeClr val="tx1"/>
                </a:solidFill>
                <a:latin typeface="Constantia" panose="02030602050306030303" pitchFamily="18" charset="0"/>
              </a:defRPr>
            </a:lvl1pPr>
            <a:lvl2pPr marL="742950" indent="-285750">
              <a:tabLst>
                <a:tab pos="1436688" algn="l"/>
              </a:tabLst>
              <a:defRPr>
                <a:solidFill>
                  <a:schemeClr val="tx1"/>
                </a:solidFill>
                <a:latin typeface="Constantia" panose="02030602050306030303" pitchFamily="18" charset="0"/>
              </a:defRPr>
            </a:lvl2pPr>
            <a:lvl3pPr marL="1143000" indent="-228600">
              <a:tabLst>
                <a:tab pos="1436688" algn="l"/>
              </a:tabLst>
              <a:defRPr>
                <a:solidFill>
                  <a:schemeClr val="tx1"/>
                </a:solidFill>
                <a:latin typeface="Constantia" panose="02030602050306030303" pitchFamily="18" charset="0"/>
              </a:defRPr>
            </a:lvl3pPr>
            <a:lvl4pPr marL="1600200" indent="-228600">
              <a:tabLst>
                <a:tab pos="1436688" algn="l"/>
              </a:tabLst>
              <a:defRPr>
                <a:solidFill>
                  <a:schemeClr val="tx1"/>
                </a:solidFill>
                <a:latin typeface="Constantia" panose="02030602050306030303" pitchFamily="18" charset="0"/>
              </a:defRPr>
            </a:lvl4pPr>
            <a:lvl5pPr marL="2057400" indent="-228600">
              <a:tabLst>
                <a:tab pos="1436688" algn="l"/>
              </a:tabLst>
              <a:defRPr>
                <a:solidFill>
                  <a:schemeClr val="tx1"/>
                </a:solidFill>
                <a:latin typeface="Constantia" panose="02030602050306030303" pitchFamily="18" charset="0"/>
              </a:defRPr>
            </a:lvl5pPr>
            <a:lvl6pPr marL="2514600" indent="-228600" eaLnBrk="0" fontAlgn="base" hangingPunct="0">
              <a:spcBef>
                <a:spcPct val="0"/>
              </a:spcBef>
              <a:spcAft>
                <a:spcPct val="0"/>
              </a:spcAft>
              <a:tabLst>
                <a:tab pos="1436688" algn="l"/>
              </a:tabLst>
              <a:defRPr>
                <a:solidFill>
                  <a:schemeClr val="tx1"/>
                </a:solidFill>
                <a:latin typeface="Constantia" panose="02030602050306030303" pitchFamily="18" charset="0"/>
              </a:defRPr>
            </a:lvl6pPr>
            <a:lvl7pPr marL="2971800" indent="-228600" eaLnBrk="0" fontAlgn="base" hangingPunct="0">
              <a:spcBef>
                <a:spcPct val="0"/>
              </a:spcBef>
              <a:spcAft>
                <a:spcPct val="0"/>
              </a:spcAft>
              <a:tabLst>
                <a:tab pos="1436688" algn="l"/>
              </a:tabLst>
              <a:defRPr>
                <a:solidFill>
                  <a:schemeClr val="tx1"/>
                </a:solidFill>
                <a:latin typeface="Constantia" panose="02030602050306030303" pitchFamily="18" charset="0"/>
              </a:defRPr>
            </a:lvl7pPr>
            <a:lvl8pPr marL="3429000" indent="-228600" eaLnBrk="0" fontAlgn="base" hangingPunct="0">
              <a:spcBef>
                <a:spcPct val="0"/>
              </a:spcBef>
              <a:spcAft>
                <a:spcPct val="0"/>
              </a:spcAft>
              <a:tabLst>
                <a:tab pos="1436688" algn="l"/>
              </a:tabLst>
              <a:defRPr>
                <a:solidFill>
                  <a:schemeClr val="tx1"/>
                </a:solidFill>
                <a:latin typeface="Constantia" panose="02030602050306030303" pitchFamily="18" charset="0"/>
              </a:defRPr>
            </a:lvl8pPr>
            <a:lvl9pPr marL="3886200" indent="-228600" eaLnBrk="0" fontAlgn="base" hangingPunct="0">
              <a:spcBef>
                <a:spcPct val="0"/>
              </a:spcBef>
              <a:spcAft>
                <a:spcPct val="0"/>
              </a:spcAft>
              <a:tabLst>
                <a:tab pos="1436688" algn="l"/>
              </a:tabLst>
              <a:defRPr>
                <a:solidFill>
                  <a:schemeClr val="tx1"/>
                </a:solidFill>
                <a:latin typeface="Constantia" panose="02030602050306030303" pitchFamily="18" charset="0"/>
              </a:defRPr>
            </a:lvl9pPr>
          </a:lstStyle>
          <a:p>
            <a:pPr eaLnBrk="1" hangingPunct="1"/>
            <a:r>
              <a:rPr lang="en-IE" sz="2600" i="1">
                <a:latin typeface="Times New Roman" panose="02020603050405020304" pitchFamily="18" charset="0"/>
              </a:rPr>
              <a:t>e</a:t>
            </a:r>
            <a:r>
              <a:rPr lang="en-IE" sz="2600" i="1" baseline="-25000">
                <a:latin typeface="Times New Roman" panose="02020603050405020304" pitchFamily="18" charset="0"/>
              </a:rPr>
              <a:t>processed</a:t>
            </a:r>
            <a:r>
              <a:rPr lang="en-IE" sz="2600" i="1">
                <a:latin typeface="Times New Roman" panose="02020603050405020304" pitchFamily="18" charset="0"/>
              </a:rPr>
              <a:t> = 	</a:t>
            </a:r>
            <a:r>
              <a:rPr lang="en-IE" sz="2400" i="1">
                <a:latin typeface="Times New Roman" panose="02020603050405020304" pitchFamily="18" charset="0"/>
              </a:rPr>
              <a:t>n</a:t>
            </a:r>
            <a:r>
              <a:rPr lang="en-IE" sz="2600" i="1">
                <a:latin typeface="Times New Roman" panose="02020603050405020304" pitchFamily="18" charset="0"/>
              </a:rPr>
              <a:t>*e + </a:t>
            </a:r>
            <a:br>
              <a:rPr lang="en-IE" sz="2600" i="1">
                <a:latin typeface="Times New Roman" panose="02020603050405020304" pitchFamily="18" charset="0"/>
              </a:rPr>
            </a:br>
            <a:r>
              <a:rPr lang="en-IE" sz="2600" i="1">
                <a:latin typeface="Times New Roman" panose="02020603050405020304" pitchFamily="18" charset="0"/>
              </a:rPr>
              <a:t>	</a:t>
            </a:r>
            <a:r>
              <a:rPr lang="en-IE" sz="2400" i="1">
                <a:latin typeface="Times New Roman" panose="02020603050405020304" pitchFamily="18" charset="0"/>
              </a:rPr>
              <a:t>j</a:t>
            </a:r>
            <a:r>
              <a:rPr lang="en-IE" sz="2600" i="1">
                <a:latin typeface="Times New Roman" panose="02020603050405020304" pitchFamily="18" charset="0"/>
              </a:rPr>
              <a:t>*a + </a:t>
            </a:r>
            <a:r>
              <a:rPr lang="en-IE" sz="2400" i="1">
                <a:latin typeface="Times New Roman" panose="02020603050405020304" pitchFamily="18" charset="0"/>
              </a:rPr>
              <a:t>k</a:t>
            </a:r>
            <a:r>
              <a:rPr lang="en-IE" sz="2600" i="1">
                <a:latin typeface="Times New Roman" panose="02020603050405020304" pitchFamily="18" charset="0"/>
              </a:rPr>
              <a:t>*b + </a:t>
            </a:r>
            <a:r>
              <a:rPr lang="en-IE" sz="2400" i="1">
                <a:latin typeface="Times New Roman" panose="02020603050405020304" pitchFamily="18" charset="0"/>
              </a:rPr>
              <a:t>l</a:t>
            </a:r>
            <a:r>
              <a:rPr lang="en-IE" sz="2600" i="1">
                <a:latin typeface="Times New Roman" panose="02020603050405020304" pitchFamily="18" charset="0"/>
              </a:rPr>
              <a:t>*c + </a:t>
            </a:r>
            <a:br>
              <a:rPr lang="en-IE" sz="2600" i="1">
                <a:latin typeface="Times New Roman" panose="02020603050405020304" pitchFamily="18" charset="0"/>
              </a:rPr>
            </a:br>
            <a:r>
              <a:rPr lang="en-IE" sz="2600" i="1">
                <a:latin typeface="Times New Roman" panose="02020603050405020304" pitchFamily="18" charset="0"/>
              </a:rPr>
              <a:t>	</a:t>
            </a:r>
            <a:r>
              <a:rPr lang="en-IE" sz="2400" i="1">
                <a:latin typeface="Times New Roman" panose="02020603050405020304" pitchFamily="18" charset="0"/>
              </a:rPr>
              <a:t>m</a:t>
            </a:r>
            <a:r>
              <a:rPr lang="en-IE" sz="2600" i="1">
                <a:latin typeface="Times New Roman" panose="02020603050405020304" pitchFamily="18" charset="0"/>
              </a:rPr>
              <a:t>*d + </a:t>
            </a:r>
            <a:r>
              <a:rPr lang="en-IE" sz="2400" i="1">
                <a:latin typeface="Times New Roman" panose="02020603050405020304" pitchFamily="18" charset="0"/>
              </a:rPr>
              <a:t>o</a:t>
            </a:r>
            <a:r>
              <a:rPr lang="en-IE" sz="2600" i="1">
                <a:latin typeface="Times New Roman" panose="02020603050405020304" pitchFamily="18" charset="0"/>
              </a:rPr>
              <a:t>*f + </a:t>
            </a:r>
            <a:br>
              <a:rPr lang="en-IE" sz="2600" i="1">
                <a:latin typeface="Times New Roman" panose="02020603050405020304" pitchFamily="18" charset="0"/>
              </a:rPr>
            </a:br>
            <a:r>
              <a:rPr lang="en-IE" sz="2600" i="1">
                <a:latin typeface="Times New Roman" panose="02020603050405020304" pitchFamily="18" charset="0"/>
              </a:rPr>
              <a:t>	</a:t>
            </a:r>
            <a:r>
              <a:rPr lang="en-IE" sz="2400" i="1">
                <a:latin typeface="Times New Roman" panose="02020603050405020304" pitchFamily="18" charset="0"/>
              </a:rPr>
              <a:t>p</a:t>
            </a:r>
            <a:r>
              <a:rPr lang="en-IE" sz="2600" i="1">
                <a:latin typeface="Times New Roman" panose="02020603050405020304" pitchFamily="18" charset="0"/>
              </a:rPr>
              <a:t>*g + </a:t>
            </a:r>
            <a:r>
              <a:rPr lang="en-IE" sz="2400" i="1">
                <a:latin typeface="Times New Roman" panose="02020603050405020304" pitchFamily="18" charset="0"/>
              </a:rPr>
              <a:t>q</a:t>
            </a:r>
            <a:r>
              <a:rPr lang="en-IE" sz="2600" i="1">
                <a:latin typeface="Times New Roman" panose="02020603050405020304" pitchFamily="18" charset="0"/>
              </a:rPr>
              <a:t>*h + </a:t>
            </a:r>
            <a:r>
              <a:rPr lang="en-IE" sz="2400" i="1">
                <a:latin typeface="Times New Roman" panose="02020603050405020304" pitchFamily="18" charset="0"/>
              </a:rPr>
              <a:t>r</a:t>
            </a:r>
            <a:r>
              <a:rPr lang="en-IE" sz="2600" i="1">
                <a:latin typeface="Times New Roman" panose="02020603050405020304" pitchFamily="18" charset="0"/>
              </a:rPr>
              <a:t>*i</a:t>
            </a:r>
          </a:p>
        </p:txBody>
      </p:sp>
      <p:sp>
        <p:nvSpPr>
          <p:cNvPr id="266502" name="Text Box 262"/>
          <p:cNvSpPr txBox="1">
            <a:spLocks noChangeArrowheads="1"/>
          </p:cNvSpPr>
          <p:nvPr/>
        </p:nvSpPr>
        <p:spPr bwMode="auto">
          <a:xfrm>
            <a:off x="9351963" y="3038475"/>
            <a:ext cx="2427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Filter (</a:t>
            </a:r>
            <a:r>
              <a:rPr lang="en-IE" i="1"/>
              <a:t>w</a:t>
            </a:r>
            <a:r>
              <a:rPr lang="en-IE" b="1"/>
              <a:t>)</a:t>
            </a:r>
            <a:endParaRPr lang="en-US" b="1"/>
          </a:p>
        </p:txBody>
      </p:sp>
      <p:sp>
        <p:nvSpPr>
          <p:cNvPr id="266503" name="Text Box 263"/>
          <p:cNvSpPr txBox="1">
            <a:spLocks noChangeArrowheads="1"/>
          </p:cNvSpPr>
          <p:nvPr/>
        </p:nvSpPr>
        <p:spPr bwMode="auto">
          <a:xfrm>
            <a:off x="2311400" y="3309938"/>
            <a:ext cx="1320800" cy="4921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0" rIns="1800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600" i="1">
                <a:latin typeface="Times New Roman" panose="02020603050405020304" pitchFamily="18" charset="0"/>
              </a:rPr>
              <a:t>Simple 3*3</a:t>
            </a:r>
            <a:br>
              <a:rPr lang="en-IE" sz="1600" i="1">
                <a:latin typeface="Times New Roman" panose="02020603050405020304" pitchFamily="18" charset="0"/>
              </a:rPr>
            </a:br>
            <a:r>
              <a:rPr lang="en-IE" sz="1600" i="1">
                <a:latin typeface="Times New Roman" panose="02020603050405020304" pitchFamily="18" charset="0"/>
              </a:rPr>
              <a:t>Neighbourhood</a:t>
            </a:r>
            <a:endParaRPr lang="en-US" sz="1600" i="1">
              <a:latin typeface="Times New Roman" panose="02020603050405020304" pitchFamily="18" charset="0"/>
            </a:endParaRPr>
          </a:p>
        </p:txBody>
      </p:sp>
      <p:sp>
        <p:nvSpPr>
          <p:cNvPr id="266504" name="Oval 264"/>
          <p:cNvSpPr>
            <a:spLocks noChangeArrowheads="1"/>
          </p:cNvSpPr>
          <p:nvPr/>
        </p:nvSpPr>
        <p:spPr bwMode="auto">
          <a:xfrm>
            <a:off x="3462338" y="3009900"/>
            <a:ext cx="1435100" cy="1076325"/>
          </a:xfrm>
          <a:prstGeom prst="ellipse">
            <a:avLst/>
          </a:prstGeom>
          <a:noFill/>
          <a:ln w="508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266505" name="Rectangle 265"/>
          <p:cNvSpPr>
            <a:spLocks noChangeArrowheads="1"/>
          </p:cNvSpPr>
          <p:nvPr/>
        </p:nvSpPr>
        <p:spPr bwMode="auto">
          <a:xfrm>
            <a:off x="4019550" y="3432175"/>
            <a:ext cx="304800" cy="228600"/>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nvGrpSpPr>
          <p:cNvPr id="4" name="Group 266"/>
          <p:cNvGrpSpPr>
            <a:grpSpLocks/>
          </p:cNvGrpSpPr>
          <p:nvPr/>
        </p:nvGrpSpPr>
        <p:grpSpPr bwMode="auto">
          <a:xfrm>
            <a:off x="3721100" y="3206750"/>
            <a:ext cx="903288" cy="685800"/>
            <a:chOff x="1752" y="2422"/>
            <a:chExt cx="427" cy="432"/>
          </a:xfrm>
        </p:grpSpPr>
        <p:sp>
          <p:nvSpPr>
            <p:cNvPr id="45100" name="Rectangle 267"/>
            <p:cNvSpPr>
              <a:spLocks noChangeArrowheads="1"/>
            </p:cNvSpPr>
            <p:nvPr/>
          </p:nvSpPr>
          <p:spPr bwMode="auto">
            <a:xfrm>
              <a:off x="1752"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1" name="Rectangle 268"/>
            <p:cNvSpPr>
              <a:spLocks noChangeArrowheads="1"/>
            </p:cNvSpPr>
            <p:nvPr/>
          </p:nvSpPr>
          <p:spPr bwMode="auto">
            <a:xfrm>
              <a:off x="1752"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2" name="Rectangle 269"/>
            <p:cNvSpPr>
              <a:spLocks noChangeArrowheads="1"/>
            </p:cNvSpPr>
            <p:nvPr/>
          </p:nvSpPr>
          <p:spPr bwMode="auto">
            <a:xfrm>
              <a:off x="1752"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3" name="Rectangle 270"/>
            <p:cNvSpPr>
              <a:spLocks noChangeArrowheads="1"/>
            </p:cNvSpPr>
            <p:nvPr/>
          </p:nvSpPr>
          <p:spPr bwMode="auto">
            <a:xfrm>
              <a:off x="1891"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4" name="Rectangle 271"/>
            <p:cNvSpPr>
              <a:spLocks noChangeArrowheads="1"/>
            </p:cNvSpPr>
            <p:nvPr/>
          </p:nvSpPr>
          <p:spPr bwMode="auto">
            <a:xfrm>
              <a:off x="2035"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5" name="Rectangle 272"/>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6" name="Rectangle 273"/>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5107" name="Rectangle 274"/>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grpSp>
        <p:nvGrpSpPr>
          <p:cNvPr id="5" name="Group 275"/>
          <p:cNvGrpSpPr>
            <a:grpSpLocks/>
          </p:cNvGrpSpPr>
          <p:nvPr/>
        </p:nvGrpSpPr>
        <p:grpSpPr bwMode="auto">
          <a:xfrm>
            <a:off x="3713163" y="3203575"/>
            <a:ext cx="914400" cy="682625"/>
            <a:chOff x="3168" y="2244"/>
            <a:chExt cx="432" cy="430"/>
          </a:xfrm>
        </p:grpSpPr>
        <p:sp>
          <p:nvSpPr>
            <p:cNvPr id="45091" name="Rectangle 276"/>
            <p:cNvSpPr>
              <a:spLocks noChangeArrowheads="1"/>
            </p:cNvSpPr>
            <p:nvPr/>
          </p:nvSpPr>
          <p:spPr bwMode="auto">
            <a:xfrm>
              <a:off x="3168" y="2244"/>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2" name="Rectangle 277"/>
            <p:cNvSpPr>
              <a:spLocks noChangeArrowheads="1"/>
            </p:cNvSpPr>
            <p:nvPr/>
          </p:nvSpPr>
          <p:spPr bwMode="auto">
            <a:xfrm>
              <a:off x="3312" y="2244"/>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3" name="Rectangle 278"/>
            <p:cNvSpPr>
              <a:spLocks noChangeArrowheads="1"/>
            </p:cNvSpPr>
            <p:nvPr/>
          </p:nvSpPr>
          <p:spPr bwMode="auto">
            <a:xfrm>
              <a:off x="3456" y="2244"/>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4" name="Rectangle 279"/>
            <p:cNvSpPr>
              <a:spLocks noChangeArrowheads="1"/>
            </p:cNvSpPr>
            <p:nvPr/>
          </p:nvSpPr>
          <p:spPr bwMode="auto">
            <a:xfrm>
              <a:off x="3168" y="2386"/>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5" name="Rectangle 280"/>
            <p:cNvSpPr>
              <a:spLocks noChangeArrowheads="1"/>
            </p:cNvSpPr>
            <p:nvPr/>
          </p:nvSpPr>
          <p:spPr bwMode="auto">
            <a:xfrm>
              <a:off x="3312" y="2386"/>
              <a:ext cx="144" cy="144"/>
            </a:xfrm>
            <a:prstGeom prst="rect">
              <a:avLst/>
            </a:prstGeom>
            <a:solidFill>
              <a:srgbClr val="000080">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solidFill>
                  <a:schemeClr val="bg1"/>
                </a:solidFill>
              </a:endParaRPr>
            </a:p>
          </p:txBody>
        </p:sp>
        <p:sp>
          <p:nvSpPr>
            <p:cNvPr id="45096" name="Rectangle 281"/>
            <p:cNvSpPr>
              <a:spLocks noChangeArrowheads="1"/>
            </p:cNvSpPr>
            <p:nvPr/>
          </p:nvSpPr>
          <p:spPr bwMode="auto">
            <a:xfrm>
              <a:off x="3456" y="2386"/>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7" name="Rectangle 282"/>
            <p:cNvSpPr>
              <a:spLocks noChangeArrowheads="1"/>
            </p:cNvSpPr>
            <p:nvPr/>
          </p:nvSpPr>
          <p:spPr bwMode="auto">
            <a:xfrm>
              <a:off x="3168" y="2530"/>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8" name="Rectangle 283"/>
            <p:cNvSpPr>
              <a:spLocks noChangeArrowheads="1"/>
            </p:cNvSpPr>
            <p:nvPr/>
          </p:nvSpPr>
          <p:spPr bwMode="auto">
            <a:xfrm>
              <a:off x="3312" y="2530"/>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sp>
          <p:nvSpPr>
            <p:cNvPr id="45099" name="Rectangle 284"/>
            <p:cNvSpPr>
              <a:spLocks noChangeArrowheads="1"/>
            </p:cNvSpPr>
            <p:nvPr/>
          </p:nvSpPr>
          <p:spPr bwMode="auto">
            <a:xfrm>
              <a:off x="3456" y="2530"/>
              <a:ext cx="144" cy="144"/>
            </a:xfrm>
            <a:prstGeom prst="rect">
              <a:avLst/>
            </a:prstGeom>
            <a:solidFill>
              <a:srgbClr val="99CCFF">
                <a:alpha val="21960"/>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1000" baseline="-25000"/>
            </a:p>
          </p:txBody>
        </p:sp>
      </p:grpSp>
      <p:sp>
        <p:nvSpPr>
          <p:cNvPr id="266525" name="Text Box 285"/>
          <p:cNvSpPr txBox="1">
            <a:spLocks noChangeArrowheads="1"/>
          </p:cNvSpPr>
          <p:nvPr/>
        </p:nvSpPr>
        <p:spPr bwMode="auto">
          <a:xfrm>
            <a:off x="4997450" y="3421063"/>
            <a:ext cx="865188" cy="2460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0" rIns="1800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600" i="1">
                <a:solidFill>
                  <a:srgbClr val="0033CC"/>
                </a:solidFill>
                <a:latin typeface="Times New Roman" panose="02020603050405020304" pitchFamily="18" charset="0"/>
              </a:rPr>
              <a:t>3*3 Filter</a:t>
            </a:r>
            <a:endParaRPr lang="en-US" sz="1600" i="1">
              <a:solidFill>
                <a:srgbClr val="0033CC"/>
              </a:solidFill>
              <a:latin typeface="Times New Roman" panose="02020603050405020304" pitchFamily="18" charset="0"/>
            </a:endParaRPr>
          </a:p>
        </p:txBody>
      </p:sp>
      <p:cxnSp>
        <p:nvCxnSpPr>
          <p:cNvPr id="266526" name="AutoShape 286"/>
          <p:cNvCxnSpPr>
            <a:cxnSpLocks noChangeShapeType="1"/>
            <a:stCxn id="266527" idx="6"/>
            <a:endCxn id="45351" idx="1"/>
          </p:cNvCxnSpPr>
          <p:nvPr/>
        </p:nvCxnSpPr>
        <p:spPr bwMode="auto">
          <a:xfrm flipV="1">
            <a:off x="4929188" y="2203450"/>
            <a:ext cx="4575175" cy="1347788"/>
          </a:xfrm>
          <a:prstGeom prst="curvedConnector3">
            <a:avLst>
              <a:gd name="adj1" fmla="val 49792"/>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266527" name="Oval 287"/>
          <p:cNvSpPr>
            <a:spLocks noChangeArrowheads="1"/>
          </p:cNvSpPr>
          <p:nvPr/>
        </p:nvSpPr>
        <p:spPr bwMode="auto">
          <a:xfrm>
            <a:off x="3460750" y="3013075"/>
            <a:ext cx="1435100" cy="1076325"/>
          </a:xfrm>
          <a:prstGeom prst="ellipse">
            <a:avLst/>
          </a:prstGeom>
          <a:noFill/>
          <a:ln w="508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grpSp>
        <p:nvGrpSpPr>
          <p:cNvPr id="6" name="Group 288"/>
          <p:cNvGrpSpPr>
            <a:grpSpLocks/>
          </p:cNvGrpSpPr>
          <p:nvPr/>
        </p:nvGrpSpPr>
        <p:grpSpPr bwMode="auto">
          <a:xfrm>
            <a:off x="6621463" y="1425575"/>
            <a:ext cx="2090737" cy="1560513"/>
            <a:chOff x="3689" y="895"/>
            <a:chExt cx="988" cy="983"/>
          </a:xfrm>
        </p:grpSpPr>
        <p:sp>
          <p:nvSpPr>
            <p:cNvPr id="45082" name="Rectangle 289"/>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a</a:t>
              </a:r>
              <a:endParaRPr lang="en-US" sz="2400" i="1">
                <a:latin typeface="Times New Roman" panose="02020603050405020304" pitchFamily="18" charset="0"/>
              </a:endParaRPr>
            </a:p>
          </p:txBody>
        </p:sp>
        <p:sp>
          <p:nvSpPr>
            <p:cNvPr id="45083" name="Rectangle 290"/>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b</a:t>
              </a:r>
              <a:endParaRPr lang="en-US" sz="2400" i="1">
                <a:latin typeface="Times New Roman" panose="02020603050405020304" pitchFamily="18" charset="0"/>
              </a:endParaRPr>
            </a:p>
          </p:txBody>
        </p:sp>
        <p:sp>
          <p:nvSpPr>
            <p:cNvPr id="45084" name="Rectangle 291"/>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c</a:t>
              </a:r>
              <a:endParaRPr lang="en-US" sz="2400" i="1">
                <a:latin typeface="Times New Roman" panose="02020603050405020304" pitchFamily="18" charset="0"/>
              </a:endParaRPr>
            </a:p>
          </p:txBody>
        </p:sp>
        <p:sp>
          <p:nvSpPr>
            <p:cNvPr id="45085" name="Rectangle 292"/>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d</a:t>
              </a:r>
              <a:endParaRPr lang="en-US" sz="2400" i="1">
                <a:latin typeface="Times New Roman" panose="02020603050405020304" pitchFamily="18" charset="0"/>
              </a:endParaRPr>
            </a:p>
          </p:txBody>
        </p:sp>
        <p:sp>
          <p:nvSpPr>
            <p:cNvPr id="45086" name="Rectangle 293"/>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e</a:t>
              </a:r>
              <a:endParaRPr lang="en-US" sz="2400" i="1">
                <a:latin typeface="Times New Roman" panose="02020603050405020304" pitchFamily="18" charset="0"/>
              </a:endParaRPr>
            </a:p>
          </p:txBody>
        </p:sp>
        <p:sp>
          <p:nvSpPr>
            <p:cNvPr id="45087" name="Rectangle 294"/>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f</a:t>
              </a:r>
              <a:endParaRPr lang="en-US" sz="2400" i="1">
                <a:latin typeface="Times New Roman" panose="02020603050405020304" pitchFamily="18" charset="0"/>
              </a:endParaRPr>
            </a:p>
          </p:txBody>
        </p:sp>
        <p:sp>
          <p:nvSpPr>
            <p:cNvPr id="45088" name="Rectangle 295"/>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g</a:t>
              </a:r>
              <a:endParaRPr lang="en-US" sz="2400" i="1">
                <a:latin typeface="Times New Roman" panose="02020603050405020304" pitchFamily="18" charset="0"/>
              </a:endParaRPr>
            </a:p>
          </p:txBody>
        </p:sp>
        <p:sp>
          <p:nvSpPr>
            <p:cNvPr id="45089" name="Rectangle 296"/>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h</a:t>
              </a:r>
              <a:endParaRPr lang="en-US" sz="2400" i="1">
                <a:latin typeface="Times New Roman" panose="02020603050405020304" pitchFamily="18" charset="0"/>
              </a:endParaRPr>
            </a:p>
          </p:txBody>
        </p:sp>
        <p:sp>
          <p:nvSpPr>
            <p:cNvPr id="45090" name="Rectangle 297"/>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i="1">
                  <a:latin typeface="Times New Roman" panose="02020603050405020304" pitchFamily="18" charset="0"/>
                </a:rPr>
                <a:t>i</a:t>
              </a:r>
              <a:endParaRPr lang="en-US" sz="2400" i="1">
                <a:latin typeface="Times New Roman" panose="02020603050405020304" pitchFamily="18" charset="0"/>
              </a:endParaRPr>
            </a:p>
          </p:txBody>
        </p:sp>
      </p:grpSp>
      <p:sp>
        <p:nvSpPr>
          <p:cNvPr id="266538" name="Text Box 298"/>
          <p:cNvSpPr txBox="1">
            <a:spLocks noChangeArrowheads="1"/>
          </p:cNvSpPr>
          <p:nvPr/>
        </p:nvSpPr>
        <p:spPr bwMode="auto">
          <a:xfrm>
            <a:off x="6453188" y="3017838"/>
            <a:ext cx="242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Original Image Pixels</a:t>
            </a:r>
            <a:endParaRPr lang="en-US" b="1"/>
          </a:p>
        </p:txBody>
      </p:sp>
      <p:sp>
        <p:nvSpPr>
          <p:cNvPr id="266539" name="Text Box 299"/>
          <p:cNvSpPr txBox="1">
            <a:spLocks noChangeArrowheads="1"/>
          </p:cNvSpPr>
          <p:nvPr/>
        </p:nvSpPr>
        <p:spPr bwMode="auto">
          <a:xfrm>
            <a:off x="8672513" y="1828800"/>
            <a:ext cx="530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5400" i="1">
                <a:latin typeface="Times New Roman" panose="02020603050405020304" pitchFamily="18" charset="0"/>
              </a:rPr>
              <a:t>*</a:t>
            </a:r>
            <a:endParaRPr lang="en-US" sz="5400" i="1">
              <a:latin typeface="Times New Roman" panose="02020603050405020304" pitchFamily="18" charset="0"/>
            </a:endParaRPr>
          </a:p>
        </p:txBody>
      </p:sp>
      <p:sp>
        <p:nvSpPr>
          <p:cNvPr id="266540" name="Rectangle 300"/>
          <p:cNvSpPr>
            <a:spLocks noChangeArrowheads="1"/>
          </p:cNvSpPr>
          <p:nvPr/>
        </p:nvSpPr>
        <p:spPr bwMode="auto">
          <a:xfrm>
            <a:off x="304800" y="5716588"/>
            <a:ext cx="118872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20000"/>
              </a:spcBef>
            </a:pPr>
            <a:r>
              <a:rPr lang="en-IE" sz="3200">
                <a:solidFill>
                  <a:srgbClr val="FF0000"/>
                </a:solidFill>
              </a:rPr>
              <a:t>The above is repeated for every pixel in the original image to generate the filtered image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5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50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5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5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5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26650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66504"/>
                                        </p:tgtEl>
                                        <p:attrNameLst>
                                          <p:attrName>style.visibility</p:attrName>
                                        </p:attrNameLst>
                                      </p:cBhvr>
                                      <p:to>
                                        <p:strVal val="hidden"/>
                                      </p:to>
                                    </p:set>
                                  </p:childTnLst>
                                </p:cTn>
                              </p:par>
                              <p:par>
                                <p:cTn id="29" presetID="23" presetClass="entr" presetSubtype="32"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strVal val="4*#ppt_w"/>
                                          </p:val>
                                        </p:tav>
                                        <p:tav tm="100000">
                                          <p:val>
                                            <p:strVal val="#ppt_w"/>
                                          </p:val>
                                        </p:tav>
                                      </p:tavLst>
                                    </p:anim>
                                    <p:anim calcmode="lin" valueType="num">
                                      <p:cBhvr>
                                        <p:cTn id="32" dur="500" fill="hold"/>
                                        <p:tgtEl>
                                          <p:spTgt spid="5"/>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0"/>
                                  </p:stCondLst>
                                  <p:childTnLst>
                                    <p:set>
                                      <p:cBhvr>
                                        <p:cTn id="34" dur="1" fill="hold">
                                          <p:stCondLst>
                                            <p:cond delay="0"/>
                                          </p:stCondLst>
                                        </p:cTn>
                                        <p:tgtEl>
                                          <p:spTgt spid="266525"/>
                                        </p:tgtEl>
                                        <p:attrNameLst>
                                          <p:attrName>style.visibility</p:attrName>
                                        </p:attrNameLst>
                                      </p:cBhvr>
                                      <p:to>
                                        <p:strVal val="visible"/>
                                      </p:to>
                                    </p:set>
                                    <p:anim calcmode="lin" valueType="num">
                                      <p:cBhvr>
                                        <p:cTn id="35" dur="500" fill="hold"/>
                                        <p:tgtEl>
                                          <p:spTgt spid="266525"/>
                                        </p:tgtEl>
                                        <p:attrNameLst>
                                          <p:attrName>ppt_w</p:attrName>
                                        </p:attrNameLst>
                                      </p:cBhvr>
                                      <p:tavLst>
                                        <p:tav tm="0">
                                          <p:val>
                                            <p:strVal val="4*#ppt_w"/>
                                          </p:val>
                                        </p:tav>
                                        <p:tav tm="100000">
                                          <p:val>
                                            <p:strVal val="#ppt_w"/>
                                          </p:val>
                                        </p:tav>
                                      </p:tavLst>
                                    </p:anim>
                                    <p:anim calcmode="lin" valueType="num">
                                      <p:cBhvr>
                                        <p:cTn id="36" dur="500" fill="hold"/>
                                        <p:tgtEl>
                                          <p:spTgt spid="266525"/>
                                        </p:tgtEl>
                                        <p:attrNameLst>
                                          <p:attrName>ppt_h</p:attrName>
                                        </p:attrNameLst>
                                      </p:cBhvr>
                                      <p:tavLst>
                                        <p:tav tm="0">
                                          <p:val>
                                            <p:strVal val="4*#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65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65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5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650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6652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6652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6650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6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01" grpId="0"/>
      <p:bldP spid="266502" grpId="0"/>
      <p:bldP spid="266503" grpId="0" animBg="1"/>
      <p:bldP spid="266504" grpId="0" animBg="1"/>
      <p:bldP spid="266504" grpId="1" animBg="1"/>
      <p:bldP spid="266505" grpId="0" animBg="1"/>
      <p:bldP spid="266525" grpId="0" animBg="1"/>
      <p:bldP spid="266527" grpId="0" animBg="1"/>
      <p:bldP spid="266527" grpId="1" animBg="1"/>
      <p:bldP spid="266538" grpId="0"/>
      <p:bldP spid="266539" grpId="0"/>
      <p:bldP spid="2665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95313" y="0"/>
            <a:ext cx="10972800" cy="1143000"/>
          </a:xfrm>
        </p:spPr>
        <p:txBody>
          <a:bodyPr/>
          <a:lstStyle/>
          <a:p>
            <a:pPr eaLnBrk="1" hangingPunct="1"/>
            <a:r>
              <a:rPr lang="en-IE" sz="3600" smtClean="0">
                <a:ea typeface="ＭＳ Ｐゴシック" panose="020B0600070205080204" pitchFamily="34" charset="-128"/>
              </a:rPr>
              <a:t>Strange Things Happen At The Edges!</a:t>
            </a:r>
            <a:endParaRPr lang="en-US" sz="3600" smtClean="0">
              <a:ea typeface="ＭＳ Ｐゴシック" panose="020B0600070205080204" pitchFamily="34" charset="-128"/>
            </a:endParaRPr>
          </a:p>
        </p:txBody>
      </p:sp>
      <p:grpSp>
        <p:nvGrpSpPr>
          <p:cNvPr id="47107" name="Group 277"/>
          <p:cNvGrpSpPr>
            <a:grpSpLocks/>
          </p:cNvGrpSpPr>
          <p:nvPr/>
        </p:nvGrpSpPr>
        <p:grpSpPr bwMode="auto">
          <a:xfrm>
            <a:off x="3611563" y="2927350"/>
            <a:ext cx="4833937" cy="3384550"/>
            <a:chOff x="330" y="1023"/>
            <a:chExt cx="2284" cy="2132"/>
          </a:xfrm>
        </p:grpSpPr>
        <p:sp>
          <p:nvSpPr>
            <p:cNvPr id="47206" name="Rectangle 278"/>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07" name="Rectangle 279"/>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08" name="Rectangle 280"/>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09" name="Rectangle 281"/>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0" name="Rectangle 282"/>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1" name="Rectangle 283"/>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2" name="Rectangle 284"/>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3" name="Rectangle 285"/>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4" name="Rectangle 286"/>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5" name="Rectangle 287"/>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6" name="Rectangle 288"/>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7" name="Rectangle 289"/>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8" name="Rectangle 290"/>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19" name="Rectangle 291"/>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0" name="Rectangle 292"/>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1" name="Rectangle 293"/>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2" name="Rectangle 294"/>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3" name="Rectangle 295"/>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4" name="Rectangle 296"/>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5" name="Rectangle 297"/>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6" name="Rectangle 298"/>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7" name="Rectangle 299"/>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8" name="Rectangle 300"/>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29" name="Rectangle 301"/>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0" name="Rectangle 302"/>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1" name="Rectangle 303"/>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2" name="Rectangle 304"/>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3" name="Rectangle 305"/>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4" name="Rectangle 306"/>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5" name="Rectangle 307"/>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6" name="Rectangle 308"/>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7" name="Rectangle 309"/>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8" name="Rectangle 310"/>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39" name="Rectangle 311"/>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0" name="Rectangle 312"/>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1" name="Rectangle 313"/>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2" name="Rectangle 314"/>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3" name="Rectangle 315"/>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4" name="Rectangle 316"/>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5" name="Rectangle 317"/>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6" name="Rectangle 318"/>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7" name="Rectangle 319"/>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8" name="Rectangle 320"/>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49" name="Rectangle 321"/>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0" name="Rectangle 322"/>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1" name="Rectangle 323"/>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2" name="Rectangle 324"/>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3" name="Rectangle 325"/>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4" name="Rectangle 326"/>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5" name="Rectangle 327"/>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6" name="Rectangle 328"/>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7" name="Rectangle 329"/>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8" name="Rectangle 330"/>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59" name="Rectangle 331"/>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0" name="Rectangle 332"/>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1" name="Rectangle 333"/>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2" name="Rectangle 334"/>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3" name="Rectangle 335"/>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4" name="Rectangle 336"/>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5" name="Rectangle 337"/>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6" name="Rectangle 338"/>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7" name="Rectangle 339"/>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8" name="Rectangle 340"/>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69" name="Rectangle 341"/>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0" name="Rectangle 342"/>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1" name="Rectangle 343"/>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2" name="Rectangle 344"/>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3" name="Rectangle 345"/>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4" name="Rectangle 346"/>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5" name="Rectangle 347"/>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6" name="Rectangle 348"/>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7" name="Rectangle 349"/>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8" name="Rectangle 350"/>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79" name="Rectangle 351"/>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0" name="Rectangle 352"/>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1" name="Rectangle 353"/>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2" name="Rectangle 354"/>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3" name="Rectangle 355"/>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4" name="Rectangle 356"/>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5" name="Rectangle 357"/>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6" name="Rectangle 358"/>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7" name="Rectangle 359"/>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8" name="Rectangle 360"/>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89" name="Rectangle 361"/>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0" name="Rectangle 362"/>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1" name="Rectangle 363"/>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2" name="Rectangle 364"/>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3" name="Rectangle 365"/>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4" name="Rectangle 366"/>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5" name="Rectangle 367"/>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6" name="Rectangle 368"/>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7" name="Rectangle 369"/>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8" name="Rectangle 370"/>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299" name="Rectangle 371"/>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0" name="Rectangle 372"/>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1" name="Rectangle 373"/>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2" name="Rectangle 374"/>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3" name="Rectangle 375"/>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4" name="Rectangle 376"/>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5" name="Rectangle 377"/>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6" name="Rectangle 378"/>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7" name="Rectangle 379"/>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8" name="Rectangle 380"/>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09" name="Rectangle 381"/>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0" name="Rectangle 382"/>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1" name="Rectangle 383"/>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2" name="Rectangle 384"/>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3" name="Rectangle 385"/>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4" name="Rectangle 386"/>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5" name="Rectangle 387"/>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6" name="Rectangle 388"/>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7" name="Rectangle 389"/>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8" name="Rectangle 390"/>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19" name="Rectangle 391"/>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0" name="Rectangle 392"/>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1" name="Rectangle 393"/>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2" name="Rectangle 394"/>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3" name="Rectangle 395"/>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4" name="Rectangle 396"/>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5" name="Rectangle 397"/>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6" name="Rectangle 398"/>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7" name="Rectangle 399"/>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8" name="Rectangle 400"/>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29" name="Rectangle 401"/>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0" name="Rectangle 402"/>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1" name="Rectangle 403"/>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2" name="Rectangle 404"/>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3" name="Rectangle 405"/>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4" name="Rectangle 406"/>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5" name="Rectangle 407"/>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6" name="Rectangle 408"/>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7" name="Rectangle 409"/>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8" name="Rectangle 410"/>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39" name="Rectangle 411"/>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0" name="Rectangle 412"/>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1" name="Rectangle 413"/>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2" name="Rectangle 414"/>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3" name="Rectangle 415"/>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4" name="Rectangle 416"/>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5" name="Rectangle 417"/>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6" name="Rectangle 418"/>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7" name="Rectangle 419"/>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8" name="Rectangle 420"/>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49" name="Rectangle 421"/>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0" name="Rectangle 422"/>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1" name="Rectangle 423"/>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2" name="Rectangle 424"/>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3" name="Rectangle 425"/>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4" name="Rectangle 426"/>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5" name="Rectangle 427"/>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6" name="Rectangle 428"/>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7" name="Rectangle 429"/>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8" name="Rectangle 430"/>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59" name="Rectangle 431"/>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0" name="Rectangle 432"/>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1" name="Rectangle 433"/>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2" name="Rectangle 434"/>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3" name="Rectangle 435"/>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4" name="Rectangle 436"/>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5" name="Rectangle 437"/>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6" name="Rectangle 438"/>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7" name="Rectangle 439"/>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8" name="Rectangle 440"/>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69" name="Rectangle 441"/>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0" name="Rectangle 442"/>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1" name="Rectangle 443"/>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2" name="Rectangle 444"/>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3" name="Rectangle 445"/>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4" name="Rectangle 446"/>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5" name="Rectangle 447"/>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6" name="Rectangle 448"/>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7" name="Rectangle 449"/>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8" name="Rectangle 450"/>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79" name="Rectangle 451"/>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0" name="Rectangle 452"/>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1" name="Rectangle 453"/>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2" name="Rectangle 454"/>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3" name="Rectangle 455"/>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4" name="Rectangle 456"/>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5" name="Rectangle 457"/>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6" name="Rectangle 458"/>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7" name="Rectangle 459"/>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8" name="Rectangle 460"/>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89" name="Rectangle 461"/>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0" name="Rectangle 462"/>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1" name="Rectangle 463"/>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2" name="Rectangle 464"/>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3" name="Rectangle 465"/>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4" name="Rectangle 466"/>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5" name="Rectangle 467"/>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6" name="Rectangle 468"/>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7" name="Rectangle 469"/>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8" name="Rectangle 470"/>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399" name="Rectangle 471"/>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0" name="Rectangle 472"/>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1" name="Rectangle 473"/>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2" name="Rectangle 474"/>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3" name="Rectangle 475"/>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4" name="Rectangle 476"/>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5" name="Rectangle 477"/>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6" name="Rectangle 478"/>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7" name="Rectangle 479"/>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8" name="Rectangle 480"/>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09" name="Rectangle 481"/>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0" name="Rectangle 482"/>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1" name="Rectangle 483"/>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2" name="Rectangle 484"/>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3" name="Rectangle 485"/>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4" name="Rectangle 486"/>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5" name="Rectangle 487"/>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6" name="Rectangle 488"/>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7" name="Rectangle 489"/>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8" name="Rectangle 490"/>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19" name="Rectangle 491"/>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0" name="Rectangle 492"/>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1" name="Rectangle 493"/>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2" name="Rectangle 494"/>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3" name="Rectangle 495"/>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4" name="Rectangle 496"/>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5" name="Rectangle 497"/>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6" name="Rectangle 498"/>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7" name="Rectangle 499"/>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8" name="Rectangle 500"/>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29" name="Rectangle 501"/>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0" name="Rectangle 502"/>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1" name="Rectangle 503"/>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2" name="Rectangle 504"/>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3" name="Rectangle 505"/>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4" name="Rectangle 506"/>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5" name="Rectangle 507"/>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6" name="Rectangle 508"/>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7" name="Rectangle 509"/>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8" name="Rectangle 510"/>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39" name="Rectangle 511"/>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0" name="Rectangle 512"/>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1" name="Rectangle 513"/>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2" name="Rectangle 514"/>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3" name="Rectangle 515"/>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4" name="Rectangle 516"/>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47445" name="Rectangle 517"/>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grpSp>
      <p:sp>
        <p:nvSpPr>
          <p:cNvPr id="47108" name="Line 518"/>
          <p:cNvSpPr>
            <a:spLocks noChangeShapeType="1"/>
          </p:cNvSpPr>
          <p:nvPr/>
        </p:nvSpPr>
        <p:spPr bwMode="auto">
          <a:xfrm>
            <a:off x="3611563" y="2927350"/>
            <a:ext cx="5118100"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47109" name="Line 519"/>
          <p:cNvSpPr>
            <a:spLocks noChangeShapeType="1"/>
          </p:cNvSpPr>
          <p:nvPr/>
        </p:nvSpPr>
        <p:spPr bwMode="auto">
          <a:xfrm rot="5400000">
            <a:off x="1831181" y="4707732"/>
            <a:ext cx="356076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70856" name="Text Box 520"/>
          <p:cNvSpPr txBox="1">
            <a:spLocks noChangeArrowheads="1"/>
          </p:cNvSpPr>
          <p:nvPr/>
        </p:nvSpPr>
        <p:spPr bwMode="auto">
          <a:xfrm>
            <a:off x="2913063" y="2559050"/>
            <a:ext cx="81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Origin</a:t>
            </a:r>
            <a:endParaRPr lang="en-US" b="1" i="1">
              <a:solidFill>
                <a:srgbClr val="0033CC"/>
              </a:solidFill>
              <a:latin typeface="Times New Roman" panose="02020603050405020304" pitchFamily="18" charset="0"/>
            </a:endParaRPr>
          </a:p>
        </p:txBody>
      </p:sp>
      <p:sp>
        <p:nvSpPr>
          <p:cNvPr id="47111" name="Text Box 521"/>
          <p:cNvSpPr txBox="1">
            <a:spLocks noChangeArrowheads="1"/>
          </p:cNvSpPr>
          <p:nvPr/>
        </p:nvSpPr>
        <p:spPr bwMode="auto">
          <a:xfrm>
            <a:off x="8432800" y="25606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x</a:t>
            </a:r>
            <a:endParaRPr lang="en-US" b="1" i="1">
              <a:solidFill>
                <a:srgbClr val="0033CC"/>
              </a:solidFill>
              <a:latin typeface="Times New Roman" panose="02020603050405020304" pitchFamily="18" charset="0"/>
            </a:endParaRPr>
          </a:p>
        </p:txBody>
      </p:sp>
      <p:sp>
        <p:nvSpPr>
          <p:cNvPr id="47112" name="Text Box 522"/>
          <p:cNvSpPr txBox="1">
            <a:spLocks noChangeArrowheads="1"/>
          </p:cNvSpPr>
          <p:nvPr/>
        </p:nvSpPr>
        <p:spPr bwMode="auto">
          <a:xfrm>
            <a:off x="3232150" y="6273800"/>
            <a:ext cx="28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y</a:t>
            </a:r>
            <a:endParaRPr lang="en-US" b="1" i="1">
              <a:solidFill>
                <a:srgbClr val="0033CC"/>
              </a:solidFill>
              <a:latin typeface="Times New Roman" panose="02020603050405020304" pitchFamily="18" charset="0"/>
            </a:endParaRPr>
          </a:p>
        </p:txBody>
      </p:sp>
      <p:sp>
        <p:nvSpPr>
          <p:cNvPr id="47113" name="Text Box 523"/>
          <p:cNvSpPr txBox="1">
            <a:spLocks noChangeArrowheads="1"/>
          </p:cNvSpPr>
          <p:nvPr/>
        </p:nvSpPr>
        <p:spPr bwMode="auto">
          <a:xfrm>
            <a:off x="6642100" y="6300788"/>
            <a:ext cx="146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Image f (x, y)</a:t>
            </a:r>
            <a:endParaRPr lang="en-US" b="1" i="1">
              <a:solidFill>
                <a:srgbClr val="0033CC"/>
              </a:solidFill>
              <a:latin typeface="Times New Roman" panose="02020603050405020304" pitchFamily="18" charset="0"/>
            </a:endParaRPr>
          </a:p>
        </p:txBody>
      </p:sp>
      <p:sp>
        <p:nvSpPr>
          <p:cNvPr id="270863" name="Rectangle 527"/>
          <p:cNvSpPr>
            <a:spLocks noChangeArrowheads="1"/>
          </p:cNvSpPr>
          <p:nvPr/>
        </p:nvSpPr>
        <p:spPr bwMode="auto">
          <a:xfrm>
            <a:off x="3602038" y="2919413"/>
            <a:ext cx="304800" cy="228600"/>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nvGrpSpPr>
          <p:cNvPr id="3" name="Group 528"/>
          <p:cNvGrpSpPr>
            <a:grpSpLocks/>
          </p:cNvGrpSpPr>
          <p:nvPr/>
        </p:nvGrpSpPr>
        <p:grpSpPr bwMode="auto">
          <a:xfrm>
            <a:off x="3302000" y="2708275"/>
            <a:ext cx="903288" cy="685800"/>
            <a:chOff x="1752" y="2422"/>
            <a:chExt cx="427" cy="432"/>
          </a:xfrm>
        </p:grpSpPr>
        <p:sp>
          <p:nvSpPr>
            <p:cNvPr id="47198" name="Rectangle 529"/>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9" name="Rectangle 530"/>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0" name="Rectangle 531"/>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1" name="Rectangle 532"/>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2" name="Rectangle 533"/>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3" name="Rectangle 534"/>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4" name="Rectangle 535"/>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205" name="Rectangle 536"/>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grpSp>
        <p:nvGrpSpPr>
          <p:cNvPr id="4" name="Group 579"/>
          <p:cNvGrpSpPr>
            <a:grpSpLocks/>
          </p:cNvGrpSpPr>
          <p:nvPr/>
        </p:nvGrpSpPr>
        <p:grpSpPr bwMode="auto">
          <a:xfrm>
            <a:off x="7843838" y="4510088"/>
            <a:ext cx="904875" cy="685800"/>
            <a:chOff x="2564" y="2228"/>
            <a:chExt cx="427" cy="432"/>
          </a:xfrm>
        </p:grpSpPr>
        <p:sp>
          <p:nvSpPr>
            <p:cNvPr id="47188" name="Rectangle 549"/>
            <p:cNvSpPr>
              <a:spLocks noChangeArrowheads="1"/>
            </p:cNvSpPr>
            <p:nvPr/>
          </p:nvSpPr>
          <p:spPr bwMode="auto">
            <a:xfrm>
              <a:off x="2706" y="2370"/>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nvGrpSpPr>
            <p:cNvPr id="47189" name="Group 550"/>
            <p:cNvGrpSpPr>
              <a:grpSpLocks/>
            </p:cNvGrpSpPr>
            <p:nvPr/>
          </p:nvGrpSpPr>
          <p:grpSpPr bwMode="auto">
            <a:xfrm>
              <a:off x="2564" y="2228"/>
              <a:ext cx="427" cy="432"/>
              <a:chOff x="1752" y="2422"/>
              <a:chExt cx="427" cy="432"/>
            </a:xfrm>
          </p:grpSpPr>
          <p:sp>
            <p:nvSpPr>
              <p:cNvPr id="47190" name="Rectangle 551"/>
              <p:cNvSpPr>
                <a:spLocks noChangeArrowheads="1"/>
              </p:cNvSpPr>
              <p:nvPr/>
            </p:nvSpPr>
            <p:spPr bwMode="auto">
              <a:xfrm>
                <a:off x="1752" y="2422"/>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1" name="Rectangle 55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2" name="Rectangle 553"/>
              <p:cNvSpPr>
                <a:spLocks noChangeArrowheads="1"/>
              </p:cNvSpPr>
              <p:nvPr/>
            </p:nvSpPr>
            <p:spPr bwMode="auto">
              <a:xfrm>
                <a:off x="1752" y="2710"/>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3" name="Rectangle 554"/>
              <p:cNvSpPr>
                <a:spLocks noChangeArrowheads="1"/>
              </p:cNvSpPr>
              <p:nvPr/>
            </p:nvSpPr>
            <p:spPr bwMode="auto">
              <a:xfrm>
                <a:off x="1891" y="2422"/>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4" name="Rectangle 555"/>
              <p:cNvSpPr>
                <a:spLocks noChangeArrowheads="1"/>
              </p:cNvSpPr>
              <p:nvPr/>
            </p:nvSpPr>
            <p:spPr bwMode="auto">
              <a:xfrm>
                <a:off x="2035" y="2422"/>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5" name="Rectangle 556"/>
              <p:cNvSpPr>
                <a:spLocks noChangeArrowheads="1"/>
              </p:cNvSpPr>
              <p:nvPr/>
            </p:nvSpPr>
            <p:spPr bwMode="auto">
              <a:xfrm>
                <a:off x="2035" y="2568"/>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6" name="Rectangle 557"/>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97" name="Rectangle 558"/>
              <p:cNvSpPr>
                <a:spLocks noChangeArrowheads="1"/>
              </p:cNvSpPr>
              <p:nvPr/>
            </p:nvSpPr>
            <p:spPr bwMode="auto">
              <a:xfrm>
                <a:off x="2035" y="2710"/>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grpSp>
      <p:grpSp>
        <p:nvGrpSpPr>
          <p:cNvPr id="6" name="Group 580"/>
          <p:cNvGrpSpPr>
            <a:grpSpLocks/>
          </p:cNvGrpSpPr>
          <p:nvPr/>
        </p:nvGrpSpPr>
        <p:grpSpPr bwMode="auto">
          <a:xfrm>
            <a:off x="5124450" y="5864225"/>
            <a:ext cx="903288" cy="685800"/>
            <a:chOff x="698" y="3091"/>
            <a:chExt cx="427" cy="432"/>
          </a:xfrm>
        </p:grpSpPr>
        <p:sp>
          <p:nvSpPr>
            <p:cNvPr id="47178" name="Rectangle 559"/>
            <p:cNvSpPr>
              <a:spLocks noChangeArrowheads="1"/>
            </p:cNvSpPr>
            <p:nvPr/>
          </p:nvSpPr>
          <p:spPr bwMode="auto">
            <a:xfrm>
              <a:off x="840" y="3233"/>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nvGrpSpPr>
            <p:cNvPr id="47179" name="Group 560"/>
            <p:cNvGrpSpPr>
              <a:grpSpLocks/>
            </p:cNvGrpSpPr>
            <p:nvPr/>
          </p:nvGrpSpPr>
          <p:grpSpPr bwMode="auto">
            <a:xfrm>
              <a:off x="698" y="3091"/>
              <a:ext cx="427" cy="432"/>
              <a:chOff x="1752" y="2422"/>
              <a:chExt cx="427" cy="432"/>
            </a:xfrm>
          </p:grpSpPr>
          <p:sp>
            <p:nvSpPr>
              <p:cNvPr id="47180" name="Rectangle 561"/>
              <p:cNvSpPr>
                <a:spLocks noChangeArrowheads="1"/>
              </p:cNvSpPr>
              <p:nvPr/>
            </p:nvSpPr>
            <p:spPr bwMode="auto">
              <a:xfrm>
                <a:off x="1752" y="2422"/>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1" name="Rectangle 56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2" name="Rectangle 563"/>
              <p:cNvSpPr>
                <a:spLocks noChangeArrowheads="1"/>
              </p:cNvSpPr>
              <p:nvPr/>
            </p:nvSpPr>
            <p:spPr bwMode="auto">
              <a:xfrm>
                <a:off x="1752" y="2710"/>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3" name="Rectangle 564"/>
              <p:cNvSpPr>
                <a:spLocks noChangeArrowheads="1"/>
              </p:cNvSpPr>
              <p:nvPr/>
            </p:nvSpPr>
            <p:spPr bwMode="auto">
              <a:xfrm>
                <a:off x="1891" y="2422"/>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4" name="Rectangle 565"/>
              <p:cNvSpPr>
                <a:spLocks noChangeArrowheads="1"/>
              </p:cNvSpPr>
              <p:nvPr/>
            </p:nvSpPr>
            <p:spPr bwMode="auto">
              <a:xfrm>
                <a:off x="2035" y="2422"/>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5" name="Rectangle 566"/>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6" name="Rectangle 567"/>
              <p:cNvSpPr>
                <a:spLocks noChangeArrowheads="1"/>
              </p:cNvSpPr>
              <p:nvPr/>
            </p:nvSpPr>
            <p:spPr bwMode="auto">
              <a:xfrm>
                <a:off x="1891" y="2710"/>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87" name="Rectangle 568"/>
              <p:cNvSpPr>
                <a:spLocks noChangeArrowheads="1"/>
              </p:cNvSpPr>
              <p:nvPr/>
            </p:nvSpPr>
            <p:spPr bwMode="auto">
              <a:xfrm>
                <a:off x="2035" y="2710"/>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grpSp>
      <p:grpSp>
        <p:nvGrpSpPr>
          <p:cNvPr id="8" name="Group 581"/>
          <p:cNvGrpSpPr>
            <a:grpSpLocks/>
          </p:cNvGrpSpPr>
          <p:nvPr/>
        </p:nvGrpSpPr>
        <p:grpSpPr bwMode="auto">
          <a:xfrm>
            <a:off x="6946900" y="2700338"/>
            <a:ext cx="903288" cy="685800"/>
            <a:chOff x="2140" y="1098"/>
            <a:chExt cx="427" cy="432"/>
          </a:xfrm>
        </p:grpSpPr>
        <p:sp>
          <p:nvSpPr>
            <p:cNvPr id="47168" name="Rectangle 569"/>
            <p:cNvSpPr>
              <a:spLocks noChangeArrowheads="1"/>
            </p:cNvSpPr>
            <p:nvPr/>
          </p:nvSpPr>
          <p:spPr bwMode="auto">
            <a:xfrm>
              <a:off x="2282" y="1240"/>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nvGrpSpPr>
            <p:cNvPr id="47169" name="Group 570"/>
            <p:cNvGrpSpPr>
              <a:grpSpLocks/>
            </p:cNvGrpSpPr>
            <p:nvPr/>
          </p:nvGrpSpPr>
          <p:grpSpPr bwMode="auto">
            <a:xfrm>
              <a:off x="2140" y="1098"/>
              <a:ext cx="427" cy="432"/>
              <a:chOff x="1752" y="2422"/>
              <a:chExt cx="427" cy="432"/>
            </a:xfrm>
          </p:grpSpPr>
          <p:sp>
            <p:nvSpPr>
              <p:cNvPr id="47170" name="Rectangle 571"/>
              <p:cNvSpPr>
                <a:spLocks noChangeArrowheads="1"/>
              </p:cNvSpPr>
              <p:nvPr/>
            </p:nvSpPr>
            <p:spPr bwMode="auto">
              <a:xfrm>
                <a:off x="1752" y="2422"/>
                <a:ext cx="144" cy="144"/>
              </a:xfrm>
              <a:prstGeom prst="rect">
                <a:avLst/>
              </a:prstGeom>
              <a:solidFill>
                <a:srgbClr val="FF6600">
                  <a:alpha val="3803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1" name="Rectangle 572"/>
              <p:cNvSpPr>
                <a:spLocks noChangeArrowheads="1"/>
              </p:cNvSpPr>
              <p:nvPr/>
            </p:nvSpPr>
            <p:spPr bwMode="auto">
              <a:xfrm>
                <a:off x="1752" y="2568"/>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2" name="Rectangle 573"/>
              <p:cNvSpPr>
                <a:spLocks noChangeArrowheads="1"/>
              </p:cNvSpPr>
              <p:nvPr/>
            </p:nvSpPr>
            <p:spPr bwMode="auto">
              <a:xfrm>
                <a:off x="1752" y="2710"/>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3" name="Rectangle 574"/>
              <p:cNvSpPr>
                <a:spLocks noChangeArrowheads="1"/>
              </p:cNvSpPr>
              <p:nvPr/>
            </p:nvSpPr>
            <p:spPr bwMode="auto">
              <a:xfrm>
                <a:off x="1891" y="2422"/>
                <a:ext cx="144" cy="144"/>
              </a:xfrm>
              <a:prstGeom prst="rect">
                <a:avLst/>
              </a:prstGeom>
              <a:solidFill>
                <a:srgbClr val="FF6600">
                  <a:alpha val="3803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4" name="Rectangle 575"/>
              <p:cNvSpPr>
                <a:spLocks noChangeArrowheads="1"/>
              </p:cNvSpPr>
              <p:nvPr/>
            </p:nvSpPr>
            <p:spPr bwMode="auto">
              <a:xfrm>
                <a:off x="2035" y="2422"/>
                <a:ext cx="144" cy="144"/>
              </a:xfrm>
              <a:prstGeom prst="rect">
                <a:avLst/>
              </a:prstGeom>
              <a:solidFill>
                <a:srgbClr val="FF6600">
                  <a:alpha val="38039"/>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5" name="Rectangle 576"/>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6" name="Rectangle 577"/>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77" name="Rectangle 578"/>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grpSp>
      <p:sp>
        <p:nvSpPr>
          <p:cNvPr id="47119" name="Rectangle 582"/>
          <p:cNvSpPr>
            <a:spLocks noChangeArrowheads="1"/>
          </p:cNvSpPr>
          <p:nvPr/>
        </p:nvSpPr>
        <p:spPr bwMode="auto">
          <a:xfrm>
            <a:off x="554038" y="1497013"/>
            <a:ext cx="110013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20000"/>
              </a:spcBef>
            </a:pPr>
            <a:r>
              <a:rPr lang="en-IE" sz="3200"/>
              <a:t>At the edges of an image we are missing pixels to form a neighbourhood</a:t>
            </a:r>
            <a:endParaRPr lang="en-US" sz="3200"/>
          </a:p>
        </p:txBody>
      </p:sp>
      <p:grpSp>
        <p:nvGrpSpPr>
          <p:cNvPr id="10" name="Group 603"/>
          <p:cNvGrpSpPr>
            <a:grpSpLocks/>
          </p:cNvGrpSpPr>
          <p:nvPr/>
        </p:nvGrpSpPr>
        <p:grpSpPr bwMode="auto">
          <a:xfrm>
            <a:off x="3302000" y="5851525"/>
            <a:ext cx="914400" cy="677863"/>
            <a:chOff x="1560" y="3686"/>
            <a:chExt cx="432" cy="427"/>
          </a:xfrm>
        </p:grpSpPr>
        <p:grpSp>
          <p:nvGrpSpPr>
            <p:cNvPr id="47158" name="Group 583"/>
            <p:cNvGrpSpPr>
              <a:grpSpLocks/>
            </p:cNvGrpSpPr>
            <p:nvPr/>
          </p:nvGrpSpPr>
          <p:grpSpPr bwMode="auto">
            <a:xfrm rot="-5400000">
              <a:off x="1562" y="3684"/>
              <a:ext cx="427" cy="432"/>
              <a:chOff x="1752" y="2422"/>
              <a:chExt cx="427" cy="432"/>
            </a:xfrm>
          </p:grpSpPr>
          <p:sp>
            <p:nvSpPr>
              <p:cNvPr id="47160" name="Rectangle 584"/>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1" name="Rectangle 585"/>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2" name="Rectangle 586"/>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3" name="Rectangle 587"/>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4" name="Rectangle 588"/>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5" name="Rectangle 589"/>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6" name="Rectangle 590"/>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67" name="Rectangle 591"/>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vert="eaVert"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sp>
          <p:nvSpPr>
            <p:cNvPr id="47159" name="Rectangle 601"/>
            <p:cNvSpPr>
              <a:spLocks noChangeArrowheads="1"/>
            </p:cNvSpPr>
            <p:nvPr/>
          </p:nvSpPr>
          <p:spPr bwMode="auto">
            <a:xfrm>
              <a:off x="1700" y="3833"/>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grpSp>
        <p:nvGrpSpPr>
          <p:cNvPr id="12" name="Group 604"/>
          <p:cNvGrpSpPr>
            <a:grpSpLocks/>
          </p:cNvGrpSpPr>
          <p:nvPr/>
        </p:nvGrpSpPr>
        <p:grpSpPr bwMode="auto">
          <a:xfrm>
            <a:off x="7835900" y="5849938"/>
            <a:ext cx="903288" cy="685800"/>
            <a:chOff x="3702" y="3685"/>
            <a:chExt cx="427" cy="432"/>
          </a:xfrm>
        </p:grpSpPr>
        <p:grpSp>
          <p:nvGrpSpPr>
            <p:cNvPr id="47148" name="Group 592"/>
            <p:cNvGrpSpPr>
              <a:grpSpLocks/>
            </p:cNvGrpSpPr>
            <p:nvPr/>
          </p:nvGrpSpPr>
          <p:grpSpPr bwMode="auto">
            <a:xfrm rot="10800000">
              <a:off x="3702" y="3685"/>
              <a:ext cx="427" cy="432"/>
              <a:chOff x="1752" y="2422"/>
              <a:chExt cx="427" cy="432"/>
            </a:xfrm>
          </p:grpSpPr>
          <p:sp>
            <p:nvSpPr>
              <p:cNvPr id="47150" name="Rectangle 593"/>
              <p:cNvSpPr>
                <a:spLocks noChangeArrowheads="1"/>
              </p:cNvSpPr>
              <p:nvPr/>
            </p:nvSpPr>
            <p:spPr bwMode="auto">
              <a:xfrm>
                <a:off x="1752"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1" name="Rectangle 594"/>
              <p:cNvSpPr>
                <a:spLocks noChangeArrowheads="1"/>
              </p:cNvSpPr>
              <p:nvPr/>
            </p:nvSpPr>
            <p:spPr bwMode="auto">
              <a:xfrm>
                <a:off x="1752" y="2568"/>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2" name="Rectangle 595"/>
              <p:cNvSpPr>
                <a:spLocks noChangeArrowheads="1"/>
              </p:cNvSpPr>
              <p:nvPr/>
            </p:nvSpPr>
            <p:spPr bwMode="auto">
              <a:xfrm>
                <a:off x="1752" y="2710"/>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3" name="Rectangle 596"/>
              <p:cNvSpPr>
                <a:spLocks noChangeArrowheads="1"/>
              </p:cNvSpPr>
              <p:nvPr/>
            </p:nvSpPr>
            <p:spPr bwMode="auto">
              <a:xfrm>
                <a:off x="1891"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4" name="Rectangle 597"/>
              <p:cNvSpPr>
                <a:spLocks noChangeArrowheads="1"/>
              </p:cNvSpPr>
              <p:nvPr/>
            </p:nvSpPr>
            <p:spPr bwMode="auto">
              <a:xfrm>
                <a:off x="2035" y="2422"/>
                <a:ext cx="144" cy="144"/>
              </a:xfrm>
              <a:prstGeom prst="rect">
                <a:avLst/>
              </a:prstGeom>
              <a:solidFill>
                <a:srgbClr val="FF6600">
                  <a:alpha val="49019"/>
                </a:srgbClr>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5" name="Rectangle 598"/>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6" name="Rectangle 599"/>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57" name="Rectangle 600"/>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rot="10800000"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sp>
          <p:nvSpPr>
            <p:cNvPr id="47149" name="Rectangle 602"/>
            <p:cNvSpPr>
              <a:spLocks noChangeArrowheads="1"/>
            </p:cNvSpPr>
            <p:nvPr/>
          </p:nvSpPr>
          <p:spPr bwMode="auto">
            <a:xfrm>
              <a:off x="3846" y="3827"/>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grpSp>
      <p:grpSp>
        <p:nvGrpSpPr>
          <p:cNvPr id="14" name="Group 633"/>
          <p:cNvGrpSpPr>
            <a:grpSpLocks/>
          </p:cNvGrpSpPr>
          <p:nvPr/>
        </p:nvGrpSpPr>
        <p:grpSpPr bwMode="auto">
          <a:xfrm>
            <a:off x="3303588" y="3805238"/>
            <a:ext cx="1516062" cy="1149350"/>
            <a:chOff x="1561" y="2397"/>
            <a:chExt cx="716" cy="724"/>
          </a:xfrm>
        </p:grpSpPr>
        <p:sp>
          <p:nvSpPr>
            <p:cNvPr id="47123" name="Rectangle 607"/>
            <p:cNvSpPr>
              <a:spLocks noChangeArrowheads="1"/>
            </p:cNvSpPr>
            <p:nvPr/>
          </p:nvSpPr>
          <p:spPr bwMode="auto">
            <a:xfrm>
              <a:off x="1845" y="2687"/>
              <a:ext cx="144" cy="144"/>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600" i="1">
                  <a:latin typeface="Times New Roman" panose="02020603050405020304" pitchFamily="18" charset="0"/>
                </a:rPr>
                <a:t>e</a:t>
              </a:r>
              <a:endParaRPr lang="en-US" sz="1600" i="1">
                <a:latin typeface="Times New Roman" panose="02020603050405020304" pitchFamily="18" charset="0"/>
              </a:endParaRPr>
            </a:p>
          </p:txBody>
        </p:sp>
        <p:sp>
          <p:nvSpPr>
            <p:cNvPr id="47124" name="Rectangle 609"/>
            <p:cNvSpPr>
              <a:spLocks noChangeArrowheads="1"/>
            </p:cNvSpPr>
            <p:nvPr/>
          </p:nvSpPr>
          <p:spPr bwMode="auto">
            <a:xfrm>
              <a:off x="1703" y="2545"/>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25" name="Rectangle 610"/>
            <p:cNvSpPr>
              <a:spLocks noChangeArrowheads="1"/>
            </p:cNvSpPr>
            <p:nvPr/>
          </p:nvSpPr>
          <p:spPr bwMode="auto">
            <a:xfrm>
              <a:off x="1703" y="2691"/>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26" name="Rectangle 611"/>
            <p:cNvSpPr>
              <a:spLocks noChangeArrowheads="1"/>
            </p:cNvSpPr>
            <p:nvPr/>
          </p:nvSpPr>
          <p:spPr bwMode="auto">
            <a:xfrm>
              <a:off x="1703" y="2833"/>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27" name="Rectangle 612"/>
            <p:cNvSpPr>
              <a:spLocks noChangeArrowheads="1"/>
            </p:cNvSpPr>
            <p:nvPr/>
          </p:nvSpPr>
          <p:spPr bwMode="auto">
            <a:xfrm>
              <a:off x="1842" y="2545"/>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28" name="Rectangle 613"/>
            <p:cNvSpPr>
              <a:spLocks noChangeArrowheads="1"/>
            </p:cNvSpPr>
            <p:nvPr/>
          </p:nvSpPr>
          <p:spPr bwMode="auto">
            <a:xfrm>
              <a:off x="1986" y="2545"/>
              <a:ext cx="144" cy="144"/>
            </a:xfrm>
            <a:prstGeom prst="rect">
              <a:avLst/>
            </a:prstGeom>
            <a:solidFill>
              <a:schemeClr val="bg1">
                <a:alpha val="50195"/>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29" name="Rectangle 614"/>
            <p:cNvSpPr>
              <a:spLocks noChangeArrowheads="1"/>
            </p:cNvSpPr>
            <p:nvPr/>
          </p:nvSpPr>
          <p:spPr bwMode="auto">
            <a:xfrm>
              <a:off x="1986" y="2691"/>
              <a:ext cx="144" cy="144"/>
            </a:xfrm>
            <a:prstGeom prst="rect">
              <a:avLst/>
            </a:prstGeom>
            <a:solidFill>
              <a:schemeClr val="bg1">
                <a:alpha val="50195"/>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0" name="Rectangle 615"/>
            <p:cNvSpPr>
              <a:spLocks noChangeArrowheads="1"/>
            </p:cNvSpPr>
            <p:nvPr/>
          </p:nvSpPr>
          <p:spPr bwMode="auto">
            <a:xfrm>
              <a:off x="1842" y="2833"/>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1" name="Rectangle 616"/>
            <p:cNvSpPr>
              <a:spLocks noChangeArrowheads="1"/>
            </p:cNvSpPr>
            <p:nvPr/>
          </p:nvSpPr>
          <p:spPr bwMode="auto">
            <a:xfrm>
              <a:off x="1986" y="2833"/>
              <a:ext cx="144" cy="144"/>
            </a:xfrm>
            <a:prstGeom prst="rect">
              <a:avLst/>
            </a:prstGeom>
            <a:solidFill>
              <a:schemeClr val="bg1">
                <a:alpha val="50195"/>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2" name="Rectangle 617"/>
            <p:cNvSpPr>
              <a:spLocks noChangeArrowheads="1"/>
            </p:cNvSpPr>
            <p:nvPr/>
          </p:nvSpPr>
          <p:spPr bwMode="auto">
            <a:xfrm>
              <a:off x="1561" y="2545"/>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3" name="Rectangle 618"/>
            <p:cNvSpPr>
              <a:spLocks noChangeArrowheads="1"/>
            </p:cNvSpPr>
            <p:nvPr/>
          </p:nvSpPr>
          <p:spPr bwMode="auto">
            <a:xfrm>
              <a:off x="1561" y="2691"/>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4" name="Rectangle 619"/>
            <p:cNvSpPr>
              <a:spLocks noChangeArrowheads="1"/>
            </p:cNvSpPr>
            <p:nvPr/>
          </p:nvSpPr>
          <p:spPr bwMode="auto">
            <a:xfrm>
              <a:off x="1561" y="2833"/>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5" name="Rectangle 620"/>
            <p:cNvSpPr>
              <a:spLocks noChangeArrowheads="1"/>
            </p:cNvSpPr>
            <p:nvPr/>
          </p:nvSpPr>
          <p:spPr bwMode="auto">
            <a:xfrm>
              <a:off x="2133" y="2545"/>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6" name="Rectangle 621"/>
            <p:cNvSpPr>
              <a:spLocks noChangeArrowheads="1"/>
            </p:cNvSpPr>
            <p:nvPr/>
          </p:nvSpPr>
          <p:spPr bwMode="auto">
            <a:xfrm>
              <a:off x="2133" y="2691"/>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7" name="Rectangle 622"/>
            <p:cNvSpPr>
              <a:spLocks noChangeArrowheads="1"/>
            </p:cNvSpPr>
            <p:nvPr/>
          </p:nvSpPr>
          <p:spPr bwMode="auto">
            <a:xfrm>
              <a:off x="2133" y="2833"/>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8" name="Rectangle 623"/>
            <p:cNvSpPr>
              <a:spLocks noChangeArrowheads="1"/>
            </p:cNvSpPr>
            <p:nvPr/>
          </p:nvSpPr>
          <p:spPr bwMode="auto">
            <a:xfrm>
              <a:off x="1703" y="239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39" name="Rectangle 624"/>
            <p:cNvSpPr>
              <a:spLocks noChangeArrowheads="1"/>
            </p:cNvSpPr>
            <p:nvPr/>
          </p:nvSpPr>
          <p:spPr bwMode="auto">
            <a:xfrm>
              <a:off x="1842" y="239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0" name="Rectangle 625"/>
            <p:cNvSpPr>
              <a:spLocks noChangeArrowheads="1"/>
            </p:cNvSpPr>
            <p:nvPr/>
          </p:nvSpPr>
          <p:spPr bwMode="auto">
            <a:xfrm>
              <a:off x="1986" y="2397"/>
              <a:ext cx="144" cy="144"/>
            </a:xfrm>
            <a:prstGeom prst="rect">
              <a:avLst/>
            </a:prstGeom>
            <a:solidFill>
              <a:schemeClr val="bg1">
                <a:alpha val="50195"/>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1" name="Rectangle 626"/>
            <p:cNvSpPr>
              <a:spLocks noChangeArrowheads="1"/>
            </p:cNvSpPr>
            <p:nvPr/>
          </p:nvSpPr>
          <p:spPr bwMode="auto">
            <a:xfrm>
              <a:off x="1561" y="2397"/>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2" name="Rectangle 627"/>
            <p:cNvSpPr>
              <a:spLocks noChangeArrowheads="1"/>
            </p:cNvSpPr>
            <p:nvPr/>
          </p:nvSpPr>
          <p:spPr bwMode="auto">
            <a:xfrm>
              <a:off x="2133" y="239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3" name="Rectangle 628"/>
            <p:cNvSpPr>
              <a:spLocks noChangeArrowheads="1"/>
            </p:cNvSpPr>
            <p:nvPr/>
          </p:nvSpPr>
          <p:spPr bwMode="auto">
            <a:xfrm>
              <a:off x="1703" y="297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4" name="Rectangle 629"/>
            <p:cNvSpPr>
              <a:spLocks noChangeArrowheads="1"/>
            </p:cNvSpPr>
            <p:nvPr/>
          </p:nvSpPr>
          <p:spPr bwMode="auto">
            <a:xfrm>
              <a:off x="1842" y="297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5" name="Rectangle 630"/>
            <p:cNvSpPr>
              <a:spLocks noChangeArrowheads="1"/>
            </p:cNvSpPr>
            <p:nvPr/>
          </p:nvSpPr>
          <p:spPr bwMode="auto">
            <a:xfrm>
              <a:off x="1986" y="2977"/>
              <a:ext cx="144" cy="144"/>
            </a:xfrm>
            <a:prstGeom prst="rect">
              <a:avLst/>
            </a:prstGeom>
            <a:solidFill>
              <a:schemeClr val="bg1">
                <a:alpha val="50195"/>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6" name="Rectangle 631"/>
            <p:cNvSpPr>
              <a:spLocks noChangeArrowheads="1"/>
            </p:cNvSpPr>
            <p:nvPr/>
          </p:nvSpPr>
          <p:spPr bwMode="auto">
            <a:xfrm>
              <a:off x="1561" y="2977"/>
              <a:ext cx="144" cy="144"/>
            </a:xfrm>
            <a:prstGeom prst="rect">
              <a:avLst/>
            </a:prstGeom>
            <a:solidFill>
              <a:srgbClr val="FF6600">
                <a:alpha val="50195"/>
              </a:srgb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sp>
          <p:nvSpPr>
            <p:cNvPr id="47147" name="Rectangle 632"/>
            <p:cNvSpPr>
              <a:spLocks noChangeArrowheads="1"/>
            </p:cNvSpPr>
            <p:nvPr/>
          </p:nvSpPr>
          <p:spPr bwMode="auto">
            <a:xfrm>
              <a:off x="2133" y="2977"/>
              <a:ext cx="144" cy="144"/>
            </a:xfrm>
            <a:prstGeom prst="rect">
              <a:avLst/>
            </a:prstGeom>
            <a:solidFill>
              <a:schemeClr val="bg1">
                <a:alpha val="38039"/>
              </a:schemeClr>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sz="9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8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70856"/>
                                        </p:tgtEl>
                                      </p:cBhvr>
                                    </p:animEffect>
                                    <p:set>
                                      <p:cBhvr>
                                        <p:cTn id="13" dur="1" fill="hold">
                                          <p:stCondLst>
                                            <p:cond delay="499"/>
                                          </p:stCondLst>
                                        </p:cTn>
                                        <p:tgtEl>
                                          <p:spTgt spid="270856"/>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856" grpId="0"/>
      <p:bldP spid="27086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600" y="204788"/>
            <a:ext cx="10972800" cy="1143000"/>
          </a:xfrm>
        </p:spPr>
        <p:txBody>
          <a:bodyPr/>
          <a:lstStyle/>
          <a:p>
            <a:pPr eaLnBrk="1" hangingPunct="1"/>
            <a:r>
              <a:rPr lang="en-IE" sz="3600" smtClean="0">
                <a:ea typeface="ＭＳ Ｐゴシック" panose="020B0600070205080204" pitchFamily="34" charset="-128"/>
              </a:rPr>
              <a:t>Strange Things Happen At The Edges! (cont…)</a:t>
            </a:r>
            <a:endParaRPr lang="en-US" sz="3600" smtClean="0">
              <a:ea typeface="ＭＳ Ｐゴシック" panose="020B0600070205080204" pitchFamily="34" charset="-128"/>
            </a:endParaRPr>
          </a:p>
        </p:txBody>
      </p:sp>
      <p:sp>
        <p:nvSpPr>
          <p:cNvPr id="49155" name="Rectangle 3"/>
          <p:cNvSpPr>
            <a:spLocks noGrp="1" noChangeArrowheads="1"/>
          </p:cNvSpPr>
          <p:nvPr>
            <p:ph type="body" idx="1"/>
          </p:nvPr>
        </p:nvSpPr>
        <p:spPr>
          <a:xfrm>
            <a:off x="595313" y="1773238"/>
            <a:ext cx="11153775" cy="4738687"/>
          </a:xfrm>
        </p:spPr>
        <p:txBody>
          <a:bodyPr/>
          <a:lstStyle/>
          <a:p>
            <a:pPr marL="0" indent="0" eaLnBrk="1" hangingPunct="1"/>
            <a:r>
              <a:rPr lang="en-IE" sz="2800" smtClean="0">
                <a:ea typeface="ＭＳ Ｐゴシック" panose="020B0600070205080204" pitchFamily="34" charset="-128"/>
              </a:rPr>
              <a:t>There are a few approaches to dealing with missing edge pixels:</a:t>
            </a:r>
          </a:p>
          <a:p>
            <a:pPr lvl="1" eaLnBrk="1" hangingPunct="1"/>
            <a:r>
              <a:rPr lang="en-IE" sz="3200" smtClean="0">
                <a:solidFill>
                  <a:srgbClr val="C00000"/>
                </a:solidFill>
                <a:ea typeface="ＭＳ Ｐゴシック" panose="020B0600070205080204" pitchFamily="34" charset="-128"/>
              </a:rPr>
              <a:t>Omit missing pixels</a:t>
            </a:r>
          </a:p>
          <a:p>
            <a:pPr lvl="2" eaLnBrk="1" hangingPunct="1"/>
            <a:r>
              <a:rPr lang="en-IE" sz="2800" smtClean="0">
                <a:ea typeface="ＭＳ Ｐゴシック" panose="020B0600070205080204" pitchFamily="34" charset="-128"/>
              </a:rPr>
              <a:t>Only works with some filters</a:t>
            </a:r>
          </a:p>
          <a:p>
            <a:pPr lvl="2" eaLnBrk="1" hangingPunct="1"/>
            <a:r>
              <a:rPr lang="en-IE" sz="2800" smtClean="0">
                <a:ea typeface="ＭＳ Ｐゴシック" panose="020B0600070205080204" pitchFamily="34" charset="-128"/>
              </a:rPr>
              <a:t>Can add extra code and slow down processing</a:t>
            </a:r>
          </a:p>
          <a:p>
            <a:pPr lvl="1" eaLnBrk="1" hangingPunct="1"/>
            <a:r>
              <a:rPr lang="en-IE" sz="3200" smtClean="0">
                <a:solidFill>
                  <a:srgbClr val="C00000"/>
                </a:solidFill>
                <a:ea typeface="ＭＳ Ｐゴシック" panose="020B0600070205080204" pitchFamily="34" charset="-128"/>
              </a:rPr>
              <a:t>Pad the image </a:t>
            </a:r>
          </a:p>
          <a:p>
            <a:pPr lvl="2" eaLnBrk="1" hangingPunct="1"/>
            <a:r>
              <a:rPr lang="en-IE" sz="2800" smtClean="0">
                <a:ea typeface="ＭＳ Ｐゴシック" panose="020B0600070205080204" pitchFamily="34" charset="-128"/>
              </a:rPr>
              <a:t>Typically with either all white or all black pixels</a:t>
            </a:r>
          </a:p>
          <a:p>
            <a:pPr lvl="1" eaLnBrk="1" hangingPunct="1"/>
            <a:r>
              <a:rPr lang="en-IE" sz="2800" smtClean="0">
                <a:ea typeface="ＭＳ Ｐゴシック" panose="020B0600070205080204" pitchFamily="34" charset="-128"/>
              </a:rPr>
              <a:t>Replicate border pixels</a:t>
            </a:r>
          </a:p>
          <a:p>
            <a:pPr lvl="1" eaLnBrk="1" hangingPunct="1"/>
            <a:r>
              <a:rPr lang="en-IE" sz="2800" smtClean="0">
                <a:ea typeface="ＭＳ Ｐゴシック" panose="020B0600070205080204" pitchFamily="34" charset="-128"/>
              </a:rPr>
              <a:t>Truncate the image</a:t>
            </a:r>
          </a:p>
          <a:p>
            <a:pPr lvl="1" eaLnBrk="1" hangingPunct="1">
              <a:buFontTx/>
              <a:buNone/>
            </a:pPr>
            <a:endParaRPr 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zh-TW" sz="5400" smtClean="0">
                <a:solidFill>
                  <a:srgbClr val="FF0000"/>
                </a:solidFill>
                <a:ea typeface="PMingLiU" pitchFamily="18" charset="-120"/>
              </a:rPr>
              <a:t>Correlation and  Convolution</a:t>
            </a:r>
            <a:endParaRPr lang="en-US" smtClean="0"/>
          </a:p>
        </p:txBody>
      </p:sp>
      <p:sp>
        <p:nvSpPr>
          <p:cNvPr id="51203" name="Content Placeholder 2"/>
          <p:cNvSpPr>
            <a:spLocks noGrp="1"/>
          </p:cNvSpPr>
          <p:nvPr>
            <p:ph idx="1"/>
          </p:nvPr>
        </p:nvSpPr>
        <p:spPr/>
        <p:txBody>
          <a:bodyPr/>
          <a:lstStyle/>
          <a:p>
            <a:pPr eaLnBrk="1" hangingPunct="1"/>
            <a:r>
              <a:rPr lang="en-US" altLang="zh-TW" sz="4000" smtClean="0"/>
              <a:t> Filter masks are sometimes called </a:t>
            </a:r>
            <a:r>
              <a:rPr lang="en-US" altLang="zh-TW" sz="4000" smtClean="0">
                <a:solidFill>
                  <a:srgbClr val="FF0000"/>
                </a:solidFill>
              </a:rPr>
              <a:t>convolution masks</a:t>
            </a:r>
            <a:r>
              <a:rPr lang="en-US" altLang="zh-TW" sz="4000" smtClean="0"/>
              <a:t> or </a:t>
            </a:r>
            <a:r>
              <a:rPr lang="en-US" altLang="zh-TW" sz="4000" smtClean="0">
                <a:solidFill>
                  <a:srgbClr val="FF0000"/>
                </a:solidFill>
              </a:rPr>
              <a:t>convolution kernels</a:t>
            </a:r>
            <a:r>
              <a:rPr lang="en-US" altLang="zh-TW" sz="4000" smtClean="0"/>
              <a:t>.</a:t>
            </a:r>
          </a:p>
          <a:p>
            <a:pPr eaLnBrk="1" hangingPunct="1"/>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3"/>
          <p:cNvSpPr>
            <a:spLocks noGrp="1"/>
          </p:cNvSpPr>
          <p:nvPr>
            <p:ph type="title"/>
          </p:nvPr>
        </p:nvSpPr>
        <p:spPr/>
        <p:txBody>
          <a:bodyPr/>
          <a:lstStyle/>
          <a:p>
            <a:pPr eaLnBrk="1" hangingPunct="1"/>
            <a:endParaRPr lang="en-US" smtClean="0"/>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0"/>
            <a:ext cx="14344650" cy="7392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38125" y="-346075"/>
            <a:ext cx="11115675" cy="1365250"/>
          </a:xfrm>
        </p:spPr>
        <p:txBody>
          <a:bodyPr/>
          <a:lstStyle/>
          <a:p>
            <a:pPr eaLnBrk="1" hangingPunct="1"/>
            <a:r>
              <a:rPr lang="en-US" sz="4000" smtClean="0">
                <a:solidFill>
                  <a:srgbClr val="FF3300"/>
                </a:solidFill>
                <a:latin typeface="Arial" panose="020B0604020202020204" pitchFamily="34" charset="0"/>
                <a:cs typeface="Arial" panose="020B0604020202020204" pitchFamily="34" charset="0"/>
              </a:rPr>
              <a:t>Image Enhancement in the Spatial Domain</a:t>
            </a:r>
            <a:endParaRPr lang="en-IN" sz="4000" smtClean="0"/>
          </a:p>
        </p:txBody>
      </p:sp>
      <p:sp>
        <p:nvSpPr>
          <p:cNvPr id="3" name="Content Placeholder 2"/>
          <p:cNvSpPr>
            <a:spLocks noGrp="1"/>
          </p:cNvSpPr>
          <p:nvPr>
            <p:ph idx="1"/>
          </p:nvPr>
        </p:nvSpPr>
        <p:spPr>
          <a:xfrm>
            <a:off x="238125" y="1187450"/>
            <a:ext cx="11649075" cy="5568950"/>
          </a:xfrm>
        </p:spPr>
        <p:txBody>
          <a:bodyPr>
            <a:normAutofit/>
          </a:bodyPr>
          <a:lstStyle/>
          <a:p>
            <a:pPr marL="343080" indent="-343080" eaLnBrk="1" fontAlgn="auto" hangingPunct="1">
              <a:spcAft>
                <a:spcPts val="0"/>
              </a:spcAft>
              <a:buClr>
                <a:schemeClr val="accent3"/>
              </a:buClr>
              <a:buFont typeface="Wingdings 2"/>
              <a:buNone/>
              <a:defRPr/>
            </a:pPr>
            <a:endParaRPr lang="en-US" b="1" dirty="0" smtClean="0">
              <a:solidFill>
                <a:srgbClr val="6600FF"/>
              </a:solidFill>
              <a:latin typeface="Arial" pitchFamily="32"/>
              <a:cs typeface="Arial" pitchFamily="32"/>
            </a:endParaRPr>
          </a:p>
          <a:p>
            <a:pPr marL="343080" indent="-343080" eaLnBrk="1" fontAlgn="auto" hangingPunct="1">
              <a:spcAft>
                <a:spcPts val="0"/>
              </a:spcAft>
              <a:buClr>
                <a:schemeClr val="accent3"/>
              </a:buClr>
              <a:buFont typeface="Wingdings 2"/>
              <a:buNone/>
              <a:defRPr/>
            </a:pPr>
            <a:r>
              <a:rPr lang="x-none" b="1" dirty="0" smtClean="0">
                <a:solidFill>
                  <a:srgbClr val="6600FF"/>
                </a:solidFill>
                <a:latin typeface="Arial" pitchFamily="32"/>
                <a:cs typeface="Arial" pitchFamily="32"/>
              </a:rPr>
              <a:t>Image Enhancement</a:t>
            </a:r>
            <a:r>
              <a:rPr lang="x-none" b="1" dirty="0" smtClean="0">
                <a:solidFill>
                  <a:srgbClr val="000000"/>
                </a:solidFill>
                <a:latin typeface="Arial" pitchFamily="32"/>
                <a:cs typeface="Arial" pitchFamily="32"/>
              </a:rPr>
              <a:t>:</a:t>
            </a:r>
            <a:r>
              <a:rPr lang="x-none" dirty="0" smtClean="0">
                <a:solidFill>
                  <a:srgbClr val="000000"/>
                </a:solidFill>
                <a:latin typeface="Arial" pitchFamily="32"/>
                <a:cs typeface="Arial" pitchFamily="32"/>
              </a:rPr>
              <a:t> </a:t>
            </a:r>
            <a:r>
              <a:rPr lang="x-none" sz="3200" dirty="0" smtClean="0">
                <a:solidFill>
                  <a:srgbClr val="000000"/>
                </a:solidFill>
                <a:latin typeface="Arial" pitchFamily="32"/>
                <a:ea typeface="PMingLiU"/>
                <a:cs typeface="Arial" pitchFamily="32"/>
              </a:rPr>
              <a:t>–	</a:t>
            </a:r>
          </a:p>
          <a:p>
            <a:pPr marL="343080" indent="-343080" eaLnBrk="1" fontAlgn="auto" hangingPunct="1">
              <a:spcAft>
                <a:spcPts val="0"/>
              </a:spcAft>
              <a:buClr>
                <a:schemeClr val="accent3"/>
              </a:buClr>
              <a:buFont typeface="Wingdings 2"/>
              <a:buChar char=""/>
              <a:defRPr/>
            </a:pPr>
            <a:r>
              <a:rPr lang="x-none" sz="3200" dirty="0" smtClean="0">
                <a:solidFill>
                  <a:srgbClr val="000000"/>
                </a:solidFill>
                <a:latin typeface="Arial" pitchFamily="32"/>
                <a:ea typeface="PMingLiU"/>
                <a:cs typeface="Arial" pitchFamily="32"/>
              </a:rPr>
              <a:t>-  </a:t>
            </a:r>
            <a:r>
              <a:rPr lang="x-none" dirty="0" smtClean="0">
                <a:solidFill>
                  <a:srgbClr val="000000"/>
                </a:solidFill>
                <a:latin typeface="Times New Roman" pitchFamily="16"/>
                <a:ea typeface="PMingLiU"/>
                <a:cs typeface="Arial" pitchFamily="32"/>
              </a:rPr>
              <a:t>To </a:t>
            </a:r>
            <a:r>
              <a:rPr lang="x-none" dirty="0" smtClean="0">
                <a:solidFill>
                  <a:srgbClr val="000000"/>
                </a:solidFill>
                <a:latin typeface="Times New Roman" pitchFamily="16"/>
                <a:ea typeface="SimSun"/>
                <a:cs typeface="Arial" pitchFamily="32"/>
              </a:rPr>
              <a:t>“improv</a:t>
            </a:r>
            <a:r>
              <a:rPr lang="x-none" dirty="0" smtClean="0">
                <a:solidFill>
                  <a:srgbClr val="000000"/>
                </a:solidFill>
                <a:latin typeface="Times New Roman" pitchFamily="16"/>
                <a:ea typeface="PMingLiU"/>
                <a:cs typeface="Arial" pitchFamily="32"/>
              </a:rPr>
              <a:t>e</a:t>
            </a:r>
            <a:r>
              <a:rPr lang="x-none" dirty="0" smtClean="0">
                <a:solidFill>
                  <a:srgbClr val="000000"/>
                </a:solidFill>
                <a:latin typeface="Times New Roman" pitchFamily="16"/>
                <a:ea typeface="SimSun"/>
                <a:cs typeface="Arial" pitchFamily="32"/>
              </a:rPr>
              <a:t>” the usefulness of an image by using some </a:t>
            </a:r>
            <a:r>
              <a:rPr lang="x-none" dirty="0" smtClean="0">
                <a:solidFill>
                  <a:srgbClr val="FF0000"/>
                </a:solidFill>
                <a:latin typeface="Times New Roman" pitchFamily="16"/>
                <a:ea typeface="SimSun"/>
                <a:cs typeface="Arial" pitchFamily="32"/>
              </a:rPr>
              <a:t>transformation</a:t>
            </a:r>
            <a:r>
              <a:rPr lang="x-none" dirty="0" smtClean="0">
                <a:solidFill>
                  <a:srgbClr val="000000"/>
                </a:solidFill>
                <a:latin typeface="Times New Roman" pitchFamily="16"/>
                <a:ea typeface="SimSun"/>
                <a:cs typeface="Arial" pitchFamily="32"/>
              </a:rPr>
              <a:t> on the image.  </a:t>
            </a:r>
          </a:p>
          <a:p>
            <a:pPr marL="343080" indent="-343080" eaLnBrk="1" fontAlgn="auto" hangingPunct="1">
              <a:spcAft>
                <a:spcPts val="0"/>
              </a:spcAft>
              <a:buClr>
                <a:schemeClr val="accent3"/>
              </a:buClr>
              <a:buFont typeface="Wingdings 2"/>
              <a:buChar char=""/>
              <a:defRPr/>
            </a:pPr>
            <a:r>
              <a:rPr lang="x-none" dirty="0" smtClean="0">
                <a:solidFill>
                  <a:srgbClr val="000000"/>
                </a:solidFill>
                <a:latin typeface="Times New Roman" pitchFamily="16"/>
                <a:ea typeface="SimSun"/>
                <a:cs typeface="Arial" pitchFamily="32"/>
              </a:rPr>
              <a:t>-- </a:t>
            </a:r>
            <a:r>
              <a:rPr lang="x-none" dirty="0" smtClean="0">
                <a:solidFill>
                  <a:srgbClr val="FF0000"/>
                </a:solidFill>
                <a:latin typeface="Times New Roman" pitchFamily="16"/>
                <a:ea typeface="SimSun"/>
                <a:cs typeface="Arial" pitchFamily="32"/>
              </a:rPr>
              <a:t>“better” looking</a:t>
            </a:r>
            <a:r>
              <a:rPr lang="x-none" dirty="0" smtClean="0">
                <a:solidFill>
                  <a:srgbClr val="000000"/>
                </a:solidFill>
                <a:latin typeface="Times New Roman" pitchFamily="16"/>
                <a:ea typeface="SimSun"/>
                <a:cs typeface="Arial" pitchFamily="32"/>
              </a:rPr>
              <a:t>, such as increasing the intensity or contrast.</a:t>
            </a:r>
          </a:p>
          <a:p>
            <a:pPr marL="343080" indent="-343080" eaLnBrk="1" fontAlgn="auto" hangingPunct="1">
              <a:spcAft>
                <a:spcPts val="0"/>
              </a:spcAft>
              <a:buClr>
                <a:schemeClr val="accent3"/>
              </a:buClr>
              <a:buFont typeface="Wingdings 2"/>
              <a:buChar char=""/>
              <a:defRPr/>
            </a:pPr>
            <a:r>
              <a:rPr lang="x-none" dirty="0" smtClean="0">
                <a:solidFill>
                  <a:srgbClr val="000000"/>
                </a:solidFill>
                <a:latin typeface="Times New Roman" pitchFamily="16"/>
                <a:ea typeface="PMingLiU"/>
                <a:cs typeface="Arial" pitchFamily="32"/>
              </a:rPr>
              <a:t>A </a:t>
            </a:r>
            <a:r>
              <a:rPr lang="x-none" dirty="0" smtClean="0">
                <a:solidFill>
                  <a:srgbClr val="000000"/>
                </a:solidFill>
                <a:latin typeface="Times New Roman" pitchFamily="16"/>
                <a:ea typeface="SimSun"/>
                <a:cs typeface="Arial" pitchFamily="32"/>
              </a:rPr>
              <a:t>mathematical representation of </a:t>
            </a:r>
            <a:r>
              <a:rPr lang="x-none" dirty="0" smtClean="0">
                <a:solidFill>
                  <a:srgbClr val="FF0000"/>
                </a:solidFill>
                <a:latin typeface="Times New Roman" pitchFamily="16"/>
                <a:ea typeface="SimSun"/>
                <a:cs typeface="Arial" pitchFamily="32"/>
              </a:rPr>
              <a:t>spatial domain</a:t>
            </a:r>
            <a:r>
              <a:rPr lang="x-none" dirty="0" smtClean="0">
                <a:solidFill>
                  <a:srgbClr val="000000"/>
                </a:solidFill>
                <a:latin typeface="Times New Roman" pitchFamily="16"/>
                <a:ea typeface="SimSun"/>
                <a:cs typeface="Arial" pitchFamily="32"/>
              </a:rPr>
              <a:t> </a:t>
            </a:r>
            <a:r>
              <a:rPr lang="x-none" dirty="0" smtClean="0">
                <a:solidFill>
                  <a:srgbClr val="FF0000"/>
                </a:solidFill>
                <a:latin typeface="Times New Roman" pitchFamily="16"/>
                <a:ea typeface="SimSun"/>
                <a:cs typeface="Arial" pitchFamily="32"/>
              </a:rPr>
              <a:t>enhancement</a:t>
            </a:r>
            <a:r>
              <a:rPr lang="x-none" dirty="0" smtClean="0">
                <a:solidFill>
                  <a:srgbClr val="000000"/>
                </a:solidFill>
                <a:latin typeface="Times New Roman" pitchFamily="16"/>
                <a:ea typeface="PMingLiU"/>
                <a:cs typeface="Arial" pitchFamily="32"/>
              </a:rPr>
              <a:t>:</a:t>
            </a:r>
          </a:p>
          <a:p>
            <a:pPr marL="274320" indent="-274320" eaLnBrk="1" fontAlgn="auto" hangingPunct="1">
              <a:spcAft>
                <a:spcPts val="0"/>
              </a:spcAft>
              <a:buClr>
                <a:schemeClr val="accent3"/>
              </a:buClr>
              <a:buFont typeface="Wingdings 2"/>
              <a:buChar char=""/>
              <a:defRPr/>
            </a:pPr>
            <a:r>
              <a:rPr lang="en-US" altLang="en-US" dirty="0" smtClean="0"/>
              <a:t>g(</a:t>
            </a:r>
            <a:r>
              <a:rPr lang="en-US" altLang="en-US" dirty="0" err="1" smtClean="0"/>
              <a:t>x,y</a:t>
            </a:r>
            <a:r>
              <a:rPr lang="en-US" altLang="en-US" dirty="0" smtClean="0"/>
              <a:t>) = </a:t>
            </a:r>
            <a:r>
              <a:rPr lang="en-US" altLang="en-US" b="1" i="1" dirty="0" smtClean="0"/>
              <a:t>T</a:t>
            </a:r>
            <a:r>
              <a:rPr lang="en-US" altLang="en-US" b="1" dirty="0" smtClean="0"/>
              <a:t> </a:t>
            </a:r>
            <a:r>
              <a:rPr lang="en-US" altLang="en-US" dirty="0" smtClean="0"/>
              <a:t>[f(</a:t>
            </a:r>
            <a:r>
              <a:rPr lang="en-US" altLang="en-US" dirty="0" err="1" smtClean="0"/>
              <a:t>x,y</a:t>
            </a:r>
            <a:r>
              <a:rPr lang="en-US" altLang="en-US" dirty="0" smtClean="0"/>
              <a:t>)]</a:t>
            </a:r>
          </a:p>
          <a:p>
            <a:pPr marL="0" indent="0" eaLnBrk="1" fontAlgn="auto" hangingPunct="1">
              <a:spcAft>
                <a:spcPts val="0"/>
              </a:spcAft>
              <a:buClr>
                <a:schemeClr val="accent3"/>
              </a:buClr>
              <a:buFont typeface="Wingdings 2"/>
              <a:buNone/>
              <a:defRPr/>
            </a:pPr>
            <a:endParaRPr lang="en-IN" dirty="0" smtClean="0"/>
          </a:p>
          <a:p>
            <a:pPr marL="343080" indent="-343080" eaLnBrk="1" fontAlgn="auto" hangingPunct="1">
              <a:spcAft>
                <a:spcPts val="0"/>
              </a:spcAft>
              <a:buClr>
                <a:schemeClr val="accent3"/>
              </a:buClr>
              <a:buFont typeface="Wingdings 2"/>
              <a:buChar char=""/>
              <a:defRPr/>
            </a:pPr>
            <a:r>
              <a:rPr lang="x-none" dirty="0" smtClean="0">
                <a:solidFill>
                  <a:srgbClr val="000000"/>
                </a:solidFill>
                <a:latin typeface="Times New Roman" pitchFamily="16"/>
                <a:ea typeface="PMingLiU"/>
                <a:cs typeface="Arial" pitchFamily="32"/>
              </a:rPr>
              <a:t>where </a:t>
            </a:r>
            <a:r>
              <a:rPr lang="x-none" i="1" dirty="0" smtClean="0">
                <a:solidFill>
                  <a:srgbClr val="000000"/>
                </a:solidFill>
                <a:latin typeface="Times New Roman" pitchFamily="16"/>
                <a:ea typeface="PMingLiU"/>
                <a:cs typeface="Arial" pitchFamily="32"/>
              </a:rPr>
              <a:t>f</a:t>
            </a:r>
            <a:r>
              <a:rPr lang="x-none" dirty="0" smtClean="0">
                <a:solidFill>
                  <a:srgbClr val="000000"/>
                </a:solidFill>
                <a:latin typeface="Times New Roman" pitchFamily="16"/>
                <a:ea typeface="PMingLiU"/>
                <a:cs typeface="Arial" pitchFamily="32"/>
              </a:rPr>
              <a:t>(</a:t>
            </a:r>
            <a:r>
              <a:rPr lang="x-none" i="1" dirty="0" smtClean="0">
                <a:solidFill>
                  <a:srgbClr val="000000"/>
                </a:solidFill>
                <a:latin typeface="Times New Roman" pitchFamily="16"/>
                <a:ea typeface="PMingLiU"/>
                <a:cs typeface="Arial" pitchFamily="32"/>
              </a:rPr>
              <a:t>x</a:t>
            </a:r>
            <a:r>
              <a:rPr lang="x-none" dirty="0" smtClean="0">
                <a:solidFill>
                  <a:srgbClr val="000000"/>
                </a:solidFill>
                <a:latin typeface="Times New Roman" pitchFamily="16"/>
                <a:ea typeface="PMingLiU"/>
                <a:cs typeface="Arial" pitchFamily="32"/>
              </a:rPr>
              <a:t>, </a:t>
            </a:r>
            <a:r>
              <a:rPr lang="x-none" i="1" dirty="0" smtClean="0">
                <a:solidFill>
                  <a:srgbClr val="000000"/>
                </a:solidFill>
                <a:latin typeface="Times New Roman" pitchFamily="16"/>
                <a:ea typeface="PMingLiU"/>
                <a:cs typeface="Arial" pitchFamily="32"/>
              </a:rPr>
              <a:t>y</a:t>
            </a:r>
            <a:r>
              <a:rPr lang="x-none" dirty="0" smtClean="0">
                <a:solidFill>
                  <a:srgbClr val="000000"/>
                </a:solidFill>
                <a:latin typeface="Times New Roman" pitchFamily="16"/>
                <a:ea typeface="PMingLiU"/>
                <a:cs typeface="Arial" pitchFamily="32"/>
              </a:rPr>
              <a:t>): the input image</a:t>
            </a:r>
          </a:p>
          <a:p>
            <a:pPr marL="343080" indent="-343080" eaLnBrk="1" fontAlgn="auto" hangingPunct="1">
              <a:spcAft>
                <a:spcPts val="0"/>
              </a:spcAft>
              <a:buClr>
                <a:schemeClr val="accent3"/>
              </a:buClr>
              <a:buFont typeface="Wingdings 2"/>
              <a:buChar char=""/>
              <a:defRPr/>
            </a:pPr>
            <a:r>
              <a:rPr lang="x-none" dirty="0" smtClean="0">
                <a:solidFill>
                  <a:srgbClr val="000000"/>
                </a:solidFill>
                <a:latin typeface="Times New Roman" pitchFamily="16"/>
                <a:ea typeface="PMingLiU"/>
                <a:cs typeface="Arial" pitchFamily="32"/>
              </a:rPr>
              <a:t>          </a:t>
            </a:r>
            <a:r>
              <a:rPr lang="x-none" i="1" dirty="0" smtClean="0">
                <a:solidFill>
                  <a:srgbClr val="000000"/>
                </a:solidFill>
                <a:latin typeface="Times New Roman" pitchFamily="16"/>
                <a:ea typeface="PMingLiU"/>
                <a:cs typeface="Arial" pitchFamily="32"/>
              </a:rPr>
              <a:t>g</a:t>
            </a:r>
            <a:r>
              <a:rPr lang="x-none" dirty="0" smtClean="0">
                <a:solidFill>
                  <a:srgbClr val="000000"/>
                </a:solidFill>
                <a:latin typeface="Times New Roman" pitchFamily="16"/>
                <a:ea typeface="PMingLiU"/>
                <a:cs typeface="Arial" pitchFamily="32"/>
              </a:rPr>
              <a:t>(</a:t>
            </a:r>
            <a:r>
              <a:rPr lang="x-none" i="1" dirty="0" smtClean="0">
                <a:solidFill>
                  <a:srgbClr val="000000"/>
                </a:solidFill>
                <a:latin typeface="Times New Roman" pitchFamily="16"/>
                <a:ea typeface="PMingLiU"/>
                <a:cs typeface="Arial" pitchFamily="32"/>
              </a:rPr>
              <a:t>x</a:t>
            </a:r>
            <a:r>
              <a:rPr lang="x-none" dirty="0" smtClean="0">
                <a:solidFill>
                  <a:srgbClr val="000000"/>
                </a:solidFill>
                <a:latin typeface="Times New Roman" pitchFamily="16"/>
                <a:ea typeface="PMingLiU"/>
                <a:cs typeface="Arial" pitchFamily="32"/>
              </a:rPr>
              <a:t>, </a:t>
            </a:r>
            <a:r>
              <a:rPr lang="x-none" i="1" dirty="0" smtClean="0">
                <a:solidFill>
                  <a:srgbClr val="000000"/>
                </a:solidFill>
                <a:latin typeface="Times New Roman" pitchFamily="16"/>
                <a:ea typeface="PMingLiU"/>
                <a:cs typeface="Arial" pitchFamily="32"/>
              </a:rPr>
              <a:t>y</a:t>
            </a:r>
            <a:r>
              <a:rPr lang="x-none" dirty="0" smtClean="0">
                <a:solidFill>
                  <a:srgbClr val="000000"/>
                </a:solidFill>
                <a:latin typeface="Times New Roman" pitchFamily="16"/>
                <a:ea typeface="PMingLiU"/>
                <a:cs typeface="Arial" pitchFamily="32"/>
              </a:rPr>
              <a:t>): the processed image</a:t>
            </a:r>
          </a:p>
          <a:p>
            <a:pPr marL="343080" indent="-343080" eaLnBrk="1" fontAlgn="auto" hangingPunct="1">
              <a:spcAft>
                <a:spcPts val="0"/>
              </a:spcAft>
              <a:buClr>
                <a:schemeClr val="accent3"/>
              </a:buClr>
              <a:buFont typeface="Wingdings 2"/>
              <a:buChar char=""/>
              <a:defRPr/>
            </a:pPr>
            <a:r>
              <a:rPr lang="x-none" dirty="0" smtClean="0">
                <a:solidFill>
                  <a:srgbClr val="000000"/>
                </a:solidFill>
                <a:latin typeface="Times New Roman" pitchFamily="16"/>
                <a:ea typeface="PMingLiU"/>
                <a:cs typeface="Arial" pitchFamily="32"/>
              </a:rPr>
              <a:t>         </a:t>
            </a:r>
            <a:r>
              <a:rPr lang="x-none" i="1" dirty="0" smtClean="0">
                <a:solidFill>
                  <a:srgbClr val="000000"/>
                </a:solidFill>
                <a:latin typeface="Times New Roman" pitchFamily="16"/>
                <a:ea typeface="PMingLiU"/>
                <a:cs typeface="Arial" pitchFamily="32"/>
              </a:rPr>
              <a:t>T</a:t>
            </a:r>
            <a:r>
              <a:rPr lang="x-none" dirty="0" smtClean="0">
                <a:solidFill>
                  <a:srgbClr val="000000"/>
                </a:solidFill>
                <a:latin typeface="Times New Roman" pitchFamily="16"/>
                <a:ea typeface="PMingLiU"/>
                <a:cs typeface="Arial" pitchFamily="32"/>
              </a:rPr>
              <a:t>: an operator on </a:t>
            </a:r>
            <a:r>
              <a:rPr lang="x-none" i="1" dirty="0" smtClean="0">
                <a:solidFill>
                  <a:srgbClr val="000000"/>
                </a:solidFill>
                <a:latin typeface="Times New Roman" pitchFamily="16"/>
                <a:ea typeface="PMingLiU"/>
                <a:cs typeface="Arial" pitchFamily="32"/>
              </a:rPr>
              <a:t>f</a:t>
            </a:r>
            <a:r>
              <a:rPr lang="x-none" dirty="0" smtClean="0">
                <a:solidFill>
                  <a:srgbClr val="000000"/>
                </a:solidFill>
                <a:latin typeface="Times New Roman" pitchFamily="16"/>
                <a:ea typeface="PMingLiU"/>
                <a:cs typeface="Arial" pitchFamily="32"/>
              </a:rPr>
              <a:t>, defined over some neighborhood of (</a:t>
            </a:r>
            <a:r>
              <a:rPr lang="x-none" i="1" dirty="0" smtClean="0">
                <a:solidFill>
                  <a:srgbClr val="000000"/>
                </a:solidFill>
                <a:latin typeface="Times New Roman" pitchFamily="16"/>
                <a:ea typeface="PMingLiU"/>
                <a:cs typeface="Arial" pitchFamily="32"/>
              </a:rPr>
              <a:t>x</a:t>
            </a:r>
            <a:r>
              <a:rPr lang="x-none" dirty="0" smtClean="0">
                <a:solidFill>
                  <a:srgbClr val="000000"/>
                </a:solidFill>
                <a:latin typeface="Times New Roman" pitchFamily="16"/>
                <a:ea typeface="PMingLiU"/>
                <a:cs typeface="Arial" pitchFamily="32"/>
              </a:rPr>
              <a:t>, </a:t>
            </a:r>
            <a:r>
              <a:rPr lang="x-none" i="1" dirty="0" smtClean="0">
                <a:solidFill>
                  <a:srgbClr val="000000"/>
                </a:solidFill>
                <a:latin typeface="Times New Roman" pitchFamily="16"/>
                <a:ea typeface="PMingLiU"/>
                <a:cs typeface="Arial" pitchFamily="32"/>
              </a:rPr>
              <a:t>y</a:t>
            </a:r>
            <a:r>
              <a:rPr lang="x-none" dirty="0" smtClean="0">
                <a:solidFill>
                  <a:srgbClr val="000000"/>
                </a:solidFill>
                <a:latin typeface="Times New Roman" pitchFamily="16"/>
                <a:ea typeface="PMingLiU"/>
                <a:cs typeface="Arial" pitchFamily="32"/>
              </a:rPr>
              <a:t>)</a:t>
            </a:r>
          </a:p>
          <a:p>
            <a:pPr marL="274320" indent="-274320" eaLnBrk="1" fontAlgn="auto" hangingPunct="1">
              <a:spcAft>
                <a:spcPts val="0"/>
              </a:spcAft>
              <a:buClr>
                <a:schemeClr val="accent3"/>
              </a:buClr>
              <a:buFont typeface="Wingdings 2"/>
              <a:buChar char=""/>
              <a:defRPr/>
            </a:pPr>
            <a:endParaRPr lang="en-IN"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0"/>
            <a:ext cx="12426950" cy="6889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92150" y="538163"/>
            <a:ext cx="10972800" cy="1143000"/>
          </a:xfrm>
        </p:spPr>
        <p:txBody>
          <a:bodyPr/>
          <a:lstStyle/>
          <a:p>
            <a:pPr eaLnBrk="1" hangingPunct="1"/>
            <a:r>
              <a:rPr lang="en-US" altLang="zh-TW" sz="4000" smtClean="0">
                <a:solidFill>
                  <a:srgbClr val="7030A0"/>
                </a:solidFill>
                <a:latin typeface="Verdana" panose="020B0604030504040204" pitchFamily="34" charset="0"/>
                <a:ea typeface="PMingLiU" pitchFamily="18" charset="-120"/>
              </a:rPr>
              <a:t>Smoothing Spatial Filters</a:t>
            </a:r>
            <a:br>
              <a:rPr lang="en-US" altLang="zh-TW" sz="4000" smtClean="0">
                <a:solidFill>
                  <a:srgbClr val="7030A0"/>
                </a:solidFill>
                <a:latin typeface="Verdana" panose="020B0604030504040204" pitchFamily="34" charset="0"/>
                <a:ea typeface="PMingLiU" pitchFamily="18" charset="-120"/>
              </a:rPr>
            </a:br>
            <a:endParaRPr lang="en-US" sz="4000" smtClean="0">
              <a:solidFill>
                <a:srgbClr val="7030A0"/>
              </a:solidFill>
            </a:endParaRPr>
          </a:p>
        </p:txBody>
      </p:sp>
      <p:sp>
        <p:nvSpPr>
          <p:cNvPr id="3" name="Content Placeholder 2"/>
          <p:cNvSpPr>
            <a:spLocks noGrp="1"/>
          </p:cNvSpPr>
          <p:nvPr>
            <p:ph idx="1"/>
          </p:nvPr>
        </p:nvSpPr>
        <p:spPr>
          <a:xfrm>
            <a:off x="442913" y="1385888"/>
            <a:ext cx="11318875" cy="5472112"/>
          </a:xfrm>
        </p:spPr>
        <p:txBody>
          <a:bodyPr>
            <a:normAutofit fontScale="85000" lnSpcReduction="10000"/>
          </a:bodyPr>
          <a:lstStyle/>
          <a:p>
            <a:pPr marL="274320" lvl="1" indent="-274320" eaLnBrk="1" fontAlgn="auto" hangingPunct="1">
              <a:spcAft>
                <a:spcPts val="0"/>
              </a:spcAft>
              <a:buClr>
                <a:schemeClr val="accent3"/>
              </a:buClr>
              <a:buSzPct val="95000"/>
              <a:buFont typeface="Wingdings 2"/>
              <a:buChar char=""/>
              <a:defRPr/>
            </a:pPr>
            <a:r>
              <a:rPr lang="en-US" altLang="zh-TW" sz="3800" dirty="0" smtClean="0">
                <a:solidFill>
                  <a:srgbClr val="7030A0"/>
                </a:solidFill>
              </a:rPr>
              <a:t>Averaging filters (Low pass filters )</a:t>
            </a:r>
          </a:p>
          <a:p>
            <a:pPr marL="274320" indent="-274320" eaLnBrk="1" fontAlgn="auto" hangingPunct="1">
              <a:spcAft>
                <a:spcPts val="0"/>
              </a:spcAft>
              <a:buClr>
                <a:schemeClr val="accent3"/>
              </a:buClr>
              <a:buFont typeface="Wingdings 2"/>
              <a:buChar char=""/>
              <a:defRPr/>
            </a:pPr>
            <a:r>
              <a:rPr lang="en-US" altLang="zh-TW" sz="3000" dirty="0" smtClean="0"/>
              <a:t>Smoothing linear filters</a:t>
            </a:r>
          </a:p>
          <a:p>
            <a:pPr marL="274320" indent="-274320" eaLnBrk="1" fontAlgn="auto" hangingPunct="1">
              <a:spcAft>
                <a:spcPts val="0"/>
              </a:spcAft>
              <a:buClr>
                <a:schemeClr val="accent3"/>
              </a:buClr>
              <a:buFont typeface="Wingdings 2"/>
              <a:buChar char=""/>
              <a:defRPr/>
            </a:pPr>
            <a:endParaRPr lang="en-US" altLang="zh-TW" sz="3000" dirty="0" smtClean="0"/>
          </a:p>
          <a:p>
            <a:pPr marL="274320" indent="-274320" eaLnBrk="1" fontAlgn="auto" hangingPunct="1">
              <a:spcAft>
                <a:spcPts val="0"/>
              </a:spcAft>
              <a:buClr>
                <a:schemeClr val="accent3"/>
              </a:buClr>
              <a:buFont typeface="Wingdings 2"/>
              <a:buChar char=""/>
              <a:defRPr/>
            </a:pPr>
            <a:r>
              <a:rPr lang="en-US" altLang="zh-TW" sz="3000" dirty="0" smtClean="0"/>
              <a:t>Purpose: for </a:t>
            </a:r>
            <a:r>
              <a:rPr lang="en-US" altLang="zh-TW" sz="3000" dirty="0" smtClean="0">
                <a:solidFill>
                  <a:srgbClr val="FF0000"/>
                </a:solidFill>
              </a:rPr>
              <a:t>blurring</a:t>
            </a:r>
            <a:r>
              <a:rPr lang="en-US" altLang="zh-TW" sz="3000" dirty="0" smtClean="0"/>
              <a:t> and </a:t>
            </a:r>
            <a:r>
              <a:rPr lang="en-US" altLang="zh-TW" sz="3000" dirty="0" smtClean="0">
                <a:solidFill>
                  <a:srgbClr val="FF0000"/>
                </a:solidFill>
              </a:rPr>
              <a:t>random noise reduction</a:t>
            </a:r>
            <a:r>
              <a:rPr lang="en-US" altLang="zh-TW" sz="3000" dirty="0" smtClean="0"/>
              <a:t>.</a:t>
            </a:r>
          </a:p>
          <a:p>
            <a:pPr marL="274320" indent="-274320" eaLnBrk="1" fontAlgn="auto" hangingPunct="1">
              <a:spcAft>
                <a:spcPts val="0"/>
              </a:spcAft>
              <a:buClr>
                <a:schemeClr val="accent3"/>
              </a:buClr>
              <a:buFont typeface="Wingdings 2"/>
              <a:buChar char=""/>
              <a:defRPr/>
            </a:pPr>
            <a:r>
              <a:rPr lang="en-US" altLang="zh-TW" sz="3000" dirty="0" smtClean="0">
                <a:solidFill>
                  <a:srgbClr val="FF0000"/>
                </a:solidFill>
              </a:rPr>
              <a:t>Blurring: removal of small details from an image</a:t>
            </a:r>
          </a:p>
          <a:p>
            <a:pPr marL="274320" indent="-274320" eaLnBrk="1" fontAlgn="auto" hangingPunct="1">
              <a:spcAft>
                <a:spcPts val="0"/>
              </a:spcAft>
              <a:buClr>
                <a:schemeClr val="accent3"/>
              </a:buClr>
              <a:buFont typeface="Wingdings 2"/>
              <a:buChar char=""/>
              <a:defRPr/>
            </a:pPr>
            <a:endParaRPr lang="en-US" sz="3000" dirty="0" smtClean="0"/>
          </a:p>
          <a:p>
            <a:pPr marL="274320" indent="-274320" eaLnBrk="1" fontAlgn="auto" hangingPunct="1">
              <a:spcAft>
                <a:spcPts val="0"/>
              </a:spcAft>
              <a:buClr>
                <a:schemeClr val="accent3"/>
              </a:buClr>
              <a:buFont typeface="Wingdings 2"/>
              <a:buChar char=""/>
              <a:defRPr/>
            </a:pPr>
            <a:r>
              <a:rPr lang="en-US" sz="3000" dirty="0" smtClean="0">
                <a:solidFill>
                  <a:srgbClr val="FF0000"/>
                </a:solidFill>
              </a:rPr>
              <a:t>Averaging results in an image with reduced sharp transitions in intensities</a:t>
            </a:r>
            <a:r>
              <a:rPr lang="en-US" sz="3000" dirty="0" smtClean="0"/>
              <a:t>. </a:t>
            </a:r>
          </a:p>
          <a:p>
            <a:pPr marL="274320" indent="-274320" eaLnBrk="1" fontAlgn="auto" hangingPunct="1">
              <a:spcAft>
                <a:spcPts val="0"/>
              </a:spcAft>
              <a:buClr>
                <a:schemeClr val="accent3"/>
              </a:buClr>
              <a:buFont typeface="Wingdings 2"/>
              <a:buChar char=""/>
              <a:defRPr/>
            </a:pPr>
            <a:endParaRPr lang="en-US" sz="3000" dirty="0" smtClean="0"/>
          </a:p>
          <a:p>
            <a:pPr marL="274320" indent="-274320" eaLnBrk="1" fontAlgn="auto" hangingPunct="1">
              <a:spcAft>
                <a:spcPts val="0"/>
              </a:spcAft>
              <a:buClr>
                <a:schemeClr val="accent3"/>
              </a:buClr>
              <a:buFont typeface="Wingdings 2"/>
              <a:buChar char=""/>
              <a:defRPr/>
            </a:pPr>
            <a:r>
              <a:rPr lang="en-US" sz="3000" dirty="0" smtClean="0"/>
              <a:t>Edges- characterized  by sharp  intensity  transitions.</a:t>
            </a:r>
          </a:p>
          <a:p>
            <a:pPr marL="274320" indent="-274320" eaLnBrk="1" fontAlgn="auto" hangingPunct="1">
              <a:spcAft>
                <a:spcPts val="0"/>
              </a:spcAft>
              <a:buClr>
                <a:schemeClr val="accent3"/>
              </a:buClr>
              <a:buFont typeface="Wingdings 2"/>
              <a:buChar char=""/>
              <a:defRPr/>
            </a:pPr>
            <a:endParaRPr lang="en-US" sz="3000" dirty="0" smtClean="0"/>
          </a:p>
          <a:p>
            <a:pPr marL="274320" indent="-274320" eaLnBrk="1" fontAlgn="auto" hangingPunct="1">
              <a:spcAft>
                <a:spcPts val="0"/>
              </a:spcAft>
              <a:buClr>
                <a:schemeClr val="accent3"/>
              </a:buClr>
              <a:buFont typeface="Wingdings 2"/>
              <a:buChar char=""/>
              <a:defRPr/>
            </a:pPr>
            <a:r>
              <a:rPr lang="en-US" sz="3000" dirty="0" smtClean="0"/>
              <a:t>Reduction of irrelevant details of an image</a:t>
            </a:r>
          </a:p>
          <a:p>
            <a:pPr marL="274320" indent="-274320" eaLnBrk="1" fontAlgn="auto" hangingPunct="1">
              <a:spcAft>
                <a:spcPts val="0"/>
              </a:spcAft>
              <a:buClr>
                <a:schemeClr val="accent3"/>
              </a:buClr>
              <a:buFont typeface="Wingdings 2"/>
              <a:buNone/>
              <a:defRPr/>
            </a:pPr>
            <a:r>
              <a:rPr lang="en-US" sz="3000" dirty="0" smtClean="0"/>
              <a:t> </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562225" y="461963"/>
            <a:ext cx="6018213" cy="646112"/>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3600">
                <a:solidFill>
                  <a:srgbClr val="FF0000"/>
                </a:solidFill>
                <a:latin typeface="Verdana" panose="020B0604030504040204" pitchFamily="34" charset="0"/>
              </a:rPr>
              <a:t>Smoothing Spatial Filters</a:t>
            </a:r>
          </a:p>
        </p:txBody>
      </p:sp>
      <p:sp>
        <p:nvSpPr>
          <p:cNvPr id="55299" name="Rectangle 6"/>
          <p:cNvSpPr>
            <a:spLocks noGrp="1" noChangeArrowheads="1"/>
          </p:cNvSpPr>
          <p:nvPr>
            <p:ph type="body" idx="1"/>
          </p:nvPr>
        </p:nvSpPr>
        <p:spPr>
          <a:xfrm>
            <a:off x="679450" y="1233488"/>
            <a:ext cx="10948988" cy="1925637"/>
          </a:xfrm>
        </p:spPr>
        <p:txBody>
          <a:bodyPr/>
          <a:lstStyle/>
          <a:p>
            <a:pPr lvl="2" eaLnBrk="1" hangingPunct="1"/>
            <a:r>
              <a:rPr lang="en-US" altLang="zh-TW" sz="2800" smtClean="0"/>
              <a:t>Box filter</a:t>
            </a:r>
          </a:p>
          <a:p>
            <a:pPr lvl="2" eaLnBrk="1" hangingPunct="1"/>
            <a:r>
              <a:rPr lang="en-US" altLang="zh-TW" sz="2800" smtClean="0"/>
              <a:t>Weighted average filter</a:t>
            </a:r>
          </a:p>
        </p:txBody>
      </p:sp>
      <p:grpSp>
        <p:nvGrpSpPr>
          <p:cNvPr id="55300" name="Group 9"/>
          <p:cNvGrpSpPr>
            <a:grpSpLocks/>
          </p:cNvGrpSpPr>
          <p:nvPr/>
        </p:nvGrpSpPr>
        <p:grpSpPr bwMode="auto">
          <a:xfrm>
            <a:off x="498475" y="2687638"/>
            <a:ext cx="10156825" cy="4052887"/>
            <a:chOff x="941" y="2371"/>
            <a:chExt cx="4093" cy="1616"/>
          </a:xfrm>
        </p:grpSpPr>
        <p:pic>
          <p:nvPicPr>
            <p:cNvPr id="553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 y="2421"/>
              <a:ext cx="3110"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 y="2371"/>
              <a:ext cx="763"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 Box 7"/>
            <p:cNvSpPr txBox="1">
              <a:spLocks noChangeArrowheads="1"/>
            </p:cNvSpPr>
            <p:nvPr/>
          </p:nvSpPr>
          <p:spPr bwMode="auto">
            <a:xfrm>
              <a:off x="1229" y="3723"/>
              <a:ext cx="117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zh-TW" sz="2400">
                  <a:solidFill>
                    <a:srgbClr val="FF0000"/>
                  </a:solidFill>
                </a:rPr>
                <a:t>Box filter ( Average)</a:t>
              </a:r>
            </a:p>
          </p:txBody>
        </p:sp>
        <p:sp>
          <p:nvSpPr>
            <p:cNvPr id="55304" name="Text Box 8"/>
            <p:cNvSpPr txBox="1">
              <a:spLocks noChangeArrowheads="1"/>
            </p:cNvSpPr>
            <p:nvPr/>
          </p:nvSpPr>
          <p:spPr bwMode="auto">
            <a:xfrm>
              <a:off x="2749" y="3761"/>
              <a:ext cx="128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zh-TW" sz="2400">
                  <a:solidFill>
                    <a:srgbClr val="FF0000"/>
                  </a:solidFill>
                </a:rPr>
                <a:t>Weighted average</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54038" y="0"/>
            <a:ext cx="10972800" cy="1143000"/>
          </a:xfrm>
        </p:spPr>
        <p:txBody>
          <a:bodyPr/>
          <a:lstStyle/>
          <a:p>
            <a:pPr eaLnBrk="1" hangingPunct="1"/>
            <a:r>
              <a:rPr lang="en-IE" sz="4000" smtClean="0">
                <a:ea typeface="ＭＳ Ｐゴシック" panose="020B0600070205080204" pitchFamily="34" charset="-128"/>
              </a:rPr>
              <a:t>Weighted Smoothing Filters</a:t>
            </a:r>
            <a:endParaRPr lang="en-US" sz="4000" smtClean="0">
              <a:ea typeface="ＭＳ Ｐゴシック" panose="020B0600070205080204" pitchFamily="34" charset="-128"/>
            </a:endParaRPr>
          </a:p>
        </p:txBody>
      </p:sp>
      <p:sp>
        <p:nvSpPr>
          <p:cNvPr id="56323" name="Rectangle 3"/>
          <p:cNvSpPr>
            <a:spLocks noGrp="1" noChangeArrowheads="1"/>
          </p:cNvSpPr>
          <p:nvPr>
            <p:ph type="body" idx="1"/>
          </p:nvPr>
        </p:nvSpPr>
        <p:spPr>
          <a:xfrm>
            <a:off x="401638" y="1497013"/>
            <a:ext cx="11180762" cy="5360987"/>
          </a:xfrm>
        </p:spPr>
        <p:txBody>
          <a:bodyPr/>
          <a:lstStyle/>
          <a:p>
            <a:pPr marL="0" indent="0" eaLnBrk="1" hangingPunct="1"/>
            <a:r>
              <a:rPr lang="en-IE" sz="2800" smtClean="0">
                <a:ea typeface="ＭＳ Ｐゴシック" panose="020B0600070205080204" pitchFamily="34" charset="-128"/>
              </a:rPr>
              <a:t>More effective smoothing filters can be generated by allowing different pixels in the neighbourhood different weights in the averaging function</a:t>
            </a:r>
          </a:p>
          <a:p>
            <a:pPr lvl="1" eaLnBrk="1" hangingPunct="1"/>
            <a:endParaRPr lang="en-IE" smtClean="0">
              <a:ea typeface="ＭＳ Ｐゴシック" panose="020B0600070205080204" pitchFamily="34" charset="-128"/>
            </a:endParaRPr>
          </a:p>
          <a:p>
            <a:pPr lvl="1" eaLnBrk="1" hangingPunct="1"/>
            <a:endParaRPr lang="en-IE" smtClean="0">
              <a:ea typeface="ＭＳ Ｐゴシック" panose="020B0600070205080204" pitchFamily="34" charset="-128"/>
            </a:endParaRPr>
          </a:p>
          <a:p>
            <a:pPr lvl="1" eaLnBrk="1" hangingPunct="1"/>
            <a:r>
              <a:rPr lang="en-IE" sz="2800" smtClean="0">
                <a:ea typeface="ＭＳ Ｐゴシック" panose="020B0600070205080204" pitchFamily="34" charset="-128"/>
              </a:rPr>
              <a:t>Pixels closer to the </a:t>
            </a:r>
            <a:br>
              <a:rPr lang="en-IE" sz="2800" smtClean="0">
                <a:ea typeface="ＭＳ Ｐゴシック" panose="020B0600070205080204" pitchFamily="34" charset="-128"/>
              </a:rPr>
            </a:br>
            <a:r>
              <a:rPr lang="en-IE" sz="2800" smtClean="0">
                <a:ea typeface="ＭＳ Ｐゴシック" panose="020B0600070205080204" pitchFamily="34" charset="-128"/>
              </a:rPr>
              <a:t>central pixel are more </a:t>
            </a:r>
            <a:br>
              <a:rPr lang="en-IE" sz="2800" smtClean="0">
                <a:ea typeface="ＭＳ Ｐゴシック" panose="020B0600070205080204" pitchFamily="34" charset="-128"/>
              </a:rPr>
            </a:br>
            <a:r>
              <a:rPr lang="en-IE" sz="2800" smtClean="0">
                <a:ea typeface="ＭＳ Ｐゴシック" panose="020B0600070205080204" pitchFamily="34" charset="-128"/>
              </a:rPr>
              <a:t>important</a:t>
            </a:r>
          </a:p>
          <a:p>
            <a:pPr lvl="1" eaLnBrk="1" hangingPunct="1"/>
            <a:endParaRPr lang="en-IE" sz="2800" smtClean="0">
              <a:ea typeface="ＭＳ Ｐゴシック" panose="020B0600070205080204" pitchFamily="34" charset="-128"/>
            </a:endParaRPr>
          </a:p>
          <a:p>
            <a:pPr lvl="1" eaLnBrk="1" hangingPunct="1"/>
            <a:r>
              <a:rPr lang="en-IE" sz="2800" smtClean="0">
                <a:ea typeface="ＭＳ Ｐゴシック" panose="020B0600070205080204" pitchFamily="34" charset="-128"/>
              </a:rPr>
              <a:t>Often referred to as a </a:t>
            </a:r>
            <a:br>
              <a:rPr lang="en-IE" sz="2800" smtClean="0">
                <a:ea typeface="ＭＳ Ｐゴシック" panose="020B0600070205080204" pitchFamily="34" charset="-128"/>
              </a:rPr>
            </a:br>
            <a:r>
              <a:rPr lang="en-IE" sz="2800" i="1" smtClean="0">
                <a:ea typeface="ＭＳ Ｐゴシック" panose="020B0600070205080204" pitchFamily="34" charset="-128"/>
              </a:rPr>
              <a:t>weighted averaging</a:t>
            </a:r>
          </a:p>
        </p:txBody>
      </p:sp>
      <p:graphicFrame>
        <p:nvGraphicFramePr>
          <p:cNvPr id="247831" name="Group 23"/>
          <p:cNvGraphicFramePr>
            <a:graphicFrameLocks noGrp="1"/>
          </p:cNvGraphicFramePr>
          <p:nvPr>
            <p:ph sz="half" idx="4294967295"/>
          </p:nvPr>
        </p:nvGraphicFramePr>
        <p:xfrm>
          <a:off x="7072313" y="2741613"/>
          <a:ext cx="3619500" cy="2574925"/>
        </p:xfrm>
        <a:graphic>
          <a:graphicData uri="http://schemas.openxmlformats.org/drawingml/2006/table">
            <a:tbl>
              <a:tblPr/>
              <a:tblGrid>
                <a:gridCol w="1129530"/>
                <a:gridCol w="1283470"/>
                <a:gridCol w="1206500"/>
              </a:tblGrid>
              <a:tr h="841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dirty="0" smtClean="0">
                          <a:ln>
                            <a:noFill/>
                          </a:ln>
                          <a:solidFill>
                            <a:schemeClr val="tx1"/>
                          </a:solidFill>
                          <a:effectLst/>
                          <a:latin typeface="Arial" charset="0"/>
                          <a:ea typeface="ＭＳ Ｐゴシック" pitchFamily="34" charset="-128"/>
                        </a:rPr>
                        <a:t>1</a:t>
                      </a:r>
                      <a:r>
                        <a:rPr kumimoji="0" lang="en-IE" sz="3200" b="1" i="0" u="none" strike="noStrike" cap="none" normalizeH="0" baseline="0" dirty="0" smtClean="0">
                          <a:ln>
                            <a:noFill/>
                          </a:ln>
                          <a:solidFill>
                            <a:schemeClr val="tx1"/>
                          </a:solidFill>
                          <a:effectLst/>
                          <a:latin typeface="Arial" charset="0"/>
                          <a:ea typeface="ＭＳ Ｐゴシック" pitchFamily="34" charset="-128"/>
                        </a:rPr>
                        <a:t>/</a:t>
                      </a:r>
                      <a:r>
                        <a:rPr kumimoji="0" lang="en-IE" sz="3200" b="1" i="0" u="none" strike="noStrike" cap="none" normalizeH="0" baseline="-25000" dirty="0" smtClean="0">
                          <a:ln>
                            <a:noFill/>
                          </a:ln>
                          <a:solidFill>
                            <a:schemeClr val="tx1"/>
                          </a:solidFill>
                          <a:effectLst/>
                          <a:latin typeface="Arial" charset="0"/>
                          <a:ea typeface="ＭＳ Ｐゴシック" pitchFamily="34" charset="-128"/>
                        </a:rPr>
                        <a:t>16</a:t>
                      </a:r>
                      <a:endParaRPr kumimoji="0" lang="en-US" sz="3200" b="1" i="0" u="none" strike="noStrike" cap="none" normalizeH="0" baseline="0" dirty="0" smtClean="0">
                        <a:ln>
                          <a:noFill/>
                        </a:ln>
                        <a:solidFill>
                          <a:schemeClr val="tx1"/>
                        </a:solidFill>
                        <a:effectLst/>
                        <a:latin typeface="Arial" charset="0"/>
                        <a:ea typeface="ＭＳ Ｐゴシック" pitchFamily="34" charset="-128"/>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smtClean="0">
                          <a:ln>
                            <a:noFill/>
                          </a:ln>
                          <a:solidFill>
                            <a:schemeClr val="tx1"/>
                          </a:solidFill>
                          <a:effectLst/>
                          <a:latin typeface="Arial" charset="0"/>
                          <a:ea typeface="ＭＳ Ｐゴシック" pitchFamily="34" charset="-128"/>
                        </a:rPr>
                        <a:t>2</a:t>
                      </a:r>
                      <a:r>
                        <a:rPr kumimoji="0" lang="en-IE" sz="3200" b="1" i="0" u="none" strike="noStrike" cap="none" normalizeH="0" baseline="0" smtClean="0">
                          <a:ln>
                            <a:noFill/>
                          </a:ln>
                          <a:solidFill>
                            <a:schemeClr val="tx1"/>
                          </a:solidFill>
                          <a:effectLst/>
                          <a:latin typeface="Arial" charset="0"/>
                          <a:ea typeface="ＭＳ Ｐゴシック" pitchFamily="34" charset="-128"/>
                        </a:rPr>
                        <a:t>/</a:t>
                      </a:r>
                      <a:r>
                        <a:rPr kumimoji="0" lang="en-IE" sz="3200" b="1" i="0" u="none" strike="noStrike" cap="none" normalizeH="0" baseline="-2500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smtClean="0">
                          <a:ln>
                            <a:noFill/>
                          </a:ln>
                          <a:solidFill>
                            <a:schemeClr val="tx1"/>
                          </a:solidFill>
                          <a:effectLst/>
                          <a:latin typeface="Arial" charset="0"/>
                          <a:ea typeface="ＭＳ Ｐゴシック" pitchFamily="34" charset="-128"/>
                        </a:rPr>
                        <a:t>1</a:t>
                      </a:r>
                      <a:r>
                        <a:rPr kumimoji="0" lang="en-IE" sz="3200" b="1" i="0" u="none" strike="noStrike" cap="none" normalizeH="0" baseline="0" smtClean="0">
                          <a:ln>
                            <a:noFill/>
                          </a:ln>
                          <a:solidFill>
                            <a:schemeClr val="tx1"/>
                          </a:solidFill>
                          <a:effectLst/>
                          <a:latin typeface="Arial" charset="0"/>
                          <a:ea typeface="ＭＳ Ｐゴシック" pitchFamily="34" charset="-128"/>
                        </a:rPr>
                        <a:t>/</a:t>
                      </a:r>
                      <a:r>
                        <a:rPr kumimoji="0" lang="en-IE" sz="3200" b="1" i="0" u="none" strike="noStrike" cap="none" normalizeH="0" baseline="-2500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dirty="0" smtClean="0">
                          <a:ln>
                            <a:noFill/>
                          </a:ln>
                          <a:solidFill>
                            <a:schemeClr val="tx1"/>
                          </a:solidFill>
                          <a:effectLst/>
                          <a:latin typeface="Arial" charset="0"/>
                          <a:ea typeface="ＭＳ Ｐゴシック" pitchFamily="34" charset="-128"/>
                        </a:rPr>
                        <a:t>2</a:t>
                      </a:r>
                      <a:r>
                        <a:rPr kumimoji="0" lang="en-IE" sz="3200" b="1" i="0" u="none" strike="noStrike" cap="none" normalizeH="0" baseline="0" dirty="0" smtClean="0">
                          <a:ln>
                            <a:noFill/>
                          </a:ln>
                          <a:solidFill>
                            <a:schemeClr val="tx1"/>
                          </a:solidFill>
                          <a:effectLst/>
                          <a:latin typeface="Arial" charset="0"/>
                          <a:ea typeface="ＭＳ Ｐゴシック" pitchFamily="34" charset="-128"/>
                        </a:rPr>
                        <a:t>/</a:t>
                      </a:r>
                      <a:r>
                        <a:rPr kumimoji="0" lang="en-IE" sz="3200" b="1" i="0" u="none" strike="noStrike" cap="none" normalizeH="0" baseline="-25000" dirty="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dirty="0" smtClean="0">
                        <a:ln>
                          <a:noFill/>
                        </a:ln>
                        <a:solidFill>
                          <a:schemeClr val="tx1"/>
                        </a:solidFill>
                        <a:effectLst/>
                        <a:latin typeface="Arial" charset="0"/>
                        <a:ea typeface="ＭＳ Ｐゴシック" pitchFamily="34" charset="-128"/>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dirty="0" smtClean="0">
                          <a:ln>
                            <a:noFill/>
                          </a:ln>
                          <a:solidFill>
                            <a:schemeClr val="tx1"/>
                          </a:solidFill>
                          <a:effectLst/>
                          <a:latin typeface="Arial" charset="0"/>
                          <a:ea typeface="ＭＳ Ｐゴシック" pitchFamily="34" charset="-128"/>
                        </a:rPr>
                        <a:t>4</a:t>
                      </a:r>
                      <a:r>
                        <a:rPr kumimoji="0" lang="en-IE" sz="3200" b="1" i="0" u="none" strike="noStrike" cap="none" normalizeH="0" baseline="0" dirty="0" smtClean="0">
                          <a:ln>
                            <a:noFill/>
                          </a:ln>
                          <a:solidFill>
                            <a:schemeClr val="tx1"/>
                          </a:solidFill>
                          <a:effectLst/>
                          <a:latin typeface="Arial" charset="0"/>
                          <a:ea typeface="ＭＳ Ｐゴシック" pitchFamily="34" charset="-128"/>
                        </a:rPr>
                        <a:t>/</a:t>
                      </a:r>
                      <a:r>
                        <a:rPr kumimoji="0" lang="en-IE" sz="3200" b="1" i="0" u="none" strike="noStrike" cap="none" normalizeH="0" baseline="-25000" dirty="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dirty="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smtClean="0">
                          <a:ln>
                            <a:noFill/>
                          </a:ln>
                          <a:solidFill>
                            <a:schemeClr val="tx1"/>
                          </a:solidFill>
                          <a:effectLst/>
                          <a:latin typeface="Arial" charset="0"/>
                          <a:ea typeface="ＭＳ Ｐゴシック" pitchFamily="34" charset="-128"/>
                        </a:rPr>
                        <a:t>2</a:t>
                      </a:r>
                      <a:r>
                        <a:rPr kumimoji="0" lang="en-IE" sz="3200" b="1" i="0" u="none" strike="noStrike" cap="none" normalizeH="0" baseline="0" smtClean="0">
                          <a:ln>
                            <a:noFill/>
                          </a:ln>
                          <a:solidFill>
                            <a:schemeClr val="tx1"/>
                          </a:solidFill>
                          <a:effectLst/>
                          <a:latin typeface="Arial" charset="0"/>
                          <a:ea typeface="ＭＳ Ｐゴシック" pitchFamily="34" charset="-128"/>
                        </a:rPr>
                        <a:t>/</a:t>
                      </a:r>
                      <a:r>
                        <a:rPr kumimoji="0" lang="en-IE" sz="3200" b="1" i="0" u="none" strike="noStrike" cap="none" normalizeH="0" baseline="-2500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6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smtClean="0">
                          <a:ln>
                            <a:noFill/>
                          </a:ln>
                          <a:solidFill>
                            <a:schemeClr val="tx1"/>
                          </a:solidFill>
                          <a:effectLst/>
                          <a:latin typeface="Arial" charset="0"/>
                          <a:ea typeface="ＭＳ Ｐゴシック" pitchFamily="34" charset="-128"/>
                        </a:rPr>
                        <a:t>1</a:t>
                      </a:r>
                      <a:r>
                        <a:rPr kumimoji="0" lang="en-IE" sz="3200" b="1" i="0" u="none" strike="noStrike" cap="none" normalizeH="0" baseline="0" smtClean="0">
                          <a:ln>
                            <a:noFill/>
                          </a:ln>
                          <a:solidFill>
                            <a:schemeClr val="tx1"/>
                          </a:solidFill>
                          <a:effectLst/>
                          <a:latin typeface="Arial" charset="0"/>
                          <a:ea typeface="ＭＳ Ｐゴシック" pitchFamily="34" charset="-128"/>
                        </a:rPr>
                        <a:t>/</a:t>
                      </a:r>
                      <a:r>
                        <a:rPr kumimoji="0" lang="en-IE" sz="3200" b="1" i="0" u="none" strike="noStrike" cap="none" normalizeH="0" baseline="-2500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smtClean="0">
                        <a:ln>
                          <a:noFill/>
                        </a:ln>
                        <a:solidFill>
                          <a:schemeClr val="tx1"/>
                        </a:solidFill>
                        <a:effectLst/>
                        <a:latin typeface="Arial" charset="0"/>
                        <a:ea typeface="ＭＳ Ｐゴシック" pitchFamily="34" charset="-128"/>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dirty="0" smtClean="0">
                          <a:ln>
                            <a:noFill/>
                          </a:ln>
                          <a:solidFill>
                            <a:schemeClr val="tx1"/>
                          </a:solidFill>
                          <a:effectLst/>
                          <a:latin typeface="Arial" charset="0"/>
                          <a:ea typeface="ＭＳ Ｐゴシック" pitchFamily="34" charset="-128"/>
                        </a:rPr>
                        <a:t>2</a:t>
                      </a:r>
                      <a:r>
                        <a:rPr kumimoji="0" lang="en-IE" sz="3200" b="1" i="0" u="none" strike="noStrike" cap="none" normalizeH="0" baseline="0" dirty="0" smtClean="0">
                          <a:ln>
                            <a:noFill/>
                          </a:ln>
                          <a:solidFill>
                            <a:schemeClr val="tx1"/>
                          </a:solidFill>
                          <a:effectLst/>
                          <a:latin typeface="Arial" charset="0"/>
                          <a:ea typeface="ＭＳ Ｐゴシック" pitchFamily="34" charset="-128"/>
                        </a:rPr>
                        <a:t>/</a:t>
                      </a:r>
                      <a:r>
                        <a:rPr kumimoji="0" lang="en-IE" sz="3200" b="1" i="0" u="none" strike="noStrike" cap="none" normalizeH="0" baseline="-25000" dirty="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dirty="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3200" b="1" i="0" u="none" strike="noStrike" cap="none" normalizeH="0" baseline="30000" dirty="0" smtClean="0">
                          <a:ln>
                            <a:noFill/>
                          </a:ln>
                          <a:solidFill>
                            <a:schemeClr val="tx1"/>
                          </a:solidFill>
                          <a:effectLst/>
                          <a:latin typeface="Arial" charset="0"/>
                          <a:ea typeface="ＭＳ Ｐゴシック" pitchFamily="34" charset="-128"/>
                        </a:rPr>
                        <a:t>1</a:t>
                      </a:r>
                      <a:r>
                        <a:rPr kumimoji="0" lang="en-IE" sz="3200" b="1" i="0" u="none" strike="noStrike" cap="none" normalizeH="0" baseline="0" dirty="0" smtClean="0">
                          <a:ln>
                            <a:noFill/>
                          </a:ln>
                          <a:solidFill>
                            <a:schemeClr val="tx1"/>
                          </a:solidFill>
                          <a:effectLst/>
                          <a:latin typeface="Arial" charset="0"/>
                          <a:ea typeface="ＭＳ Ｐゴシック" pitchFamily="34" charset="-128"/>
                        </a:rPr>
                        <a:t>/</a:t>
                      </a:r>
                      <a:r>
                        <a:rPr kumimoji="0" lang="en-IE" sz="3200" b="1" i="0" u="none" strike="noStrike" cap="none" normalizeH="0" baseline="-25000" dirty="0" smtClean="0">
                          <a:ln>
                            <a:noFill/>
                          </a:ln>
                          <a:solidFill>
                            <a:schemeClr val="tx1"/>
                          </a:solidFill>
                          <a:effectLst/>
                          <a:latin typeface="Arial" charset="0"/>
                          <a:ea typeface="ＭＳ Ｐゴシック" pitchFamily="34" charset="-128"/>
                        </a:rPr>
                        <a:t>16</a:t>
                      </a:r>
                      <a:endParaRPr kumimoji="0" lang="en-US" sz="3200" b="1" i="0" u="none" strike="noStrike" cap="none" normalizeH="0" baseline="-25000" dirty="0" smtClean="0">
                        <a:ln>
                          <a:noFill/>
                        </a:ln>
                        <a:solidFill>
                          <a:schemeClr val="tx1"/>
                        </a:solidFill>
                        <a:effectLst/>
                        <a:latin typeface="Arial" charset="0"/>
                        <a:ea typeface="ＭＳ Ｐゴシック" pitchFamily="34" charset="-128"/>
                      </a:endParaRPr>
                    </a:p>
                  </a:txBody>
                  <a:tcPr marL="121920" marR="1219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42" name="Rectangle 22"/>
          <p:cNvSpPr>
            <a:spLocks noChangeArrowheads="1"/>
          </p:cNvSpPr>
          <p:nvPr/>
        </p:nvSpPr>
        <p:spPr bwMode="auto">
          <a:xfrm>
            <a:off x="7367588" y="5667375"/>
            <a:ext cx="37147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spcBef>
                <a:spcPct val="20000"/>
              </a:spcBef>
            </a:pPr>
            <a:r>
              <a:rPr lang="en-IE" sz="2800"/>
              <a:t>Weighted  averaging filter</a:t>
            </a:r>
            <a:endParaRPr lang="en-US" sz="280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17563" y="-304800"/>
            <a:ext cx="10972800" cy="1143000"/>
          </a:xfrm>
        </p:spPr>
        <p:txBody>
          <a:bodyPr/>
          <a:lstStyle/>
          <a:p>
            <a:pPr eaLnBrk="1" hangingPunct="1"/>
            <a:r>
              <a:rPr lang="en-IE" sz="4000" smtClean="0">
                <a:ea typeface="ＭＳ Ｐゴシック" panose="020B0600070205080204" pitchFamily="34" charset="-128"/>
              </a:rPr>
              <a:t>Smoothing Spatial Filtering</a:t>
            </a:r>
            <a:endParaRPr lang="en-US" sz="4000" smtClean="0">
              <a:ea typeface="ＭＳ Ｐゴシック" panose="020B0600070205080204" pitchFamily="34" charset="-128"/>
            </a:endParaRPr>
          </a:p>
        </p:txBody>
      </p:sp>
      <p:grpSp>
        <p:nvGrpSpPr>
          <p:cNvPr id="2" name="Group 304"/>
          <p:cNvGrpSpPr>
            <a:grpSpLocks/>
          </p:cNvGrpSpPr>
          <p:nvPr/>
        </p:nvGrpSpPr>
        <p:grpSpPr bwMode="auto">
          <a:xfrm>
            <a:off x="9520238" y="1425575"/>
            <a:ext cx="2092325" cy="1560513"/>
            <a:chOff x="3696" y="2149"/>
            <a:chExt cx="988" cy="983"/>
          </a:xfrm>
        </p:grpSpPr>
        <p:sp>
          <p:nvSpPr>
            <p:cNvPr id="58660" name="Rectangle 266"/>
            <p:cNvSpPr>
              <a:spLocks noChangeArrowheads="1"/>
            </p:cNvSpPr>
            <p:nvPr/>
          </p:nvSpPr>
          <p:spPr bwMode="auto">
            <a:xfrm>
              <a:off x="3696"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1" name="Rectangle 267"/>
            <p:cNvSpPr>
              <a:spLocks noChangeArrowheads="1"/>
            </p:cNvSpPr>
            <p:nvPr/>
          </p:nvSpPr>
          <p:spPr bwMode="auto">
            <a:xfrm>
              <a:off x="4025" y="2149"/>
              <a:ext cx="330"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2" name="Rectangle 268"/>
            <p:cNvSpPr>
              <a:spLocks noChangeArrowheads="1"/>
            </p:cNvSpPr>
            <p:nvPr/>
          </p:nvSpPr>
          <p:spPr bwMode="auto">
            <a:xfrm>
              <a:off x="4355"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3" name="Rectangle 269"/>
            <p:cNvSpPr>
              <a:spLocks noChangeArrowheads="1"/>
            </p:cNvSpPr>
            <p:nvPr/>
          </p:nvSpPr>
          <p:spPr bwMode="auto">
            <a:xfrm>
              <a:off x="3696"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4" name="Rectangle 270"/>
            <p:cNvSpPr>
              <a:spLocks noChangeArrowheads="1"/>
            </p:cNvSpPr>
            <p:nvPr/>
          </p:nvSpPr>
          <p:spPr bwMode="auto">
            <a:xfrm>
              <a:off x="4025" y="2474"/>
              <a:ext cx="330" cy="329"/>
            </a:xfrm>
            <a:prstGeom prst="rect">
              <a:avLst/>
            </a:prstGeom>
            <a:solidFill>
              <a:srgbClr val="000080">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l-GR" sz="2400" baseline="-25000"/>
            </a:p>
          </p:txBody>
        </p:sp>
        <p:sp>
          <p:nvSpPr>
            <p:cNvPr id="58665" name="Rectangle 271"/>
            <p:cNvSpPr>
              <a:spLocks noChangeArrowheads="1"/>
            </p:cNvSpPr>
            <p:nvPr/>
          </p:nvSpPr>
          <p:spPr bwMode="auto">
            <a:xfrm>
              <a:off x="4355"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6" name="Rectangle 272"/>
            <p:cNvSpPr>
              <a:spLocks noChangeArrowheads="1"/>
            </p:cNvSpPr>
            <p:nvPr/>
          </p:nvSpPr>
          <p:spPr bwMode="auto">
            <a:xfrm>
              <a:off x="3696"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7" name="Rectangle 273"/>
            <p:cNvSpPr>
              <a:spLocks noChangeArrowheads="1"/>
            </p:cNvSpPr>
            <p:nvPr/>
          </p:nvSpPr>
          <p:spPr bwMode="auto">
            <a:xfrm>
              <a:off x="4025" y="2803"/>
              <a:ext cx="330"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sp>
          <p:nvSpPr>
            <p:cNvPr id="58668" name="Rectangle 274"/>
            <p:cNvSpPr>
              <a:spLocks noChangeArrowheads="1"/>
            </p:cNvSpPr>
            <p:nvPr/>
          </p:nvSpPr>
          <p:spPr bwMode="auto">
            <a:xfrm>
              <a:off x="4355"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baseline="30000"/>
                <a:t>1</a:t>
              </a:r>
              <a:r>
                <a:rPr lang="en-IE" sz="2400"/>
                <a:t>/</a:t>
              </a:r>
              <a:r>
                <a:rPr lang="en-IE" sz="2400" baseline="-25000"/>
                <a:t>9</a:t>
              </a:r>
              <a:endParaRPr lang="en-US" sz="2400" baseline="-25000"/>
            </a:p>
          </p:txBody>
        </p:sp>
      </p:grpSp>
      <p:grpSp>
        <p:nvGrpSpPr>
          <p:cNvPr id="58372" name="Group 593"/>
          <p:cNvGrpSpPr>
            <a:grpSpLocks/>
          </p:cNvGrpSpPr>
          <p:nvPr/>
        </p:nvGrpSpPr>
        <p:grpSpPr bwMode="auto">
          <a:xfrm>
            <a:off x="698500" y="1624013"/>
            <a:ext cx="4833938" cy="3384550"/>
            <a:chOff x="330" y="1023"/>
            <a:chExt cx="2284" cy="2132"/>
          </a:xfrm>
        </p:grpSpPr>
        <p:sp>
          <p:nvSpPr>
            <p:cNvPr id="58420" name="Rectangle 308"/>
            <p:cNvSpPr>
              <a:spLocks noChangeArrowheads="1"/>
            </p:cNvSpPr>
            <p:nvPr/>
          </p:nvSpPr>
          <p:spPr bwMode="auto">
            <a:xfrm>
              <a:off x="33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1" name="Rectangle 309"/>
            <p:cNvSpPr>
              <a:spLocks noChangeArrowheads="1"/>
            </p:cNvSpPr>
            <p:nvPr/>
          </p:nvSpPr>
          <p:spPr bwMode="auto">
            <a:xfrm>
              <a:off x="474"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2" name="Rectangle 310"/>
            <p:cNvSpPr>
              <a:spLocks noChangeArrowheads="1"/>
            </p:cNvSpPr>
            <p:nvPr/>
          </p:nvSpPr>
          <p:spPr bwMode="auto">
            <a:xfrm>
              <a:off x="618"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3" name="Rectangle 311"/>
            <p:cNvSpPr>
              <a:spLocks noChangeArrowheads="1"/>
            </p:cNvSpPr>
            <p:nvPr/>
          </p:nvSpPr>
          <p:spPr bwMode="auto">
            <a:xfrm>
              <a:off x="762"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4" name="Rectangle 312"/>
            <p:cNvSpPr>
              <a:spLocks noChangeArrowheads="1"/>
            </p:cNvSpPr>
            <p:nvPr/>
          </p:nvSpPr>
          <p:spPr bwMode="auto">
            <a:xfrm>
              <a:off x="90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5" name="Rectangle 313"/>
            <p:cNvSpPr>
              <a:spLocks noChangeArrowheads="1"/>
            </p:cNvSpPr>
            <p:nvPr/>
          </p:nvSpPr>
          <p:spPr bwMode="auto">
            <a:xfrm>
              <a:off x="104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6" name="Rectangle 314"/>
            <p:cNvSpPr>
              <a:spLocks noChangeArrowheads="1"/>
            </p:cNvSpPr>
            <p:nvPr/>
          </p:nvSpPr>
          <p:spPr bwMode="auto">
            <a:xfrm>
              <a:off x="118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7" name="Rectangle 315"/>
            <p:cNvSpPr>
              <a:spLocks noChangeArrowheads="1"/>
            </p:cNvSpPr>
            <p:nvPr/>
          </p:nvSpPr>
          <p:spPr bwMode="auto">
            <a:xfrm>
              <a:off x="133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8" name="Rectangle 316"/>
            <p:cNvSpPr>
              <a:spLocks noChangeArrowheads="1"/>
            </p:cNvSpPr>
            <p:nvPr/>
          </p:nvSpPr>
          <p:spPr bwMode="auto">
            <a:xfrm>
              <a:off x="147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29" name="Rectangle 317"/>
            <p:cNvSpPr>
              <a:spLocks noChangeArrowheads="1"/>
            </p:cNvSpPr>
            <p:nvPr/>
          </p:nvSpPr>
          <p:spPr bwMode="auto">
            <a:xfrm>
              <a:off x="1616"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0" name="Rectangle 318"/>
            <p:cNvSpPr>
              <a:spLocks noChangeArrowheads="1"/>
            </p:cNvSpPr>
            <p:nvPr/>
          </p:nvSpPr>
          <p:spPr bwMode="auto">
            <a:xfrm>
              <a:off x="33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1" name="Rectangle 319"/>
            <p:cNvSpPr>
              <a:spLocks noChangeArrowheads="1"/>
            </p:cNvSpPr>
            <p:nvPr/>
          </p:nvSpPr>
          <p:spPr bwMode="auto">
            <a:xfrm>
              <a:off x="474"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2" name="Rectangle 320"/>
            <p:cNvSpPr>
              <a:spLocks noChangeArrowheads="1"/>
            </p:cNvSpPr>
            <p:nvPr/>
          </p:nvSpPr>
          <p:spPr bwMode="auto">
            <a:xfrm>
              <a:off x="618"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3" name="Rectangle 321"/>
            <p:cNvSpPr>
              <a:spLocks noChangeArrowheads="1"/>
            </p:cNvSpPr>
            <p:nvPr/>
          </p:nvSpPr>
          <p:spPr bwMode="auto">
            <a:xfrm>
              <a:off x="762"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4" name="Rectangle 322"/>
            <p:cNvSpPr>
              <a:spLocks noChangeArrowheads="1"/>
            </p:cNvSpPr>
            <p:nvPr/>
          </p:nvSpPr>
          <p:spPr bwMode="auto">
            <a:xfrm>
              <a:off x="90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5" name="Rectangle 323"/>
            <p:cNvSpPr>
              <a:spLocks noChangeArrowheads="1"/>
            </p:cNvSpPr>
            <p:nvPr/>
          </p:nvSpPr>
          <p:spPr bwMode="auto">
            <a:xfrm>
              <a:off x="104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6" name="Rectangle 324"/>
            <p:cNvSpPr>
              <a:spLocks noChangeArrowheads="1"/>
            </p:cNvSpPr>
            <p:nvPr/>
          </p:nvSpPr>
          <p:spPr bwMode="auto">
            <a:xfrm>
              <a:off x="118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7" name="Rectangle 325"/>
            <p:cNvSpPr>
              <a:spLocks noChangeArrowheads="1"/>
            </p:cNvSpPr>
            <p:nvPr/>
          </p:nvSpPr>
          <p:spPr bwMode="auto">
            <a:xfrm>
              <a:off x="133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8" name="Rectangle 326"/>
            <p:cNvSpPr>
              <a:spLocks noChangeArrowheads="1"/>
            </p:cNvSpPr>
            <p:nvPr/>
          </p:nvSpPr>
          <p:spPr bwMode="auto">
            <a:xfrm>
              <a:off x="147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39" name="Rectangle 327"/>
            <p:cNvSpPr>
              <a:spLocks noChangeArrowheads="1"/>
            </p:cNvSpPr>
            <p:nvPr/>
          </p:nvSpPr>
          <p:spPr bwMode="auto">
            <a:xfrm>
              <a:off x="1616"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0" name="Rectangle 328"/>
            <p:cNvSpPr>
              <a:spLocks noChangeArrowheads="1"/>
            </p:cNvSpPr>
            <p:nvPr/>
          </p:nvSpPr>
          <p:spPr bwMode="auto">
            <a:xfrm>
              <a:off x="33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1" name="Rectangle 329"/>
            <p:cNvSpPr>
              <a:spLocks noChangeArrowheads="1"/>
            </p:cNvSpPr>
            <p:nvPr/>
          </p:nvSpPr>
          <p:spPr bwMode="auto">
            <a:xfrm>
              <a:off x="474"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2" name="Rectangle 330"/>
            <p:cNvSpPr>
              <a:spLocks noChangeArrowheads="1"/>
            </p:cNvSpPr>
            <p:nvPr/>
          </p:nvSpPr>
          <p:spPr bwMode="auto">
            <a:xfrm>
              <a:off x="618"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3" name="Rectangle 331"/>
            <p:cNvSpPr>
              <a:spLocks noChangeArrowheads="1"/>
            </p:cNvSpPr>
            <p:nvPr/>
          </p:nvSpPr>
          <p:spPr bwMode="auto">
            <a:xfrm>
              <a:off x="762"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4" name="Rectangle 332"/>
            <p:cNvSpPr>
              <a:spLocks noChangeArrowheads="1"/>
            </p:cNvSpPr>
            <p:nvPr/>
          </p:nvSpPr>
          <p:spPr bwMode="auto">
            <a:xfrm>
              <a:off x="90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5" name="Rectangle 333"/>
            <p:cNvSpPr>
              <a:spLocks noChangeArrowheads="1"/>
            </p:cNvSpPr>
            <p:nvPr/>
          </p:nvSpPr>
          <p:spPr bwMode="auto">
            <a:xfrm>
              <a:off x="104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6" name="Rectangle 334"/>
            <p:cNvSpPr>
              <a:spLocks noChangeArrowheads="1"/>
            </p:cNvSpPr>
            <p:nvPr/>
          </p:nvSpPr>
          <p:spPr bwMode="auto">
            <a:xfrm>
              <a:off x="118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7" name="Rectangle 335"/>
            <p:cNvSpPr>
              <a:spLocks noChangeArrowheads="1"/>
            </p:cNvSpPr>
            <p:nvPr/>
          </p:nvSpPr>
          <p:spPr bwMode="auto">
            <a:xfrm>
              <a:off x="133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8" name="Rectangle 336"/>
            <p:cNvSpPr>
              <a:spLocks noChangeArrowheads="1"/>
            </p:cNvSpPr>
            <p:nvPr/>
          </p:nvSpPr>
          <p:spPr bwMode="auto">
            <a:xfrm>
              <a:off x="147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49" name="Rectangle 337"/>
            <p:cNvSpPr>
              <a:spLocks noChangeArrowheads="1"/>
            </p:cNvSpPr>
            <p:nvPr/>
          </p:nvSpPr>
          <p:spPr bwMode="auto">
            <a:xfrm>
              <a:off x="1616"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0" name="Rectangle 338"/>
            <p:cNvSpPr>
              <a:spLocks noChangeArrowheads="1"/>
            </p:cNvSpPr>
            <p:nvPr/>
          </p:nvSpPr>
          <p:spPr bwMode="auto">
            <a:xfrm>
              <a:off x="33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1" name="Rectangle 339"/>
            <p:cNvSpPr>
              <a:spLocks noChangeArrowheads="1"/>
            </p:cNvSpPr>
            <p:nvPr/>
          </p:nvSpPr>
          <p:spPr bwMode="auto">
            <a:xfrm>
              <a:off x="474"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2" name="Rectangle 340"/>
            <p:cNvSpPr>
              <a:spLocks noChangeArrowheads="1"/>
            </p:cNvSpPr>
            <p:nvPr/>
          </p:nvSpPr>
          <p:spPr bwMode="auto">
            <a:xfrm>
              <a:off x="618"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3" name="Rectangle 341"/>
            <p:cNvSpPr>
              <a:spLocks noChangeArrowheads="1"/>
            </p:cNvSpPr>
            <p:nvPr/>
          </p:nvSpPr>
          <p:spPr bwMode="auto">
            <a:xfrm>
              <a:off x="762"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4" name="Rectangle 342"/>
            <p:cNvSpPr>
              <a:spLocks noChangeArrowheads="1"/>
            </p:cNvSpPr>
            <p:nvPr/>
          </p:nvSpPr>
          <p:spPr bwMode="auto">
            <a:xfrm>
              <a:off x="90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5" name="Rectangle 343"/>
            <p:cNvSpPr>
              <a:spLocks noChangeArrowheads="1"/>
            </p:cNvSpPr>
            <p:nvPr/>
          </p:nvSpPr>
          <p:spPr bwMode="auto">
            <a:xfrm>
              <a:off x="104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6" name="Rectangle 344"/>
            <p:cNvSpPr>
              <a:spLocks noChangeArrowheads="1"/>
            </p:cNvSpPr>
            <p:nvPr/>
          </p:nvSpPr>
          <p:spPr bwMode="auto">
            <a:xfrm>
              <a:off x="118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7" name="Rectangle 345"/>
            <p:cNvSpPr>
              <a:spLocks noChangeArrowheads="1"/>
            </p:cNvSpPr>
            <p:nvPr/>
          </p:nvSpPr>
          <p:spPr bwMode="auto">
            <a:xfrm>
              <a:off x="133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8" name="Rectangle 346"/>
            <p:cNvSpPr>
              <a:spLocks noChangeArrowheads="1"/>
            </p:cNvSpPr>
            <p:nvPr/>
          </p:nvSpPr>
          <p:spPr bwMode="auto">
            <a:xfrm>
              <a:off x="147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59" name="Rectangle 347"/>
            <p:cNvSpPr>
              <a:spLocks noChangeArrowheads="1"/>
            </p:cNvSpPr>
            <p:nvPr/>
          </p:nvSpPr>
          <p:spPr bwMode="auto">
            <a:xfrm>
              <a:off x="1616"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0" name="Rectangle 348"/>
            <p:cNvSpPr>
              <a:spLocks noChangeArrowheads="1"/>
            </p:cNvSpPr>
            <p:nvPr/>
          </p:nvSpPr>
          <p:spPr bwMode="auto">
            <a:xfrm>
              <a:off x="33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1" name="Rectangle 349"/>
            <p:cNvSpPr>
              <a:spLocks noChangeArrowheads="1"/>
            </p:cNvSpPr>
            <p:nvPr/>
          </p:nvSpPr>
          <p:spPr bwMode="auto">
            <a:xfrm>
              <a:off x="474"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2" name="Rectangle 350"/>
            <p:cNvSpPr>
              <a:spLocks noChangeArrowheads="1"/>
            </p:cNvSpPr>
            <p:nvPr/>
          </p:nvSpPr>
          <p:spPr bwMode="auto">
            <a:xfrm>
              <a:off x="618"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3" name="Rectangle 351"/>
            <p:cNvSpPr>
              <a:spLocks noChangeArrowheads="1"/>
            </p:cNvSpPr>
            <p:nvPr/>
          </p:nvSpPr>
          <p:spPr bwMode="auto">
            <a:xfrm>
              <a:off x="762"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4" name="Rectangle 352"/>
            <p:cNvSpPr>
              <a:spLocks noChangeArrowheads="1"/>
            </p:cNvSpPr>
            <p:nvPr/>
          </p:nvSpPr>
          <p:spPr bwMode="auto">
            <a:xfrm>
              <a:off x="90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5" name="Rectangle 353"/>
            <p:cNvSpPr>
              <a:spLocks noChangeArrowheads="1"/>
            </p:cNvSpPr>
            <p:nvPr/>
          </p:nvSpPr>
          <p:spPr bwMode="auto">
            <a:xfrm>
              <a:off x="104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6" name="Rectangle 354"/>
            <p:cNvSpPr>
              <a:spLocks noChangeArrowheads="1"/>
            </p:cNvSpPr>
            <p:nvPr/>
          </p:nvSpPr>
          <p:spPr bwMode="auto">
            <a:xfrm>
              <a:off x="118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7" name="Rectangle 355"/>
            <p:cNvSpPr>
              <a:spLocks noChangeArrowheads="1"/>
            </p:cNvSpPr>
            <p:nvPr/>
          </p:nvSpPr>
          <p:spPr bwMode="auto">
            <a:xfrm>
              <a:off x="133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8" name="Rectangle 356"/>
            <p:cNvSpPr>
              <a:spLocks noChangeArrowheads="1"/>
            </p:cNvSpPr>
            <p:nvPr/>
          </p:nvSpPr>
          <p:spPr bwMode="auto">
            <a:xfrm>
              <a:off x="147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69" name="Rectangle 357"/>
            <p:cNvSpPr>
              <a:spLocks noChangeArrowheads="1"/>
            </p:cNvSpPr>
            <p:nvPr/>
          </p:nvSpPr>
          <p:spPr bwMode="auto">
            <a:xfrm>
              <a:off x="1616"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0" name="Rectangle 358"/>
            <p:cNvSpPr>
              <a:spLocks noChangeArrowheads="1"/>
            </p:cNvSpPr>
            <p:nvPr/>
          </p:nvSpPr>
          <p:spPr bwMode="auto">
            <a:xfrm>
              <a:off x="33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1" name="Rectangle 359"/>
            <p:cNvSpPr>
              <a:spLocks noChangeArrowheads="1"/>
            </p:cNvSpPr>
            <p:nvPr/>
          </p:nvSpPr>
          <p:spPr bwMode="auto">
            <a:xfrm>
              <a:off x="474"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2" name="Rectangle 360"/>
            <p:cNvSpPr>
              <a:spLocks noChangeArrowheads="1"/>
            </p:cNvSpPr>
            <p:nvPr/>
          </p:nvSpPr>
          <p:spPr bwMode="auto">
            <a:xfrm>
              <a:off x="618"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3" name="Rectangle 361"/>
            <p:cNvSpPr>
              <a:spLocks noChangeArrowheads="1"/>
            </p:cNvSpPr>
            <p:nvPr/>
          </p:nvSpPr>
          <p:spPr bwMode="auto">
            <a:xfrm>
              <a:off x="762"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4" name="Rectangle 362"/>
            <p:cNvSpPr>
              <a:spLocks noChangeArrowheads="1"/>
            </p:cNvSpPr>
            <p:nvPr/>
          </p:nvSpPr>
          <p:spPr bwMode="auto">
            <a:xfrm>
              <a:off x="90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5" name="Rectangle 363"/>
            <p:cNvSpPr>
              <a:spLocks noChangeArrowheads="1"/>
            </p:cNvSpPr>
            <p:nvPr/>
          </p:nvSpPr>
          <p:spPr bwMode="auto">
            <a:xfrm>
              <a:off x="104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6" name="Rectangle 364"/>
            <p:cNvSpPr>
              <a:spLocks noChangeArrowheads="1"/>
            </p:cNvSpPr>
            <p:nvPr/>
          </p:nvSpPr>
          <p:spPr bwMode="auto">
            <a:xfrm>
              <a:off x="118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7" name="Rectangle 365"/>
            <p:cNvSpPr>
              <a:spLocks noChangeArrowheads="1"/>
            </p:cNvSpPr>
            <p:nvPr/>
          </p:nvSpPr>
          <p:spPr bwMode="auto">
            <a:xfrm>
              <a:off x="133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8" name="Rectangle 366"/>
            <p:cNvSpPr>
              <a:spLocks noChangeArrowheads="1"/>
            </p:cNvSpPr>
            <p:nvPr/>
          </p:nvSpPr>
          <p:spPr bwMode="auto">
            <a:xfrm>
              <a:off x="147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79" name="Rectangle 367"/>
            <p:cNvSpPr>
              <a:spLocks noChangeArrowheads="1"/>
            </p:cNvSpPr>
            <p:nvPr/>
          </p:nvSpPr>
          <p:spPr bwMode="auto">
            <a:xfrm>
              <a:off x="1616"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0" name="Rectangle 368"/>
            <p:cNvSpPr>
              <a:spLocks noChangeArrowheads="1"/>
            </p:cNvSpPr>
            <p:nvPr/>
          </p:nvSpPr>
          <p:spPr bwMode="auto">
            <a:xfrm>
              <a:off x="33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1" name="Rectangle 369"/>
            <p:cNvSpPr>
              <a:spLocks noChangeArrowheads="1"/>
            </p:cNvSpPr>
            <p:nvPr/>
          </p:nvSpPr>
          <p:spPr bwMode="auto">
            <a:xfrm>
              <a:off x="474"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2" name="Rectangle 370"/>
            <p:cNvSpPr>
              <a:spLocks noChangeArrowheads="1"/>
            </p:cNvSpPr>
            <p:nvPr/>
          </p:nvSpPr>
          <p:spPr bwMode="auto">
            <a:xfrm>
              <a:off x="618"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3" name="Rectangle 371"/>
            <p:cNvSpPr>
              <a:spLocks noChangeArrowheads="1"/>
            </p:cNvSpPr>
            <p:nvPr/>
          </p:nvSpPr>
          <p:spPr bwMode="auto">
            <a:xfrm>
              <a:off x="762"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4" name="Rectangle 372"/>
            <p:cNvSpPr>
              <a:spLocks noChangeArrowheads="1"/>
            </p:cNvSpPr>
            <p:nvPr/>
          </p:nvSpPr>
          <p:spPr bwMode="auto">
            <a:xfrm>
              <a:off x="90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5" name="Rectangle 373"/>
            <p:cNvSpPr>
              <a:spLocks noChangeArrowheads="1"/>
            </p:cNvSpPr>
            <p:nvPr/>
          </p:nvSpPr>
          <p:spPr bwMode="auto">
            <a:xfrm>
              <a:off x="104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6" name="Rectangle 374"/>
            <p:cNvSpPr>
              <a:spLocks noChangeArrowheads="1"/>
            </p:cNvSpPr>
            <p:nvPr/>
          </p:nvSpPr>
          <p:spPr bwMode="auto">
            <a:xfrm>
              <a:off x="118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7" name="Rectangle 375"/>
            <p:cNvSpPr>
              <a:spLocks noChangeArrowheads="1"/>
            </p:cNvSpPr>
            <p:nvPr/>
          </p:nvSpPr>
          <p:spPr bwMode="auto">
            <a:xfrm>
              <a:off x="133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8" name="Rectangle 376"/>
            <p:cNvSpPr>
              <a:spLocks noChangeArrowheads="1"/>
            </p:cNvSpPr>
            <p:nvPr/>
          </p:nvSpPr>
          <p:spPr bwMode="auto">
            <a:xfrm>
              <a:off x="147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89" name="Rectangle 377"/>
            <p:cNvSpPr>
              <a:spLocks noChangeArrowheads="1"/>
            </p:cNvSpPr>
            <p:nvPr/>
          </p:nvSpPr>
          <p:spPr bwMode="auto">
            <a:xfrm>
              <a:off x="1616"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0" name="Rectangle 378"/>
            <p:cNvSpPr>
              <a:spLocks noChangeArrowheads="1"/>
            </p:cNvSpPr>
            <p:nvPr/>
          </p:nvSpPr>
          <p:spPr bwMode="auto">
            <a:xfrm>
              <a:off x="33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1" name="Rectangle 379"/>
            <p:cNvSpPr>
              <a:spLocks noChangeArrowheads="1"/>
            </p:cNvSpPr>
            <p:nvPr/>
          </p:nvSpPr>
          <p:spPr bwMode="auto">
            <a:xfrm>
              <a:off x="474"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2" name="Rectangle 380"/>
            <p:cNvSpPr>
              <a:spLocks noChangeArrowheads="1"/>
            </p:cNvSpPr>
            <p:nvPr/>
          </p:nvSpPr>
          <p:spPr bwMode="auto">
            <a:xfrm>
              <a:off x="618"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3" name="Rectangle 381"/>
            <p:cNvSpPr>
              <a:spLocks noChangeArrowheads="1"/>
            </p:cNvSpPr>
            <p:nvPr/>
          </p:nvSpPr>
          <p:spPr bwMode="auto">
            <a:xfrm>
              <a:off x="762"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4" name="Rectangle 382"/>
            <p:cNvSpPr>
              <a:spLocks noChangeArrowheads="1"/>
            </p:cNvSpPr>
            <p:nvPr/>
          </p:nvSpPr>
          <p:spPr bwMode="auto">
            <a:xfrm>
              <a:off x="90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5" name="Rectangle 383"/>
            <p:cNvSpPr>
              <a:spLocks noChangeArrowheads="1"/>
            </p:cNvSpPr>
            <p:nvPr/>
          </p:nvSpPr>
          <p:spPr bwMode="auto">
            <a:xfrm>
              <a:off x="104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6" name="Rectangle 384"/>
            <p:cNvSpPr>
              <a:spLocks noChangeArrowheads="1"/>
            </p:cNvSpPr>
            <p:nvPr/>
          </p:nvSpPr>
          <p:spPr bwMode="auto">
            <a:xfrm>
              <a:off x="118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7" name="Rectangle 385"/>
            <p:cNvSpPr>
              <a:spLocks noChangeArrowheads="1"/>
            </p:cNvSpPr>
            <p:nvPr/>
          </p:nvSpPr>
          <p:spPr bwMode="auto">
            <a:xfrm>
              <a:off x="133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8" name="Rectangle 386"/>
            <p:cNvSpPr>
              <a:spLocks noChangeArrowheads="1"/>
            </p:cNvSpPr>
            <p:nvPr/>
          </p:nvSpPr>
          <p:spPr bwMode="auto">
            <a:xfrm>
              <a:off x="147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499" name="Rectangle 387"/>
            <p:cNvSpPr>
              <a:spLocks noChangeArrowheads="1"/>
            </p:cNvSpPr>
            <p:nvPr/>
          </p:nvSpPr>
          <p:spPr bwMode="auto">
            <a:xfrm>
              <a:off x="1616"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0" name="Rectangle 388"/>
            <p:cNvSpPr>
              <a:spLocks noChangeArrowheads="1"/>
            </p:cNvSpPr>
            <p:nvPr/>
          </p:nvSpPr>
          <p:spPr bwMode="auto">
            <a:xfrm>
              <a:off x="33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1" name="Rectangle 389"/>
            <p:cNvSpPr>
              <a:spLocks noChangeArrowheads="1"/>
            </p:cNvSpPr>
            <p:nvPr/>
          </p:nvSpPr>
          <p:spPr bwMode="auto">
            <a:xfrm>
              <a:off x="474"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2" name="Rectangle 390"/>
            <p:cNvSpPr>
              <a:spLocks noChangeArrowheads="1"/>
            </p:cNvSpPr>
            <p:nvPr/>
          </p:nvSpPr>
          <p:spPr bwMode="auto">
            <a:xfrm>
              <a:off x="618"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3" name="Rectangle 391"/>
            <p:cNvSpPr>
              <a:spLocks noChangeArrowheads="1"/>
            </p:cNvSpPr>
            <p:nvPr/>
          </p:nvSpPr>
          <p:spPr bwMode="auto">
            <a:xfrm>
              <a:off x="762"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4" name="Rectangle 392"/>
            <p:cNvSpPr>
              <a:spLocks noChangeArrowheads="1"/>
            </p:cNvSpPr>
            <p:nvPr/>
          </p:nvSpPr>
          <p:spPr bwMode="auto">
            <a:xfrm>
              <a:off x="90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5" name="Rectangle 393"/>
            <p:cNvSpPr>
              <a:spLocks noChangeArrowheads="1"/>
            </p:cNvSpPr>
            <p:nvPr/>
          </p:nvSpPr>
          <p:spPr bwMode="auto">
            <a:xfrm>
              <a:off x="1045"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6" name="Rectangle 394"/>
            <p:cNvSpPr>
              <a:spLocks noChangeArrowheads="1"/>
            </p:cNvSpPr>
            <p:nvPr/>
          </p:nvSpPr>
          <p:spPr bwMode="auto">
            <a:xfrm>
              <a:off x="118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7" name="Rectangle 395"/>
            <p:cNvSpPr>
              <a:spLocks noChangeArrowheads="1"/>
            </p:cNvSpPr>
            <p:nvPr/>
          </p:nvSpPr>
          <p:spPr bwMode="auto">
            <a:xfrm>
              <a:off x="133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8" name="Rectangle 396"/>
            <p:cNvSpPr>
              <a:spLocks noChangeArrowheads="1"/>
            </p:cNvSpPr>
            <p:nvPr/>
          </p:nvSpPr>
          <p:spPr bwMode="auto">
            <a:xfrm>
              <a:off x="147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09" name="Rectangle 397"/>
            <p:cNvSpPr>
              <a:spLocks noChangeArrowheads="1"/>
            </p:cNvSpPr>
            <p:nvPr/>
          </p:nvSpPr>
          <p:spPr bwMode="auto">
            <a:xfrm>
              <a:off x="1616"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0" name="Rectangle 398"/>
            <p:cNvSpPr>
              <a:spLocks noChangeArrowheads="1"/>
            </p:cNvSpPr>
            <p:nvPr/>
          </p:nvSpPr>
          <p:spPr bwMode="auto">
            <a:xfrm>
              <a:off x="33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1" name="Rectangle 399"/>
            <p:cNvSpPr>
              <a:spLocks noChangeArrowheads="1"/>
            </p:cNvSpPr>
            <p:nvPr/>
          </p:nvSpPr>
          <p:spPr bwMode="auto">
            <a:xfrm>
              <a:off x="474"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2" name="Rectangle 400"/>
            <p:cNvSpPr>
              <a:spLocks noChangeArrowheads="1"/>
            </p:cNvSpPr>
            <p:nvPr/>
          </p:nvSpPr>
          <p:spPr bwMode="auto">
            <a:xfrm>
              <a:off x="618"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3" name="Rectangle 401"/>
            <p:cNvSpPr>
              <a:spLocks noChangeArrowheads="1"/>
            </p:cNvSpPr>
            <p:nvPr/>
          </p:nvSpPr>
          <p:spPr bwMode="auto">
            <a:xfrm>
              <a:off x="762"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4" name="Rectangle 402"/>
            <p:cNvSpPr>
              <a:spLocks noChangeArrowheads="1"/>
            </p:cNvSpPr>
            <p:nvPr/>
          </p:nvSpPr>
          <p:spPr bwMode="auto">
            <a:xfrm>
              <a:off x="90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5" name="Rectangle 403"/>
            <p:cNvSpPr>
              <a:spLocks noChangeArrowheads="1"/>
            </p:cNvSpPr>
            <p:nvPr/>
          </p:nvSpPr>
          <p:spPr bwMode="auto">
            <a:xfrm>
              <a:off x="104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6" name="Rectangle 404"/>
            <p:cNvSpPr>
              <a:spLocks noChangeArrowheads="1"/>
            </p:cNvSpPr>
            <p:nvPr/>
          </p:nvSpPr>
          <p:spPr bwMode="auto">
            <a:xfrm>
              <a:off x="118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7" name="Rectangle 405"/>
            <p:cNvSpPr>
              <a:spLocks noChangeArrowheads="1"/>
            </p:cNvSpPr>
            <p:nvPr/>
          </p:nvSpPr>
          <p:spPr bwMode="auto">
            <a:xfrm>
              <a:off x="133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8" name="Rectangle 406"/>
            <p:cNvSpPr>
              <a:spLocks noChangeArrowheads="1"/>
            </p:cNvSpPr>
            <p:nvPr/>
          </p:nvSpPr>
          <p:spPr bwMode="auto">
            <a:xfrm>
              <a:off x="147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19" name="Rectangle 407"/>
            <p:cNvSpPr>
              <a:spLocks noChangeArrowheads="1"/>
            </p:cNvSpPr>
            <p:nvPr/>
          </p:nvSpPr>
          <p:spPr bwMode="auto">
            <a:xfrm>
              <a:off x="1616"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0" name="Rectangle 408"/>
            <p:cNvSpPr>
              <a:spLocks noChangeArrowheads="1"/>
            </p:cNvSpPr>
            <p:nvPr/>
          </p:nvSpPr>
          <p:spPr bwMode="auto">
            <a:xfrm>
              <a:off x="1755"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1" name="Rectangle 409"/>
            <p:cNvSpPr>
              <a:spLocks noChangeArrowheads="1"/>
            </p:cNvSpPr>
            <p:nvPr/>
          </p:nvSpPr>
          <p:spPr bwMode="auto">
            <a:xfrm>
              <a:off x="1899"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2" name="Rectangle 410"/>
            <p:cNvSpPr>
              <a:spLocks noChangeArrowheads="1"/>
            </p:cNvSpPr>
            <p:nvPr/>
          </p:nvSpPr>
          <p:spPr bwMode="auto">
            <a:xfrm>
              <a:off x="2043"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3" name="Rectangle 411"/>
            <p:cNvSpPr>
              <a:spLocks noChangeArrowheads="1"/>
            </p:cNvSpPr>
            <p:nvPr/>
          </p:nvSpPr>
          <p:spPr bwMode="auto">
            <a:xfrm>
              <a:off x="2187"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4" name="Rectangle 412"/>
            <p:cNvSpPr>
              <a:spLocks noChangeArrowheads="1"/>
            </p:cNvSpPr>
            <p:nvPr/>
          </p:nvSpPr>
          <p:spPr bwMode="auto">
            <a:xfrm>
              <a:off x="2331"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5" name="Rectangle 413"/>
            <p:cNvSpPr>
              <a:spLocks noChangeArrowheads="1"/>
            </p:cNvSpPr>
            <p:nvPr/>
          </p:nvSpPr>
          <p:spPr bwMode="auto">
            <a:xfrm>
              <a:off x="2470" y="1023"/>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6" name="Rectangle 414"/>
            <p:cNvSpPr>
              <a:spLocks noChangeArrowheads="1"/>
            </p:cNvSpPr>
            <p:nvPr/>
          </p:nvSpPr>
          <p:spPr bwMode="auto">
            <a:xfrm>
              <a:off x="1755"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7" name="Rectangle 415"/>
            <p:cNvSpPr>
              <a:spLocks noChangeArrowheads="1"/>
            </p:cNvSpPr>
            <p:nvPr/>
          </p:nvSpPr>
          <p:spPr bwMode="auto">
            <a:xfrm>
              <a:off x="1899"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8" name="Rectangle 416"/>
            <p:cNvSpPr>
              <a:spLocks noChangeArrowheads="1"/>
            </p:cNvSpPr>
            <p:nvPr/>
          </p:nvSpPr>
          <p:spPr bwMode="auto">
            <a:xfrm>
              <a:off x="2043"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29" name="Rectangle 417"/>
            <p:cNvSpPr>
              <a:spLocks noChangeArrowheads="1"/>
            </p:cNvSpPr>
            <p:nvPr/>
          </p:nvSpPr>
          <p:spPr bwMode="auto">
            <a:xfrm>
              <a:off x="2187"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0" name="Rectangle 418"/>
            <p:cNvSpPr>
              <a:spLocks noChangeArrowheads="1"/>
            </p:cNvSpPr>
            <p:nvPr/>
          </p:nvSpPr>
          <p:spPr bwMode="auto">
            <a:xfrm>
              <a:off x="2331"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1" name="Rectangle 419"/>
            <p:cNvSpPr>
              <a:spLocks noChangeArrowheads="1"/>
            </p:cNvSpPr>
            <p:nvPr/>
          </p:nvSpPr>
          <p:spPr bwMode="auto">
            <a:xfrm>
              <a:off x="2470" y="1165"/>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2" name="Rectangle 420"/>
            <p:cNvSpPr>
              <a:spLocks noChangeArrowheads="1"/>
            </p:cNvSpPr>
            <p:nvPr/>
          </p:nvSpPr>
          <p:spPr bwMode="auto">
            <a:xfrm>
              <a:off x="1755"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3" name="Rectangle 421"/>
            <p:cNvSpPr>
              <a:spLocks noChangeArrowheads="1"/>
            </p:cNvSpPr>
            <p:nvPr/>
          </p:nvSpPr>
          <p:spPr bwMode="auto">
            <a:xfrm>
              <a:off x="1899"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4" name="Rectangle 422"/>
            <p:cNvSpPr>
              <a:spLocks noChangeArrowheads="1"/>
            </p:cNvSpPr>
            <p:nvPr/>
          </p:nvSpPr>
          <p:spPr bwMode="auto">
            <a:xfrm>
              <a:off x="2043"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5" name="Rectangle 423"/>
            <p:cNvSpPr>
              <a:spLocks noChangeArrowheads="1"/>
            </p:cNvSpPr>
            <p:nvPr/>
          </p:nvSpPr>
          <p:spPr bwMode="auto">
            <a:xfrm>
              <a:off x="2187"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6" name="Rectangle 424"/>
            <p:cNvSpPr>
              <a:spLocks noChangeArrowheads="1"/>
            </p:cNvSpPr>
            <p:nvPr/>
          </p:nvSpPr>
          <p:spPr bwMode="auto">
            <a:xfrm>
              <a:off x="2331"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7" name="Rectangle 425"/>
            <p:cNvSpPr>
              <a:spLocks noChangeArrowheads="1"/>
            </p:cNvSpPr>
            <p:nvPr/>
          </p:nvSpPr>
          <p:spPr bwMode="auto">
            <a:xfrm>
              <a:off x="2470" y="1309"/>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8" name="Rectangle 426"/>
            <p:cNvSpPr>
              <a:spLocks noChangeArrowheads="1"/>
            </p:cNvSpPr>
            <p:nvPr/>
          </p:nvSpPr>
          <p:spPr bwMode="auto">
            <a:xfrm>
              <a:off x="1755"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39" name="Rectangle 427"/>
            <p:cNvSpPr>
              <a:spLocks noChangeArrowheads="1"/>
            </p:cNvSpPr>
            <p:nvPr/>
          </p:nvSpPr>
          <p:spPr bwMode="auto">
            <a:xfrm>
              <a:off x="1899"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0" name="Rectangle 428"/>
            <p:cNvSpPr>
              <a:spLocks noChangeArrowheads="1"/>
            </p:cNvSpPr>
            <p:nvPr/>
          </p:nvSpPr>
          <p:spPr bwMode="auto">
            <a:xfrm>
              <a:off x="2043"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1" name="Rectangle 429"/>
            <p:cNvSpPr>
              <a:spLocks noChangeArrowheads="1"/>
            </p:cNvSpPr>
            <p:nvPr/>
          </p:nvSpPr>
          <p:spPr bwMode="auto">
            <a:xfrm>
              <a:off x="2187"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2" name="Rectangle 430"/>
            <p:cNvSpPr>
              <a:spLocks noChangeArrowheads="1"/>
            </p:cNvSpPr>
            <p:nvPr/>
          </p:nvSpPr>
          <p:spPr bwMode="auto">
            <a:xfrm>
              <a:off x="2331"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3" name="Rectangle 431"/>
            <p:cNvSpPr>
              <a:spLocks noChangeArrowheads="1"/>
            </p:cNvSpPr>
            <p:nvPr/>
          </p:nvSpPr>
          <p:spPr bwMode="auto">
            <a:xfrm>
              <a:off x="2470" y="145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4" name="Rectangle 432"/>
            <p:cNvSpPr>
              <a:spLocks noChangeArrowheads="1"/>
            </p:cNvSpPr>
            <p:nvPr/>
          </p:nvSpPr>
          <p:spPr bwMode="auto">
            <a:xfrm>
              <a:off x="1755"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5" name="Rectangle 433"/>
            <p:cNvSpPr>
              <a:spLocks noChangeArrowheads="1"/>
            </p:cNvSpPr>
            <p:nvPr/>
          </p:nvSpPr>
          <p:spPr bwMode="auto">
            <a:xfrm>
              <a:off x="1899"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6" name="Rectangle 434"/>
            <p:cNvSpPr>
              <a:spLocks noChangeArrowheads="1"/>
            </p:cNvSpPr>
            <p:nvPr/>
          </p:nvSpPr>
          <p:spPr bwMode="auto">
            <a:xfrm>
              <a:off x="2043"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7" name="Rectangle 435"/>
            <p:cNvSpPr>
              <a:spLocks noChangeArrowheads="1"/>
            </p:cNvSpPr>
            <p:nvPr/>
          </p:nvSpPr>
          <p:spPr bwMode="auto">
            <a:xfrm>
              <a:off x="2187"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8" name="Rectangle 436"/>
            <p:cNvSpPr>
              <a:spLocks noChangeArrowheads="1"/>
            </p:cNvSpPr>
            <p:nvPr/>
          </p:nvSpPr>
          <p:spPr bwMode="auto">
            <a:xfrm>
              <a:off x="2331"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49" name="Rectangle 437"/>
            <p:cNvSpPr>
              <a:spLocks noChangeArrowheads="1"/>
            </p:cNvSpPr>
            <p:nvPr/>
          </p:nvSpPr>
          <p:spPr bwMode="auto">
            <a:xfrm>
              <a:off x="2470" y="1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0" name="Rectangle 438"/>
            <p:cNvSpPr>
              <a:spLocks noChangeArrowheads="1"/>
            </p:cNvSpPr>
            <p:nvPr/>
          </p:nvSpPr>
          <p:spPr bwMode="auto">
            <a:xfrm>
              <a:off x="1755"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1" name="Rectangle 439"/>
            <p:cNvSpPr>
              <a:spLocks noChangeArrowheads="1"/>
            </p:cNvSpPr>
            <p:nvPr/>
          </p:nvSpPr>
          <p:spPr bwMode="auto">
            <a:xfrm>
              <a:off x="1899"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2" name="Rectangle 440"/>
            <p:cNvSpPr>
              <a:spLocks noChangeArrowheads="1"/>
            </p:cNvSpPr>
            <p:nvPr/>
          </p:nvSpPr>
          <p:spPr bwMode="auto">
            <a:xfrm>
              <a:off x="2043"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3" name="Rectangle 441"/>
            <p:cNvSpPr>
              <a:spLocks noChangeArrowheads="1"/>
            </p:cNvSpPr>
            <p:nvPr/>
          </p:nvSpPr>
          <p:spPr bwMode="auto">
            <a:xfrm>
              <a:off x="2187"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4" name="Rectangle 442"/>
            <p:cNvSpPr>
              <a:spLocks noChangeArrowheads="1"/>
            </p:cNvSpPr>
            <p:nvPr/>
          </p:nvSpPr>
          <p:spPr bwMode="auto">
            <a:xfrm>
              <a:off x="2331"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5" name="Rectangle 443"/>
            <p:cNvSpPr>
              <a:spLocks noChangeArrowheads="1"/>
            </p:cNvSpPr>
            <p:nvPr/>
          </p:nvSpPr>
          <p:spPr bwMode="auto">
            <a:xfrm>
              <a:off x="2470" y="1730"/>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6" name="Rectangle 444"/>
            <p:cNvSpPr>
              <a:spLocks noChangeArrowheads="1"/>
            </p:cNvSpPr>
            <p:nvPr/>
          </p:nvSpPr>
          <p:spPr bwMode="auto">
            <a:xfrm>
              <a:off x="1755"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7" name="Rectangle 445"/>
            <p:cNvSpPr>
              <a:spLocks noChangeArrowheads="1"/>
            </p:cNvSpPr>
            <p:nvPr/>
          </p:nvSpPr>
          <p:spPr bwMode="auto">
            <a:xfrm>
              <a:off x="1899"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8" name="Rectangle 446"/>
            <p:cNvSpPr>
              <a:spLocks noChangeArrowheads="1"/>
            </p:cNvSpPr>
            <p:nvPr/>
          </p:nvSpPr>
          <p:spPr bwMode="auto">
            <a:xfrm>
              <a:off x="2043"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59" name="Rectangle 447"/>
            <p:cNvSpPr>
              <a:spLocks noChangeArrowheads="1"/>
            </p:cNvSpPr>
            <p:nvPr/>
          </p:nvSpPr>
          <p:spPr bwMode="auto">
            <a:xfrm>
              <a:off x="2187"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0" name="Rectangle 448"/>
            <p:cNvSpPr>
              <a:spLocks noChangeArrowheads="1"/>
            </p:cNvSpPr>
            <p:nvPr/>
          </p:nvSpPr>
          <p:spPr bwMode="auto">
            <a:xfrm>
              <a:off x="2331"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1" name="Rectangle 449"/>
            <p:cNvSpPr>
              <a:spLocks noChangeArrowheads="1"/>
            </p:cNvSpPr>
            <p:nvPr/>
          </p:nvSpPr>
          <p:spPr bwMode="auto">
            <a:xfrm>
              <a:off x="2470" y="1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2" name="Rectangle 450"/>
            <p:cNvSpPr>
              <a:spLocks noChangeArrowheads="1"/>
            </p:cNvSpPr>
            <p:nvPr/>
          </p:nvSpPr>
          <p:spPr bwMode="auto">
            <a:xfrm>
              <a:off x="1755"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3" name="Rectangle 451"/>
            <p:cNvSpPr>
              <a:spLocks noChangeArrowheads="1"/>
            </p:cNvSpPr>
            <p:nvPr/>
          </p:nvSpPr>
          <p:spPr bwMode="auto">
            <a:xfrm>
              <a:off x="1899"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4" name="Rectangle 452"/>
            <p:cNvSpPr>
              <a:spLocks noChangeArrowheads="1"/>
            </p:cNvSpPr>
            <p:nvPr/>
          </p:nvSpPr>
          <p:spPr bwMode="auto">
            <a:xfrm>
              <a:off x="2043"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5" name="Rectangle 453"/>
            <p:cNvSpPr>
              <a:spLocks noChangeArrowheads="1"/>
            </p:cNvSpPr>
            <p:nvPr/>
          </p:nvSpPr>
          <p:spPr bwMode="auto">
            <a:xfrm>
              <a:off x="2187"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6" name="Rectangle 454"/>
            <p:cNvSpPr>
              <a:spLocks noChangeArrowheads="1"/>
            </p:cNvSpPr>
            <p:nvPr/>
          </p:nvSpPr>
          <p:spPr bwMode="auto">
            <a:xfrm>
              <a:off x="2331"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7" name="Rectangle 455"/>
            <p:cNvSpPr>
              <a:spLocks noChangeArrowheads="1"/>
            </p:cNvSpPr>
            <p:nvPr/>
          </p:nvSpPr>
          <p:spPr bwMode="auto">
            <a:xfrm>
              <a:off x="2470" y="201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8" name="Rectangle 456"/>
            <p:cNvSpPr>
              <a:spLocks noChangeArrowheads="1"/>
            </p:cNvSpPr>
            <p:nvPr/>
          </p:nvSpPr>
          <p:spPr bwMode="auto">
            <a:xfrm>
              <a:off x="1755" y="2162"/>
              <a:ext cx="144" cy="144"/>
            </a:xfrm>
            <a:prstGeom prst="rect">
              <a:avLst/>
            </a:prstGeom>
            <a:solidFill>
              <a:schemeClr val="bg1"/>
            </a:solidFill>
            <a:ln w="12700">
              <a:solidFill>
                <a:schemeClr val="tx1"/>
              </a:solidFill>
              <a:miter lim="800000"/>
              <a:headEnd/>
              <a:tailEnd/>
            </a:ln>
          </p:spPr>
          <p:txBody>
            <a:bodyPr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69" name="Rectangle 457"/>
            <p:cNvSpPr>
              <a:spLocks noChangeArrowheads="1"/>
            </p:cNvSpPr>
            <p:nvPr/>
          </p:nvSpPr>
          <p:spPr bwMode="auto">
            <a:xfrm>
              <a:off x="1899"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0" name="Rectangle 458"/>
            <p:cNvSpPr>
              <a:spLocks noChangeArrowheads="1"/>
            </p:cNvSpPr>
            <p:nvPr/>
          </p:nvSpPr>
          <p:spPr bwMode="auto">
            <a:xfrm>
              <a:off x="2043"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1" name="Rectangle 459"/>
            <p:cNvSpPr>
              <a:spLocks noChangeArrowheads="1"/>
            </p:cNvSpPr>
            <p:nvPr/>
          </p:nvSpPr>
          <p:spPr bwMode="auto">
            <a:xfrm>
              <a:off x="2187"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2" name="Rectangle 460"/>
            <p:cNvSpPr>
              <a:spLocks noChangeArrowheads="1"/>
            </p:cNvSpPr>
            <p:nvPr/>
          </p:nvSpPr>
          <p:spPr bwMode="auto">
            <a:xfrm>
              <a:off x="2331"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3" name="Rectangle 461"/>
            <p:cNvSpPr>
              <a:spLocks noChangeArrowheads="1"/>
            </p:cNvSpPr>
            <p:nvPr/>
          </p:nvSpPr>
          <p:spPr bwMode="auto">
            <a:xfrm>
              <a:off x="2470" y="216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4" name="Rectangle 462"/>
            <p:cNvSpPr>
              <a:spLocks noChangeArrowheads="1"/>
            </p:cNvSpPr>
            <p:nvPr/>
          </p:nvSpPr>
          <p:spPr bwMode="auto">
            <a:xfrm>
              <a:off x="1755"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5" name="Rectangle 463"/>
            <p:cNvSpPr>
              <a:spLocks noChangeArrowheads="1"/>
            </p:cNvSpPr>
            <p:nvPr/>
          </p:nvSpPr>
          <p:spPr bwMode="auto">
            <a:xfrm>
              <a:off x="1899"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6" name="Rectangle 464"/>
            <p:cNvSpPr>
              <a:spLocks noChangeArrowheads="1"/>
            </p:cNvSpPr>
            <p:nvPr/>
          </p:nvSpPr>
          <p:spPr bwMode="auto">
            <a:xfrm>
              <a:off x="2043"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7" name="Rectangle 465"/>
            <p:cNvSpPr>
              <a:spLocks noChangeArrowheads="1"/>
            </p:cNvSpPr>
            <p:nvPr/>
          </p:nvSpPr>
          <p:spPr bwMode="auto">
            <a:xfrm>
              <a:off x="2187"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8" name="Rectangle 466"/>
            <p:cNvSpPr>
              <a:spLocks noChangeArrowheads="1"/>
            </p:cNvSpPr>
            <p:nvPr/>
          </p:nvSpPr>
          <p:spPr bwMode="auto">
            <a:xfrm>
              <a:off x="2331"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79" name="Rectangle 467"/>
            <p:cNvSpPr>
              <a:spLocks noChangeArrowheads="1"/>
            </p:cNvSpPr>
            <p:nvPr/>
          </p:nvSpPr>
          <p:spPr bwMode="auto">
            <a:xfrm>
              <a:off x="2470" y="230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0" name="Rectangle 468"/>
            <p:cNvSpPr>
              <a:spLocks noChangeArrowheads="1"/>
            </p:cNvSpPr>
            <p:nvPr/>
          </p:nvSpPr>
          <p:spPr bwMode="auto">
            <a:xfrm>
              <a:off x="33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1" name="Rectangle 469"/>
            <p:cNvSpPr>
              <a:spLocks noChangeArrowheads="1"/>
            </p:cNvSpPr>
            <p:nvPr/>
          </p:nvSpPr>
          <p:spPr bwMode="auto">
            <a:xfrm>
              <a:off x="474"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2" name="Rectangle 470"/>
            <p:cNvSpPr>
              <a:spLocks noChangeArrowheads="1"/>
            </p:cNvSpPr>
            <p:nvPr/>
          </p:nvSpPr>
          <p:spPr bwMode="auto">
            <a:xfrm>
              <a:off x="618"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3" name="Rectangle 471"/>
            <p:cNvSpPr>
              <a:spLocks noChangeArrowheads="1"/>
            </p:cNvSpPr>
            <p:nvPr/>
          </p:nvSpPr>
          <p:spPr bwMode="auto">
            <a:xfrm>
              <a:off x="762"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4" name="Rectangle 472"/>
            <p:cNvSpPr>
              <a:spLocks noChangeArrowheads="1"/>
            </p:cNvSpPr>
            <p:nvPr/>
          </p:nvSpPr>
          <p:spPr bwMode="auto">
            <a:xfrm>
              <a:off x="90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5" name="Rectangle 473"/>
            <p:cNvSpPr>
              <a:spLocks noChangeArrowheads="1"/>
            </p:cNvSpPr>
            <p:nvPr/>
          </p:nvSpPr>
          <p:spPr bwMode="auto">
            <a:xfrm>
              <a:off x="104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6" name="Rectangle 474"/>
            <p:cNvSpPr>
              <a:spLocks noChangeArrowheads="1"/>
            </p:cNvSpPr>
            <p:nvPr/>
          </p:nvSpPr>
          <p:spPr bwMode="auto">
            <a:xfrm>
              <a:off x="118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7" name="Rectangle 475"/>
            <p:cNvSpPr>
              <a:spLocks noChangeArrowheads="1"/>
            </p:cNvSpPr>
            <p:nvPr/>
          </p:nvSpPr>
          <p:spPr bwMode="auto">
            <a:xfrm>
              <a:off x="133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8" name="Rectangle 476"/>
            <p:cNvSpPr>
              <a:spLocks noChangeArrowheads="1"/>
            </p:cNvSpPr>
            <p:nvPr/>
          </p:nvSpPr>
          <p:spPr bwMode="auto">
            <a:xfrm>
              <a:off x="147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89" name="Rectangle 477"/>
            <p:cNvSpPr>
              <a:spLocks noChangeArrowheads="1"/>
            </p:cNvSpPr>
            <p:nvPr/>
          </p:nvSpPr>
          <p:spPr bwMode="auto">
            <a:xfrm>
              <a:off x="1616"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0" name="Rectangle 478"/>
            <p:cNvSpPr>
              <a:spLocks noChangeArrowheads="1"/>
            </p:cNvSpPr>
            <p:nvPr/>
          </p:nvSpPr>
          <p:spPr bwMode="auto">
            <a:xfrm>
              <a:off x="33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1" name="Rectangle 479"/>
            <p:cNvSpPr>
              <a:spLocks noChangeArrowheads="1"/>
            </p:cNvSpPr>
            <p:nvPr/>
          </p:nvSpPr>
          <p:spPr bwMode="auto">
            <a:xfrm>
              <a:off x="474"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2" name="Rectangle 480"/>
            <p:cNvSpPr>
              <a:spLocks noChangeArrowheads="1"/>
            </p:cNvSpPr>
            <p:nvPr/>
          </p:nvSpPr>
          <p:spPr bwMode="auto">
            <a:xfrm>
              <a:off x="618"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3" name="Rectangle 481"/>
            <p:cNvSpPr>
              <a:spLocks noChangeArrowheads="1"/>
            </p:cNvSpPr>
            <p:nvPr/>
          </p:nvSpPr>
          <p:spPr bwMode="auto">
            <a:xfrm>
              <a:off x="762"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4" name="Rectangle 482"/>
            <p:cNvSpPr>
              <a:spLocks noChangeArrowheads="1"/>
            </p:cNvSpPr>
            <p:nvPr/>
          </p:nvSpPr>
          <p:spPr bwMode="auto">
            <a:xfrm>
              <a:off x="90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5" name="Rectangle 483"/>
            <p:cNvSpPr>
              <a:spLocks noChangeArrowheads="1"/>
            </p:cNvSpPr>
            <p:nvPr/>
          </p:nvSpPr>
          <p:spPr bwMode="auto">
            <a:xfrm>
              <a:off x="104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6" name="Rectangle 484"/>
            <p:cNvSpPr>
              <a:spLocks noChangeArrowheads="1"/>
            </p:cNvSpPr>
            <p:nvPr/>
          </p:nvSpPr>
          <p:spPr bwMode="auto">
            <a:xfrm>
              <a:off x="118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7" name="Rectangle 485"/>
            <p:cNvSpPr>
              <a:spLocks noChangeArrowheads="1"/>
            </p:cNvSpPr>
            <p:nvPr/>
          </p:nvSpPr>
          <p:spPr bwMode="auto">
            <a:xfrm>
              <a:off x="133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8" name="Rectangle 486"/>
            <p:cNvSpPr>
              <a:spLocks noChangeArrowheads="1"/>
            </p:cNvSpPr>
            <p:nvPr/>
          </p:nvSpPr>
          <p:spPr bwMode="auto">
            <a:xfrm>
              <a:off x="147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599" name="Rectangle 487"/>
            <p:cNvSpPr>
              <a:spLocks noChangeArrowheads="1"/>
            </p:cNvSpPr>
            <p:nvPr/>
          </p:nvSpPr>
          <p:spPr bwMode="auto">
            <a:xfrm>
              <a:off x="1616"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0" name="Rectangle 488"/>
            <p:cNvSpPr>
              <a:spLocks noChangeArrowheads="1"/>
            </p:cNvSpPr>
            <p:nvPr/>
          </p:nvSpPr>
          <p:spPr bwMode="auto">
            <a:xfrm>
              <a:off x="33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1" name="Rectangle 489"/>
            <p:cNvSpPr>
              <a:spLocks noChangeArrowheads="1"/>
            </p:cNvSpPr>
            <p:nvPr/>
          </p:nvSpPr>
          <p:spPr bwMode="auto">
            <a:xfrm>
              <a:off x="474"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2" name="Rectangle 490"/>
            <p:cNvSpPr>
              <a:spLocks noChangeArrowheads="1"/>
            </p:cNvSpPr>
            <p:nvPr/>
          </p:nvSpPr>
          <p:spPr bwMode="auto">
            <a:xfrm>
              <a:off x="618"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3" name="Rectangle 491"/>
            <p:cNvSpPr>
              <a:spLocks noChangeArrowheads="1"/>
            </p:cNvSpPr>
            <p:nvPr/>
          </p:nvSpPr>
          <p:spPr bwMode="auto">
            <a:xfrm>
              <a:off x="762"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4" name="Rectangle 492"/>
            <p:cNvSpPr>
              <a:spLocks noChangeArrowheads="1"/>
            </p:cNvSpPr>
            <p:nvPr/>
          </p:nvSpPr>
          <p:spPr bwMode="auto">
            <a:xfrm>
              <a:off x="90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5" name="Rectangle 493"/>
            <p:cNvSpPr>
              <a:spLocks noChangeArrowheads="1"/>
            </p:cNvSpPr>
            <p:nvPr/>
          </p:nvSpPr>
          <p:spPr bwMode="auto">
            <a:xfrm>
              <a:off x="104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6" name="Rectangle 494"/>
            <p:cNvSpPr>
              <a:spLocks noChangeArrowheads="1"/>
            </p:cNvSpPr>
            <p:nvPr/>
          </p:nvSpPr>
          <p:spPr bwMode="auto">
            <a:xfrm>
              <a:off x="118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7" name="Rectangle 495"/>
            <p:cNvSpPr>
              <a:spLocks noChangeArrowheads="1"/>
            </p:cNvSpPr>
            <p:nvPr/>
          </p:nvSpPr>
          <p:spPr bwMode="auto">
            <a:xfrm>
              <a:off x="133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8" name="Rectangle 496"/>
            <p:cNvSpPr>
              <a:spLocks noChangeArrowheads="1"/>
            </p:cNvSpPr>
            <p:nvPr/>
          </p:nvSpPr>
          <p:spPr bwMode="auto">
            <a:xfrm>
              <a:off x="147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09" name="Rectangle 497"/>
            <p:cNvSpPr>
              <a:spLocks noChangeArrowheads="1"/>
            </p:cNvSpPr>
            <p:nvPr/>
          </p:nvSpPr>
          <p:spPr bwMode="auto">
            <a:xfrm>
              <a:off x="1616"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0" name="Rectangle 498"/>
            <p:cNvSpPr>
              <a:spLocks noChangeArrowheads="1"/>
            </p:cNvSpPr>
            <p:nvPr/>
          </p:nvSpPr>
          <p:spPr bwMode="auto">
            <a:xfrm>
              <a:off x="33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1" name="Rectangle 499"/>
            <p:cNvSpPr>
              <a:spLocks noChangeArrowheads="1"/>
            </p:cNvSpPr>
            <p:nvPr/>
          </p:nvSpPr>
          <p:spPr bwMode="auto">
            <a:xfrm>
              <a:off x="474"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2" name="Rectangle 500"/>
            <p:cNvSpPr>
              <a:spLocks noChangeArrowheads="1"/>
            </p:cNvSpPr>
            <p:nvPr/>
          </p:nvSpPr>
          <p:spPr bwMode="auto">
            <a:xfrm>
              <a:off x="618"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3" name="Rectangle 501"/>
            <p:cNvSpPr>
              <a:spLocks noChangeArrowheads="1"/>
            </p:cNvSpPr>
            <p:nvPr/>
          </p:nvSpPr>
          <p:spPr bwMode="auto">
            <a:xfrm>
              <a:off x="762"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4" name="Rectangle 502"/>
            <p:cNvSpPr>
              <a:spLocks noChangeArrowheads="1"/>
            </p:cNvSpPr>
            <p:nvPr/>
          </p:nvSpPr>
          <p:spPr bwMode="auto">
            <a:xfrm>
              <a:off x="90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5" name="Rectangle 503"/>
            <p:cNvSpPr>
              <a:spLocks noChangeArrowheads="1"/>
            </p:cNvSpPr>
            <p:nvPr/>
          </p:nvSpPr>
          <p:spPr bwMode="auto">
            <a:xfrm>
              <a:off x="104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6" name="Rectangle 504"/>
            <p:cNvSpPr>
              <a:spLocks noChangeArrowheads="1"/>
            </p:cNvSpPr>
            <p:nvPr/>
          </p:nvSpPr>
          <p:spPr bwMode="auto">
            <a:xfrm>
              <a:off x="118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7" name="Rectangle 505"/>
            <p:cNvSpPr>
              <a:spLocks noChangeArrowheads="1"/>
            </p:cNvSpPr>
            <p:nvPr/>
          </p:nvSpPr>
          <p:spPr bwMode="auto">
            <a:xfrm>
              <a:off x="133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8" name="Rectangle 506"/>
            <p:cNvSpPr>
              <a:spLocks noChangeArrowheads="1"/>
            </p:cNvSpPr>
            <p:nvPr/>
          </p:nvSpPr>
          <p:spPr bwMode="auto">
            <a:xfrm>
              <a:off x="147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19" name="Rectangle 507"/>
            <p:cNvSpPr>
              <a:spLocks noChangeArrowheads="1"/>
            </p:cNvSpPr>
            <p:nvPr/>
          </p:nvSpPr>
          <p:spPr bwMode="auto">
            <a:xfrm>
              <a:off x="1616"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0" name="Rectangle 508"/>
            <p:cNvSpPr>
              <a:spLocks noChangeArrowheads="1"/>
            </p:cNvSpPr>
            <p:nvPr/>
          </p:nvSpPr>
          <p:spPr bwMode="auto">
            <a:xfrm>
              <a:off x="33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1" name="Rectangle 509"/>
            <p:cNvSpPr>
              <a:spLocks noChangeArrowheads="1"/>
            </p:cNvSpPr>
            <p:nvPr/>
          </p:nvSpPr>
          <p:spPr bwMode="auto">
            <a:xfrm>
              <a:off x="474"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2" name="Rectangle 510"/>
            <p:cNvSpPr>
              <a:spLocks noChangeArrowheads="1"/>
            </p:cNvSpPr>
            <p:nvPr/>
          </p:nvSpPr>
          <p:spPr bwMode="auto">
            <a:xfrm>
              <a:off x="618"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3" name="Rectangle 511"/>
            <p:cNvSpPr>
              <a:spLocks noChangeArrowheads="1"/>
            </p:cNvSpPr>
            <p:nvPr/>
          </p:nvSpPr>
          <p:spPr bwMode="auto">
            <a:xfrm>
              <a:off x="762"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4" name="Rectangle 512"/>
            <p:cNvSpPr>
              <a:spLocks noChangeArrowheads="1"/>
            </p:cNvSpPr>
            <p:nvPr/>
          </p:nvSpPr>
          <p:spPr bwMode="auto">
            <a:xfrm>
              <a:off x="90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5" name="Rectangle 513"/>
            <p:cNvSpPr>
              <a:spLocks noChangeArrowheads="1"/>
            </p:cNvSpPr>
            <p:nvPr/>
          </p:nvSpPr>
          <p:spPr bwMode="auto">
            <a:xfrm>
              <a:off x="104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6" name="Rectangle 514"/>
            <p:cNvSpPr>
              <a:spLocks noChangeArrowheads="1"/>
            </p:cNvSpPr>
            <p:nvPr/>
          </p:nvSpPr>
          <p:spPr bwMode="auto">
            <a:xfrm>
              <a:off x="118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7" name="Rectangle 515"/>
            <p:cNvSpPr>
              <a:spLocks noChangeArrowheads="1"/>
            </p:cNvSpPr>
            <p:nvPr/>
          </p:nvSpPr>
          <p:spPr bwMode="auto">
            <a:xfrm>
              <a:off x="133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8" name="Rectangle 516"/>
            <p:cNvSpPr>
              <a:spLocks noChangeArrowheads="1"/>
            </p:cNvSpPr>
            <p:nvPr/>
          </p:nvSpPr>
          <p:spPr bwMode="auto">
            <a:xfrm>
              <a:off x="147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29" name="Rectangle 517"/>
            <p:cNvSpPr>
              <a:spLocks noChangeArrowheads="1"/>
            </p:cNvSpPr>
            <p:nvPr/>
          </p:nvSpPr>
          <p:spPr bwMode="auto">
            <a:xfrm>
              <a:off x="1616"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0" name="Rectangle 518"/>
            <p:cNvSpPr>
              <a:spLocks noChangeArrowheads="1"/>
            </p:cNvSpPr>
            <p:nvPr/>
          </p:nvSpPr>
          <p:spPr bwMode="auto">
            <a:xfrm>
              <a:off x="1755"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1" name="Rectangle 519"/>
            <p:cNvSpPr>
              <a:spLocks noChangeArrowheads="1"/>
            </p:cNvSpPr>
            <p:nvPr/>
          </p:nvSpPr>
          <p:spPr bwMode="auto">
            <a:xfrm>
              <a:off x="1899"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2" name="Rectangle 520"/>
            <p:cNvSpPr>
              <a:spLocks noChangeArrowheads="1"/>
            </p:cNvSpPr>
            <p:nvPr/>
          </p:nvSpPr>
          <p:spPr bwMode="auto">
            <a:xfrm>
              <a:off x="2043"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3" name="Rectangle 521"/>
            <p:cNvSpPr>
              <a:spLocks noChangeArrowheads="1"/>
            </p:cNvSpPr>
            <p:nvPr/>
          </p:nvSpPr>
          <p:spPr bwMode="auto">
            <a:xfrm>
              <a:off x="2187"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4" name="Rectangle 522"/>
            <p:cNvSpPr>
              <a:spLocks noChangeArrowheads="1"/>
            </p:cNvSpPr>
            <p:nvPr/>
          </p:nvSpPr>
          <p:spPr bwMode="auto">
            <a:xfrm>
              <a:off x="2331"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5" name="Rectangle 523"/>
            <p:cNvSpPr>
              <a:spLocks noChangeArrowheads="1"/>
            </p:cNvSpPr>
            <p:nvPr/>
          </p:nvSpPr>
          <p:spPr bwMode="auto">
            <a:xfrm>
              <a:off x="2470" y="2446"/>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6" name="Rectangle 524"/>
            <p:cNvSpPr>
              <a:spLocks noChangeArrowheads="1"/>
            </p:cNvSpPr>
            <p:nvPr/>
          </p:nvSpPr>
          <p:spPr bwMode="auto">
            <a:xfrm>
              <a:off x="1755"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7" name="Rectangle 525"/>
            <p:cNvSpPr>
              <a:spLocks noChangeArrowheads="1"/>
            </p:cNvSpPr>
            <p:nvPr/>
          </p:nvSpPr>
          <p:spPr bwMode="auto">
            <a:xfrm>
              <a:off x="1899"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8" name="Rectangle 526"/>
            <p:cNvSpPr>
              <a:spLocks noChangeArrowheads="1"/>
            </p:cNvSpPr>
            <p:nvPr/>
          </p:nvSpPr>
          <p:spPr bwMode="auto">
            <a:xfrm>
              <a:off x="2043"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39" name="Rectangle 527"/>
            <p:cNvSpPr>
              <a:spLocks noChangeArrowheads="1"/>
            </p:cNvSpPr>
            <p:nvPr/>
          </p:nvSpPr>
          <p:spPr bwMode="auto">
            <a:xfrm>
              <a:off x="2187"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0" name="Rectangle 528"/>
            <p:cNvSpPr>
              <a:spLocks noChangeArrowheads="1"/>
            </p:cNvSpPr>
            <p:nvPr/>
          </p:nvSpPr>
          <p:spPr bwMode="auto">
            <a:xfrm>
              <a:off x="2331"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1" name="Rectangle 529"/>
            <p:cNvSpPr>
              <a:spLocks noChangeArrowheads="1"/>
            </p:cNvSpPr>
            <p:nvPr/>
          </p:nvSpPr>
          <p:spPr bwMode="auto">
            <a:xfrm>
              <a:off x="2470" y="2588"/>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2" name="Rectangle 530"/>
            <p:cNvSpPr>
              <a:spLocks noChangeArrowheads="1"/>
            </p:cNvSpPr>
            <p:nvPr/>
          </p:nvSpPr>
          <p:spPr bwMode="auto">
            <a:xfrm>
              <a:off x="1755"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3" name="Rectangle 531"/>
            <p:cNvSpPr>
              <a:spLocks noChangeArrowheads="1"/>
            </p:cNvSpPr>
            <p:nvPr/>
          </p:nvSpPr>
          <p:spPr bwMode="auto">
            <a:xfrm>
              <a:off x="1899"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4" name="Rectangle 532"/>
            <p:cNvSpPr>
              <a:spLocks noChangeArrowheads="1"/>
            </p:cNvSpPr>
            <p:nvPr/>
          </p:nvSpPr>
          <p:spPr bwMode="auto">
            <a:xfrm>
              <a:off x="2043"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5" name="Rectangle 533"/>
            <p:cNvSpPr>
              <a:spLocks noChangeArrowheads="1"/>
            </p:cNvSpPr>
            <p:nvPr/>
          </p:nvSpPr>
          <p:spPr bwMode="auto">
            <a:xfrm>
              <a:off x="2187"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6" name="Rectangle 534"/>
            <p:cNvSpPr>
              <a:spLocks noChangeArrowheads="1"/>
            </p:cNvSpPr>
            <p:nvPr/>
          </p:nvSpPr>
          <p:spPr bwMode="auto">
            <a:xfrm>
              <a:off x="2331"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7" name="Rectangle 535"/>
            <p:cNvSpPr>
              <a:spLocks noChangeArrowheads="1"/>
            </p:cNvSpPr>
            <p:nvPr/>
          </p:nvSpPr>
          <p:spPr bwMode="auto">
            <a:xfrm>
              <a:off x="2470" y="2732"/>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8" name="Rectangle 536"/>
            <p:cNvSpPr>
              <a:spLocks noChangeArrowheads="1"/>
            </p:cNvSpPr>
            <p:nvPr/>
          </p:nvSpPr>
          <p:spPr bwMode="auto">
            <a:xfrm>
              <a:off x="1755"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49" name="Rectangle 537"/>
            <p:cNvSpPr>
              <a:spLocks noChangeArrowheads="1"/>
            </p:cNvSpPr>
            <p:nvPr/>
          </p:nvSpPr>
          <p:spPr bwMode="auto">
            <a:xfrm>
              <a:off x="1899"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0" name="Rectangle 538"/>
            <p:cNvSpPr>
              <a:spLocks noChangeArrowheads="1"/>
            </p:cNvSpPr>
            <p:nvPr/>
          </p:nvSpPr>
          <p:spPr bwMode="auto">
            <a:xfrm>
              <a:off x="2043"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1" name="Rectangle 539"/>
            <p:cNvSpPr>
              <a:spLocks noChangeArrowheads="1"/>
            </p:cNvSpPr>
            <p:nvPr/>
          </p:nvSpPr>
          <p:spPr bwMode="auto">
            <a:xfrm>
              <a:off x="2187"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2" name="Rectangle 540"/>
            <p:cNvSpPr>
              <a:spLocks noChangeArrowheads="1"/>
            </p:cNvSpPr>
            <p:nvPr/>
          </p:nvSpPr>
          <p:spPr bwMode="auto">
            <a:xfrm>
              <a:off x="2331"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3" name="Rectangle 541"/>
            <p:cNvSpPr>
              <a:spLocks noChangeArrowheads="1"/>
            </p:cNvSpPr>
            <p:nvPr/>
          </p:nvSpPr>
          <p:spPr bwMode="auto">
            <a:xfrm>
              <a:off x="2470" y="2874"/>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4" name="Rectangle 542"/>
            <p:cNvSpPr>
              <a:spLocks noChangeArrowheads="1"/>
            </p:cNvSpPr>
            <p:nvPr/>
          </p:nvSpPr>
          <p:spPr bwMode="auto">
            <a:xfrm>
              <a:off x="1755"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5" name="Rectangle 543"/>
            <p:cNvSpPr>
              <a:spLocks noChangeArrowheads="1"/>
            </p:cNvSpPr>
            <p:nvPr/>
          </p:nvSpPr>
          <p:spPr bwMode="auto">
            <a:xfrm>
              <a:off x="1899"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6" name="Rectangle 544"/>
            <p:cNvSpPr>
              <a:spLocks noChangeArrowheads="1"/>
            </p:cNvSpPr>
            <p:nvPr/>
          </p:nvSpPr>
          <p:spPr bwMode="auto">
            <a:xfrm>
              <a:off x="2043"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7" name="Rectangle 545"/>
            <p:cNvSpPr>
              <a:spLocks noChangeArrowheads="1"/>
            </p:cNvSpPr>
            <p:nvPr/>
          </p:nvSpPr>
          <p:spPr bwMode="auto">
            <a:xfrm>
              <a:off x="2187"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8" name="Rectangle 546"/>
            <p:cNvSpPr>
              <a:spLocks noChangeArrowheads="1"/>
            </p:cNvSpPr>
            <p:nvPr/>
          </p:nvSpPr>
          <p:spPr bwMode="auto">
            <a:xfrm>
              <a:off x="2331"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sp>
          <p:nvSpPr>
            <p:cNvPr id="58659" name="Rectangle 547"/>
            <p:cNvSpPr>
              <a:spLocks noChangeArrowheads="1"/>
            </p:cNvSpPr>
            <p:nvPr/>
          </p:nvSpPr>
          <p:spPr bwMode="auto">
            <a:xfrm>
              <a:off x="2470" y="3011"/>
              <a:ext cx="144" cy="14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endParaRPr lang="en-GB"/>
            </a:p>
          </p:txBody>
        </p:sp>
      </p:grpSp>
      <p:sp>
        <p:nvSpPr>
          <p:cNvPr id="58373" name="Line 548"/>
          <p:cNvSpPr>
            <a:spLocks noChangeShapeType="1"/>
          </p:cNvSpPr>
          <p:nvPr/>
        </p:nvSpPr>
        <p:spPr bwMode="auto">
          <a:xfrm>
            <a:off x="698500" y="1624013"/>
            <a:ext cx="5118100"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8374" name="Line 549"/>
          <p:cNvSpPr>
            <a:spLocks noChangeShapeType="1"/>
          </p:cNvSpPr>
          <p:nvPr/>
        </p:nvSpPr>
        <p:spPr bwMode="auto">
          <a:xfrm rot="5400000">
            <a:off x="-1081881" y="3404394"/>
            <a:ext cx="3560762"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8375" name="Text Box 550"/>
          <p:cNvSpPr txBox="1">
            <a:spLocks noChangeArrowheads="1"/>
          </p:cNvSpPr>
          <p:nvPr/>
        </p:nvSpPr>
        <p:spPr bwMode="auto">
          <a:xfrm>
            <a:off x="0" y="1255713"/>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Origin</a:t>
            </a:r>
            <a:endParaRPr lang="en-US" b="1" i="1">
              <a:solidFill>
                <a:srgbClr val="0033CC"/>
              </a:solidFill>
              <a:latin typeface="Times New Roman" panose="02020603050405020304" pitchFamily="18" charset="0"/>
            </a:endParaRPr>
          </a:p>
        </p:txBody>
      </p:sp>
      <p:sp>
        <p:nvSpPr>
          <p:cNvPr id="58376" name="Text Box 551"/>
          <p:cNvSpPr txBox="1">
            <a:spLocks noChangeArrowheads="1"/>
          </p:cNvSpPr>
          <p:nvPr/>
        </p:nvSpPr>
        <p:spPr bwMode="auto">
          <a:xfrm>
            <a:off x="5519738" y="1257300"/>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x</a:t>
            </a:r>
            <a:endParaRPr lang="en-US" b="1" i="1">
              <a:solidFill>
                <a:srgbClr val="0033CC"/>
              </a:solidFill>
              <a:latin typeface="Times New Roman" panose="02020603050405020304" pitchFamily="18" charset="0"/>
            </a:endParaRPr>
          </a:p>
        </p:txBody>
      </p:sp>
      <p:sp>
        <p:nvSpPr>
          <p:cNvPr id="58377" name="Text Box 552"/>
          <p:cNvSpPr txBox="1">
            <a:spLocks noChangeArrowheads="1"/>
          </p:cNvSpPr>
          <p:nvPr/>
        </p:nvSpPr>
        <p:spPr bwMode="auto">
          <a:xfrm>
            <a:off x="319088" y="4970463"/>
            <a:ext cx="287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y</a:t>
            </a:r>
            <a:endParaRPr lang="en-US" b="1" i="1">
              <a:solidFill>
                <a:srgbClr val="0033CC"/>
              </a:solidFill>
              <a:latin typeface="Times New Roman" panose="02020603050405020304" pitchFamily="18" charset="0"/>
            </a:endParaRPr>
          </a:p>
        </p:txBody>
      </p:sp>
      <p:sp>
        <p:nvSpPr>
          <p:cNvPr id="58378" name="Text Box 553"/>
          <p:cNvSpPr txBox="1">
            <a:spLocks noChangeArrowheads="1"/>
          </p:cNvSpPr>
          <p:nvPr/>
        </p:nvSpPr>
        <p:spPr bwMode="auto">
          <a:xfrm>
            <a:off x="3729038" y="499745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i="1">
                <a:solidFill>
                  <a:srgbClr val="0033CC"/>
                </a:solidFill>
                <a:latin typeface="Times New Roman" panose="02020603050405020304" pitchFamily="18" charset="0"/>
              </a:rPr>
              <a:t>Image f (x, y)</a:t>
            </a:r>
            <a:endParaRPr lang="en-US" b="1" i="1">
              <a:solidFill>
                <a:srgbClr val="0033CC"/>
              </a:solidFill>
              <a:latin typeface="Times New Roman" panose="02020603050405020304" pitchFamily="18" charset="0"/>
            </a:endParaRPr>
          </a:p>
        </p:txBody>
      </p:sp>
      <p:cxnSp>
        <p:nvCxnSpPr>
          <p:cNvPr id="237109" name="AutoShape 565"/>
          <p:cNvCxnSpPr>
            <a:cxnSpLocks noChangeShapeType="1"/>
            <a:stCxn id="237116" idx="6"/>
            <a:endCxn id="58397" idx="1"/>
          </p:cNvCxnSpPr>
          <p:nvPr/>
        </p:nvCxnSpPr>
        <p:spPr bwMode="auto">
          <a:xfrm flipV="1">
            <a:off x="4932363" y="2203450"/>
            <a:ext cx="1671637" cy="1344613"/>
          </a:xfrm>
          <a:prstGeom prst="curvedConnector3">
            <a:avLst>
              <a:gd name="adj1" fmla="val 49495"/>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237112" name="Text Box 568"/>
          <p:cNvSpPr txBox="1">
            <a:spLocks noChangeArrowheads="1"/>
          </p:cNvSpPr>
          <p:nvPr/>
        </p:nvSpPr>
        <p:spPr bwMode="auto">
          <a:xfrm>
            <a:off x="5751513" y="3722688"/>
            <a:ext cx="46609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tabLst>
                <a:tab pos="538163" algn="l"/>
              </a:tabLst>
              <a:defRPr>
                <a:solidFill>
                  <a:schemeClr val="tx1"/>
                </a:solidFill>
                <a:latin typeface="Constantia" panose="02030602050306030303" pitchFamily="18" charset="0"/>
              </a:defRPr>
            </a:lvl1pPr>
            <a:lvl2pPr marL="742950" indent="-285750">
              <a:tabLst>
                <a:tab pos="538163" algn="l"/>
              </a:tabLst>
              <a:defRPr>
                <a:solidFill>
                  <a:schemeClr val="tx1"/>
                </a:solidFill>
                <a:latin typeface="Constantia" panose="02030602050306030303" pitchFamily="18" charset="0"/>
              </a:defRPr>
            </a:lvl2pPr>
            <a:lvl3pPr marL="1143000" indent="-228600">
              <a:tabLst>
                <a:tab pos="538163" algn="l"/>
              </a:tabLst>
              <a:defRPr>
                <a:solidFill>
                  <a:schemeClr val="tx1"/>
                </a:solidFill>
                <a:latin typeface="Constantia" panose="02030602050306030303" pitchFamily="18" charset="0"/>
              </a:defRPr>
            </a:lvl3pPr>
            <a:lvl4pPr marL="1600200" indent="-228600">
              <a:tabLst>
                <a:tab pos="538163" algn="l"/>
              </a:tabLst>
              <a:defRPr>
                <a:solidFill>
                  <a:schemeClr val="tx1"/>
                </a:solidFill>
                <a:latin typeface="Constantia" panose="02030602050306030303" pitchFamily="18" charset="0"/>
              </a:defRPr>
            </a:lvl4pPr>
            <a:lvl5pPr marL="2057400" indent="-228600">
              <a:tabLst>
                <a:tab pos="538163" algn="l"/>
              </a:tabLst>
              <a:defRPr>
                <a:solidFill>
                  <a:schemeClr val="tx1"/>
                </a:solidFill>
                <a:latin typeface="Constantia" panose="02030602050306030303" pitchFamily="18" charset="0"/>
              </a:defRPr>
            </a:lvl5pPr>
            <a:lvl6pPr marL="2514600" indent="-228600" eaLnBrk="0" fontAlgn="base" hangingPunct="0">
              <a:spcBef>
                <a:spcPct val="0"/>
              </a:spcBef>
              <a:spcAft>
                <a:spcPct val="0"/>
              </a:spcAft>
              <a:tabLst>
                <a:tab pos="538163" algn="l"/>
              </a:tabLst>
              <a:defRPr>
                <a:solidFill>
                  <a:schemeClr val="tx1"/>
                </a:solidFill>
                <a:latin typeface="Constantia" panose="02030602050306030303" pitchFamily="18" charset="0"/>
              </a:defRPr>
            </a:lvl6pPr>
            <a:lvl7pPr marL="2971800" indent="-228600" eaLnBrk="0" fontAlgn="base" hangingPunct="0">
              <a:spcBef>
                <a:spcPct val="0"/>
              </a:spcBef>
              <a:spcAft>
                <a:spcPct val="0"/>
              </a:spcAft>
              <a:tabLst>
                <a:tab pos="538163" algn="l"/>
              </a:tabLst>
              <a:defRPr>
                <a:solidFill>
                  <a:schemeClr val="tx1"/>
                </a:solidFill>
                <a:latin typeface="Constantia" panose="02030602050306030303" pitchFamily="18" charset="0"/>
              </a:defRPr>
            </a:lvl7pPr>
            <a:lvl8pPr marL="3429000" indent="-228600" eaLnBrk="0" fontAlgn="base" hangingPunct="0">
              <a:spcBef>
                <a:spcPct val="0"/>
              </a:spcBef>
              <a:spcAft>
                <a:spcPct val="0"/>
              </a:spcAft>
              <a:tabLst>
                <a:tab pos="538163" algn="l"/>
              </a:tabLst>
              <a:defRPr>
                <a:solidFill>
                  <a:schemeClr val="tx1"/>
                </a:solidFill>
                <a:latin typeface="Constantia" panose="02030602050306030303" pitchFamily="18" charset="0"/>
              </a:defRPr>
            </a:lvl8pPr>
            <a:lvl9pPr marL="3886200" indent="-228600" eaLnBrk="0" fontAlgn="base" hangingPunct="0">
              <a:spcBef>
                <a:spcPct val="0"/>
              </a:spcBef>
              <a:spcAft>
                <a:spcPct val="0"/>
              </a:spcAft>
              <a:tabLst>
                <a:tab pos="538163" algn="l"/>
              </a:tabLst>
              <a:defRPr>
                <a:solidFill>
                  <a:schemeClr val="tx1"/>
                </a:solidFill>
                <a:latin typeface="Constantia" panose="02030602050306030303" pitchFamily="18" charset="0"/>
              </a:defRPr>
            </a:lvl9pPr>
          </a:lstStyle>
          <a:p>
            <a:pPr eaLnBrk="1" hangingPunct="1"/>
            <a:r>
              <a:rPr lang="en-IE" sz="2600">
                <a:latin typeface="Times New Roman" panose="02020603050405020304" pitchFamily="18" charset="0"/>
              </a:rPr>
              <a:t>e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*106 + </a:t>
            </a:r>
            <a:br>
              <a:rPr lang="en-IE" sz="2600">
                <a:latin typeface="Times New Roman" panose="02020603050405020304" pitchFamily="18" charset="0"/>
              </a:rPr>
            </a:br>
            <a:r>
              <a:rPr lang="en-IE" sz="2600">
                <a:latin typeface="Times New Roman" panose="02020603050405020304" pitchFamily="18" charset="0"/>
              </a:rPr>
              <a:t>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*104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*100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*108 + </a:t>
            </a:r>
            <a:br>
              <a:rPr lang="en-IE" sz="2600">
                <a:latin typeface="Times New Roman" panose="02020603050405020304" pitchFamily="18" charset="0"/>
              </a:rPr>
            </a:br>
            <a:r>
              <a:rPr lang="en-IE" sz="2600">
                <a:latin typeface="Times New Roman" panose="02020603050405020304" pitchFamily="18" charset="0"/>
              </a:rPr>
              <a:t>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*99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*98 + </a:t>
            </a:r>
            <a:br>
              <a:rPr lang="en-IE" sz="2600">
                <a:latin typeface="Times New Roman" panose="02020603050405020304" pitchFamily="18" charset="0"/>
              </a:rPr>
            </a:br>
            <a:r>
              <a:rPr lang="en-IE" sz="2600">
                <a:latin typeface="Times New Roman" panose="02020603050405020304" pitchFamily="18" charset="0"/>
              </a:rPr>
              <a:t>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*95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*90 + </a:t>
            </a:r>
            <a:r>
              <a:rPr lang="en-IE" sz="2400" baseline="30000">
                <a:latin typeface="Times New Roman" panose="02020603050405020304" pitchFamily="18" charset="0"/>
              </a:rPr>
              <a:t>1</a:t>
            </a:r>
            <a:r>
              <a:rPr lang="en-IE" sz="2400">
                <a:latin typeface="Times New Roman" panose="02020603050405020304" pitchFamily="18" charset="0"/>
              </a:rPr>
              <a:t>/</a:t>
            </a:r>
            <a:r>
              <a:rPr lang="en-IE" sz="2400" baseline="-25000">
                <a:latin typeface="Times New Roman" panose="02020603050405020304" pitchFamily="18" charset="0"/>
              </a:rPr>
              <a:t>9</a:t>
            </a:r>
            <a:r>
              <a:rPr lang="en-IE" sz="2600">
                <a:latin typeface="Times New Roman" panose="02020603050405020304" pitchFamily="18" charset="0"/>
              </a:rPr>
              <a:t>*85</a:t>
            </a:r>
          </a:p>
          <a:p>
            <a:pPr eaLnBrk="1" hangingPunct="1"/>
            <a:r>
              <a:rPr lang="en-IE" sz="2600">
                <a:latin typeface="Times New Roman" panose="02020603050405020304" pitchFamily="18" charset="0"/>
              </a:rPr>
              <a:t>   =	98.3333</a:t>
            </a:r>
            <a:endParaRPr lang="en-US" sz="2600">
              <a:latin typeface="Times New Roman" panose="02020603050405020304" pitchFamily="18" charset="0"/>
            </a:endParaRPr>
          </a:p>
        </p:txBody>
      </p:sp>
      <p:sp>
        <p:nvSpPr>
          <p:cNvPr id="237115" name="Text Box 571"/>
          <p:cNvSpPr txBox="1">
            <a:spLocks noChangeArrowheads="1"/>
          </p:cNvSpPr>
          <p:nvPr/>
        </p:nvSpPr>
        <p:spPr bwMode="auto">
          <a:xfrm>
            <a:off x="9351963" y="3038475"/>
            <a:ext cx="2427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Filter</a:t>
            </a:r>
            <a:endParaRPr lang="en-US" b="1"/>
          </a:p>
        </p:txBody>
      </p:sp>
      <p:sp>
        <p:nvSpPr>
          <p:cNvPr id="237129" name="Text Box 585"/>
          <p:cNvSpPr txBox="1">
            <a:spLocks noChangeArrowheads="1"/>
          </p:cNvSpPr>
          <p:nvPr/>
        </p:nvSpPr>
        <p:spPr bwMode="auto">
          <a:xfrm>
            <a:off x="2251075" y="3308350"/>
            <a:ext cx="1381125" cy="4921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0" rIns="1800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600" i="1"/>
              <a:t>Simple 3*3</a:t>
            </a:r>
            <a:br>
              <a:rPr lang="en-IE" sz="1600" i="1"/>
            </a:br>
            <a:r>
              <a:rPr lang="en-IE" sz="1600" i="1"/>
              <a:t>Neighbourhood</a:t>
            </a:r>
            <a:endParaRPr lang="en-US" sz="1600" i="1"/>
          </a:p>
        </p:txBody>
      </p:sp>
      <p:sp>
        <p:nvSpPr>
          <p:cNvPr id="237116" name="Oval 572"/>
          <p:cNvSpPr>
            <a:spLocks noChangeArrowheads="1"/>
          </p:cNvSpPr>
          <p:nvPr/>
        </p:nvSpPr>
        <p:spPr bwMode="auto">
          <a:xfrm>
            <a:off x="3462338" y="3009900"/>
            <a:ext cx="1435100" cy="1076325"/>
          </a:xfrm>
          <a:prstGeom prst="ellipse">
            <a:avLst/>
          </a:prstGeom>
          <a:noFill/>
          <a:ln w="508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237117" name="Rectangle 573"/>
          <p:cNvSpPr>
            <a:spLocks noChangeArrowheads="1"/>
          </p:cNvSpPr>
          <p:nvPr/>
        </p:nvSpPr>
        <p:spPr bwMode="auto">
          <a:xfrm>
            <a:off x="4019550" y="3432175"/>
            <a:ext cx="304800" cy="228600"/>
          </a:xfrm>
          <a:prstGeom prst="rect">
            <a:avLst/>
          </a:prstGeom>
          <a:solidFill>
            <a:srgbClr val="C0C0C0"/>
          </a:solidFill>
          <a:ln w="25400">
            <a:solidFill>
              <a:schemeClr val="tx1"/>
            </a:solidFill>
            <a:miter lim="800000"/>
            <a:headEnd/>
            <a:tailEnd/>
          </a:ln>
        </p:spPr>
        <p:txBody>
          <a:bodyPr wrap="none" lIns="0" tIns="0" rIns="0" bIns="0" anchor="ctr" anchorCtr="1"/>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800" i="1">
                <a:latin typeface="Times New Roman" panose="02020603050405020304" pitchFamily="18" charset="0"/>
              </a:rPr>
              <a:t>106</a:t>
            </a:r>
            <a:endParaRPr lang="en-US" sz="800" i="1">
              <a:latin typeface="Times New Roman" panose="02020603050405020304" pitchFamily="18" charset="0"/>
            </a:endParaRPr>
          </a:p>
        </p:txBody>
      </p:sp>
      <p:grpSp>
        <p:nvGrpSpPr>
          <p:cNvPr id="4" name="Group 582"/>
          <p:cNvGrpSpPr>
            <a:grpSpLocks/>
          </p:cNvGrpSpPr>
          <p:nvPr/>
        </p:nvGrpSpPr>
        <p:grpSpPr bwMode="auto">
          <a:xfrm>
            <a:off x="3721100" y="3206750"/>
            <a:ext cx="903288" cy="685800"/>
            <a:chOff x="1752" y="2422"/>
            <a:chExt cx="427" cy="432"/>
          </a:xfrm>
        </p:grpSpPr>
        <p:sp>
          <p:nvSpPr>
            <p:cNvPr id="58412" name="Rectangle 574"/>
            <p:cNvSpPr>
              <a:spLocks noChangeArrowheads="1"/>
            </p:cNvSpPr>
            <p:nvPr/>
          </p:nvSpPr>
          <p:spPr bwMode="auto">
            <a:xfrm>
              <a:off x="1752"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104</a:t>
              </a:r>
              <a:endParaRPr lang="en-US" sz="900"/>
            </a:p>
          </p:txBody>
        </p:sp>
        <p:sp>
          <p:nvSpPr>
            <p:cNvPr id="58413" name="Rectangle 575"/>
            <p:cNvSpPr>
              <a:spLocks noChangeArrowheads="1"/>
            </p:cNvSpPr>
            <p:nvPr/>
          </p:nvSpPr>
          <p:spPr bwMode="auto">
            <a:xfrm>
              <a:off x="1752"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99</a:t>
              </a:r>
              <a:endParaRPr lang="en-US" sz="900"/>
            </a:p>
          </p:txBody>
        </p:sp>
        <p:sp>
          <p:nvSpPr>
            <p:cNvPr id="58414" name="Rectangle 576"/>
            <p:cNvSpPr>
              <a:spLocks noChangeArrowheads="1"/>
            </p:cNvSpPr>
            <p:nvPr/>
          </p:nvSpPr>
          <p:spPr bwMode="auto">
            <a:xfrm>
              <a:off x="1752"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95</a:t>
              </a:r>
              <a:endParaRPr lang="en-US" sz="900"/>
            </a:p>
          </p:txBody>
        </p:sp>
        <p:sp>
          <p:nvSpPr>
            <p:cNvPr id="58415" name="Rectangle 577"/>
            <p:cNvSpPr>
              <a:spLocks noChangeArrowheads="1"/>
            </p:cNvSpPr>
            <p:nvPr/>
          </p:nvSpPr>
          <p:spPr bwMode="auto">
            <a:xfrm>
              <a:off x="1891"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100</a:t>
              </a:r>
              <a:endParaRPr lang="en-US" sz="900"/>
            </a:p>
          </p:txBody>
        </p:sp>
        <p:sp>
          <p:nvSpPr>
            <p:cNvPr id="58416" name="Rectangle 578"/>
            <p:cNvSpPr>
              <a:spLocks noChangeArrowheads="1"/>
            </p:cNvSpPr>
            <p:nvPr/>
          </p:nvSpPr>
          <p:spPr bwMode="auto">
            <a:xfrm>
              <a:off x="2035" y="2422"/>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108</a:t>
              </a:r>
              <a:endParaRPr lang="en-US" sz="900"/>
            </a:p>
          </p:txBody>
        </p:sp>
        <p:sp>
          <p:nvSpPr>
            <p:cNvPr id="58417" name="Rectangle 579"/>
            <p:cNvSpPr>
              <a:spLocks noChangeArrowheads="1"/>
            </p:cNvSpPr>
            <p:nvPr/>
          </p:nvSpPr>
          <p:spPr bwMode="auto">
            <a:xfrm>
              <a:off x="2035" y="2568"/>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98</a:t>
              </a:r>
              <a:endParaRPr lang="en-US" sz="900"/>
            </a:p>
          </p:txBody>
        </p:sp>
        <p:sp>
          <p:nvSpPr>
            <p:cNvPr id="58418" name="Rectangle 580"/>
            <p:cNvSpPr>
              <a:spLocks noChangeArrowheads="1"/>
            </p:cNvSpPr>
            <p:nvPr/>
          </p:nvSpPr>
          <p:spPr bwMode="auto">
            <a:xfrm>
              <a:off x="1891"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90</a:t>
              </a:r>
              <a:endParaRPr lang="en-US" sz="900"/>
            </a:p>
          </p:txBody>
        </p:sp>
        <p:sp>
          <p:nvSpPr>
            <p:cNvPr id="58419" name="Rectangle 581"/>
            <p:cNvSpPr>
              <a:spLocks noChangeArrowheads="1"/>
            </p:cNvSpPr>
            <p:nvPr/>
          </p:nvSpPr>
          <p:spPr bwMode="auto">
            <a:xfrm>
              <a:off x="2035" y="2710"/>
              <a:ext cx="144" cy="144"/>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900"/>
                <a:t>85</a:t>
              </a:r>
              <a:endParaRPr lang="en-US" sz="900"/>
            </a:p>
          </p:txBody>
        </p:sp>
      </p:grpSp>
      <p:grpSp>
        <p:nvGrpSpPr>
          <p:cNvPr id="5" name="Group 554"/>
          <p:cNvGrpSpPr>
            <a:grpSpLocks/>
          </p:cNvGrpSpPr>
          <p:nvPr/>
        </p:nvGrpSpPr>
        <p:grpSpPr bwMode="auto">
          <a:xfrm>
            <a:off x="3697288" y="3203575"/>
            <a:ext cx="914400" cy="682625"/>
            <a:chOff x="3168" y="2244"/>
            <a:chExt cx="432" cy="430"/>
          </a:xfrm>
        </p:grpSpPr>
        <p:sp>
          <p:nvSpPr>
            <p:cNvPr id="58403" name="Rectangle 555"/>
            <p:cNvSpPr>
              <a:spLocks noChangeArrowheads="1"/>
            </p:cNvSpPr>
            <p:nvPr/>
          </p:nvSpPr>
          <p:spPr bwMode="auto">
            <a:xfrm>
              <a:off x="3168" y="2244"/>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04" name="Rectangle 556"/>
            <p:cNvSpPr>
              <a:spLocks noChangeArrowheads="1"/>
            </p:cNvSpPr>
            <p:nvPr/>
          </p:nvSpPr>
          <p:spPr bwMode="auto">
            <a:xfrm>
              <a:off x="3312" y="2244"/>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05" name="Rectangle 557"/>
            <p:cNvSpPr>
              <a:spLocks noChangeArrowheads="1"/>
            </p:cNvSpPr>
            <p:nvPr/>
          </p:nvSpPr>
          <p:spPr bwMode="auto">
            <a:xfrm>
              <a:off x="3456" y="2244"/>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06" name="Rectangle 558"/>
            <p:cNvSpPr>
              <a:spLocks noChangeArrowheads="1"/>
            </p:cNvSpPr>
            <p:nvPr/>
          </p:nvSpPr>
          <p:spPr bwMode="auto">
            <a:xfrm>
              <a:off x="3168" y="2386"/>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07" name="Rectangle 559"/>
            <p:cNvSpPr>
              <a:spLocks noChangeArrowheads="1"/>
            </p:cNvSpPr>
            <p:nvPr/>
          </p:nvSpPr>
          <p:spPr bwMode="auto">
            <a:xfrm>
              <a:off x="3312" y="2386"/>
              <a:ext cx="144" cy="144"/>
            </a:xfrm>
            <a:prstGeom prst="rect">
              <a:avLst/>
            </a:prstGeom>
            <a:solidFill>
              <a:srgbClr val="000080"/>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solidFill>
                    <a:schemeClr val="bg1"/>
                  </a:solidFill>
                </a:rPr>
                <a:t>1</a:t>
              </a:r>
              <a:r>
                <a:rPr lang="en-IE" sz="1000">
                  <a:solidFill>
                    <a:schemeClr val="bg1"/>
                  </a:solidFill>
                </a:rPr>
                <a:t>/</a:t>
              </a:r>
              <a:r>
                <a:rPr lang="en-IE" sz="1000" baseline="-25000">
                  <a:solidFill>
                    <a:schemeClr val="bg1"/>
                  </a:solidFill>
                </a:rPr>
                <a:t>9</a:t>
              </a:r>
              <a:endParaRPr lang="en-US" sz="1000" baseline="-25000">
                <a:solidFill>
                  <a:schemeClr val="bg1"/>
                </a:solidFill>
              </a:endParaRPr>
            </a:p>
          </p:txBody>
        </p:sp>
        <p:sp>
          <p:nvSpPr>
            <p:cNvPr id="58408" name="Rectangle 560"/>
            <p:cNvSpPr>
              <a:spLocks noChangeArrowheads="1"/>
            </p:cNvSpPr>
            <p:nvPr/>
          </p:nvSpPr>
          <p:spPr bwMode="auto">
            <a:xfrm>
              <a:off x="3456" y="2386"/>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09" name="Rectangle 561"/>
            <p:cNvSpPr>
              <a:spLocks noChangeArrowheads="1"/>
            </p:cNvSpPr>
            <p:nvPr/>
          </p:nvSpPr>
          <p:spPr bwMode="auto">
            <a:xfrm>
              <a:off x="3168" y="2530"/>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10" name="Rectangle 562"/>
            <p:cNvSpPr>
              <a:spLocks noChangeArrowheads="1"/>
            </p:cNvSpPr>
            <p:nvPr/>
          </p:nvSpPr>
          <p:spPr bwMode="auto">
            <a:xfrm>
              <a:off x="3312" y="2530"/>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sp>
          <p:nvSpPr>
            <p:cNvPr id="58411" name="Rectangle 563"/>
            <p:cNvSpPr>
              <a:spLocks noChangeArrowheads="1"/>
            </p:cNvSpPr>
            <p:nvPr/>
          </p:nvSpPr>
          <p:spPr bwMode="auto">
            <a:xfrm>
              <a:off x="3456" y="2530"/>
              <a:ext cx="144" cy="144"/>
            </a:xfrm>
            <a:prstGeom prst="rect">
              <a:avLst/>
            </a:prstGeom>
            <a:solidFill>
              <a:srgbClr val="99CCFF"/>
            </a:solidFill>
            <a:ln w="25400">
              <a:solidFill>
                <a:srgbClr val="000080"/>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1000" baseline="30000"/>
                <a:t>1</a:t>
              </a:r>
              <a:r>
                <a:rPr lang="en-IE" sz="1000"/>
                <a:t>/</a:t>
              </a:r>
              <a:r>
                <a:rPr lang="en-IE" sz="1000" baseline="-25000"/>
                <a:t>9</a:t>
              </a:r>
              <a:endParaRPr lang="en-US" sz="1000" baseline="-25000"/>
            </a:p>
          </p:txBody>
        </p:sp>
      </p:grpSp>
      <p:sp>
        <p:nvSpPr>
          <p:cNvPr id="237130" name="Text Box 586"/>
          <p:cNvSpPr txBox="1">
            <a:spLocks noChangeArrowheads="1"/>
          </p:cNvSpPr>
          <p:nvPr/>
        </p:nvSpPr>
        <p:spPr bwMode="auto">
          <a:xfrm>
            <a:off x="4668838" y="3308350"/>
            <a:ext cx="1306512" cy="4921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0" rIns="18000" bIns="0">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1600" i="1">
                <a:solidFill>
                  <a:srgbClr val="0033CC"/>
                </a:solidFill>
              </a:rPr>
              <a:t>3*3 Smoothing</a:t>
            </a:r>
            <a:br>
              <a:rPr lang="en-IE" sz="1600" i="1">
                <a:solidFill>
                  <a:srgbClr val="0033CC"/>
                </a:solidFill>
              </a:rPr>
            </a:br>
            <a:r>
              <a:rPr lang="en-IE" sz="1600" i="1">
                <a:solidFill>
                  <a:srgbClr val="0033CC"/>
                </a:solidFill>
              </a:rPr>
              <a:t>Filter</a:t>
            </a:r>
            <a:endParaRPr lang="en-US" sz="1600" i="1">
              <a:solidFill>
                <a:srgbClr val="0033CC"/>
              </a:solidFill>
            </a:endParaRPr>
          </a:p>
        </p:txBody>
      </p:sp>
      <p:cxnSp>
        <p:nvCxnSpPr>
          <p:cNvPr id="237131" name="AutoShape 587"/>
          <p:cNvCxnSpPr>
            <a:cxnSpLocks noChangeShapeType="1"/>
            <a:stCxn id="237132" idx="6"/>
            <a:endCxn id="58663" idx="1"/>
          </p:cNvCxnSpPr>
          <p:nvPr/>
        </p:nvCxnSpPr>
        <p:spPr bwMode="auto">
          <a:xfrm flipV="1">
            <a:off x="4914900" y="2203450"/>
            <a:ext cx="4589463" cy="1347788"/>
          </a:xfrm>
          <a:prstGeom prst="curvedConnector3">
            <a:avLst>
              <a:gd name="adj1" fmla="val 49815"/>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237132" name="Oval 588"/>
          <p:cNvSpPr>
            <a:spLocks noChangeArrowheads="1"/>
          </p:cNvSpPr>
          <p:nvPr/>
        </p:nvSpPr>
        <p:spPr bwMode="auto">
          <a:xfrm>
            <a:off x="3446463" y="3013075"/>
            <a:ext cx="1435100" cy="1076325"/>
          </a:xfrm>
          <a:prstGeom prst="ellipse">
            <a:avLst/>
          </a:prstGeom>
          <a:noFill/>
          <a:ln w="508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grpSp>
        <p:nvGrpSpPr>
          <p:cNvPr id="6" name="Group 305"/>
          <p:cNvGrpSpPr>
            <a:grpSpLocks/>
          </p:cNvGrpSpPr>
          <p:nvPr/>
        </p:nvGrpSpPr>
        <p:grpSpPr bwMode="auto">
          <a:xfrm>
            <a:off x="6621463" y="1425575"/>
            <a:ext cx="2090737" cy="1560513"/>
            <a:chOff x="3689" y="895"/>
            <a:chExt cx="988" cy="983"/>
          </a:xfrm>
        </p:grpSpPr>
        <p:sp>
          <p:nvSpPr>
            <p:cNvPr id="58394" name="Rectangle 276"/>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104</a:t>
              </a:r>
              <a:endParaRPr lang="en-US" sz="2000" i="1">
                <a:latin typeface="Times New Roman" panose="02020603050405020304" pitchFamily="18" charset="0"/>
              </a:endParaRPr>
            </a:p>
          </p:txBody>
        </p:sp>
        <p:sp>
          <p:nvSpPr>
            <p:cNvPr id="58395" name="Rectangle 277"/>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100</a:t>
              </a:r>
              <a:endParaRPr lang="en-US" sz="2000" i="1">
                <a:latin typeface="Times New Roman" panose="02020603050405020304" pitchFamily="18" charset="0"/>
              </a:endParaRPr>
            </a:p>
          </p:txBody>
        </p:sp>
        <p:sp>
          <p:nvSpPr>
            <p:cNvPr id="58396" name="Rectangle 278"/>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108</a:t>
              </a:r>
              <a:endParaRPr lang="en-US" sz="2000" i="1">
                <a:latin typeface="Times New Roman" panose="02020603050405020304" pitchFamily="18" charset="0"/>
              </a:endParaRPr>
            </a:p>
          </p:txBody>
        </p:sp>
        <p:sp>
          <p:nvSpPr>
            <p:cNvPr id="58397" name="Rectangle 279"/>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99</a:t>
              </a:r>
              <a:endParaRPr lang="en-US" sz="2000" i="1">
                <a:latin typeface="Times New Roman" panose="02020603050405020304" pitchFamily="18" charset="0"/>
              </a:endParaRPr>
            </a:p>
          </p:txBody>
        </p:sp>
        <p:sp>
          <p:nvSpPr>
            <p:cNvPr id="58398" name="Rectangle 280"/>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106</a:t>
              </a:r>
              <a:endParaRPr lang="en-US" sz="2000" i="1">
                <a:latin typeface="Times New Roman" panose="02020603050405020304" pitchFamily="18" charset="0"/>
              </a:endParaRPr>
            </a:p>
          </p:txBody>
        </p:sp>
        <p:sp>
          <p:nvSpPr>
            <p:cNvPr id="58399" name="Rectangle 281"/>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98</a:t>
              </a:r>
              <a:endParaRPr lang="en-US" sz="2000" i="1">
                <a:latin typeface="Times New Roman" panose="02020603050405020304" pitchFamily="18" charset="0"/>
              </a:endParaRPr>
            </a:p>
          </p:txBody>
        </p:sp>
        <p:sp>
          <p:nvSpPr>
            <p:cNvPr id="58400" name="Rectangle 282"/>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95</a:t>
              </a:r>
              <a:endParaRPr lang="en-US" sz="2000" i="1">
                <a:latin typeface="Times New Roman" panose="02020603050405020304" pitchFamily="18" charset="0"/>
              </a:endParaRPr>
            </a:p>
          </p:txBody>
        </p:sp>
        <p:sp>
          <p:nvSpPr>
            <p:cNvPr id="58401" name="Rectangle 283"/>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90</a:t>
              </a:r>
              <a:endParaRPr lang="en-US" sz="2000" i="1">
                <a:latin typeface="Times New Roman" panose="02020603050405020304" pitchFamily="18" charset="0"/>
              </a:endParaRPr>
            </a:p>
          </p:txBody>
        </p:sp>
        <p:sp>
          <p:nvSpPr>
            <p:cNvPr id="58402" name="Rectangle 284"/>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000" i="1">
                  <a:latin typeface="Times New Roman" panose="02020603050405020304" pitchFamily="18" charset="0"/>
                </a:rPr>
                <a:t>85</a:t>
              </a:r>
              <a:endParaRPr lang="en-US" sz="2000" i="1">
                <a:latin typeface="Times New Roman" panose="02020603050405020304" pitchFamily="18" charset="0"/>
              </a:endParaRPr>
            </a:p>
          </p:txBody>
        </p:sp>
      </p:grpSp>
      <p:sp>
        <p:nvSpPr>
          <p:cNvPr id="237114" name="Text Box 570"/>
          <p:cNvSpPr txBox="1">
            <a:spLocks noChangeArrowheads="1"/>
          </p:cNvSpPr>
          <p:nvPr/>
        </p:nvSpPr>
        <p:spPr bwMode="auto">
          <a:xfrm>
            <a:off x="6453188" y="3017838"/>
            <a:ext cx="242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Original Image Pixels</a:t>
            </a:r>
            <a:endParaRPr lang="en-US" b="1"/>
          </a:p>
        </p:txBody>
      </p:sp>
      <p:sp>
        <p:nvSpPr>
          <p:cNvPr id="237113" name="Text Box 569"/>
          <p:cNvSpPr txBox="1">
            <a:spLocks noChangeArrowheads="1"/>
          </p:cNvSpPr>
          <p:nvPr/>
        </p:nvSpPr>
        <p:spPr bwMode="auto">
          <a:xfrm>
            <a:off x="8723313" y="1828800"/>
            <a:ext cx="530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5400" i="1">
                <a:latin typeface="Times New Roman" panose="02020603050405020304" pitchFamily="18" charset="0"/>
              </a:rPr>
              <a:t>*</a:t>
            </a:r>
            <a:endParaRPr lang="en-US" sz="5400" i="1">
              <a:latin typeface="Times New Roman" panose="02020603050405020304" pitchFamily="18" charset="0"/>
            </a:endParaRPr>
          </a:p>
        </p:txBody>
      </p:sp>
      <p:sp>
        <p:nvSpPr>
          <p:cNvPr id="237136" name="Rectangle 592"/>
          <p:cNvSpPr>
            <a:spLocks noChangeArrowheads="1"/>
          </p:cNvSpPr>
          <p:nvPr/>
        </p:nvSpPr>
        <p:spPr bwMode="auto">
          <a:xfrm>
            <a:off x="304800" y="5716588"/>
            <a:ext cx="118872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20000"/>
              </a:spcBef>
            </a:pPr>
            <a:r>
              <a:rPr lang="en-IE" sz="3200">
                <a:solidFill>
                  <a:srgbClr val="FF0000"/>
                </a:solidFill>
              </a:rPr>
              <a:t>The above is repeated for every pixel in the original image to generate the smoothed image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1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12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71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71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71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23710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37116"/>
                                        </p:tgtEl>
                                        <p:attrNameLst>
                                          <p:attrName>style.visibility</p:attrName>
                                        </p:attrNameLst>
                                      </p:cBhvr>
                                      <p:to>
                                        <p:strVal val="hidden"/>
                                      </p:to>
                                    </p:set>
                                  </p:childTnLst>
                                </p:cTn>
                              </p:par>
                              <p:par>
                                <p:cTn id="29" presetID="23" presetClass="entr" presetSubtype="32"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strVal val="4*#ppt_w"/>
                                          </p:val>
                                        </p:tav>
                                        <p:tav tm="100000">
                                          <p:val>
                                            <p:strVal val="#ppt_w"/>
                                          </p:val>
                                        </p:tav>
                                      </p:tavLst>
                                    </p:anim>
                                    <p:anim calcmode="lin" valueType="num">
                                      <p:cBhvr>
                                        <p:cTn id="32" dur="500" fill="hold"/>
                                        <p:tgtEl>
                                          <p:spTgt spid="5"/>
                                        </p:tgtEl>
                                        <p:attrNameLst>
                                          <p:attrName>ppt_h</p:attrName>
                                        </p:attrNameLst>
                                      </p:cBhvr>
                                      <p:tavLst>
                                        <p:tav tm="0">
                                          <p:val>
                                            <p:strVal val="4*#ppt_h"/>
                                          </p:val>
                                        </p:tav>
                                        <p:tav tm="100000">
                                          <p:val>
                                            <p:strVal val="#ppt_h"/>
                                          </p:val>
                                        </p:tav>
                                      </p:tavLst>
                                    </p:anim>
                                  </p:childTnLst>
                                </p:cTn>
                              </p:par>
                              <p:par>
                                <p:cTn id="33" presetID="23" presetClass="entr" presetSubtype="32" fill="hold" grpId="0" nodeType="withEffect">
                                  <p:stCondLst>
                                    <p:cond delay="0"/>
                                  </p:stCondLst>
                                  <p:childTnLst>
                                    <p:set>
                                      <p:cBhvr>
                                        <p:cTn id="34" dur="1" fill="hold">
                                          <p:stCondLst>
                                            <p:cond delay="0"/>
                                          </p:stCondLst>
                                        </p:cTn>
                                        <p:tgtEl>
                                          <p:spTgt spid="237130"/>
                                        </p:tgtEl>
                                        <p:attrNameLst>
                                          <p:attrName>style.visibility</p:attrName>
                                        </p:attrNameLst>
                                      </p:cBhvr>
                                      <p:to>
                                        <p:strVal val="visible"/>
                                      </p:to>
                                    </p:set>
                                    <p:anim calcmode="lin" valueType="num">
                                      <p:cBhvr>
                                        <p:cTn id="35" dur="500" fill="hold"/>
                                        <p:tgtEl>
                                          <p:spTgt spid="237130"/>
                                        </p:tgtEl>
                                        <p:attrNameLst>
                                          <p:attrName>ppt_w</p:attrName>
                                        </p:attrNameLst>
                                      </p:cBhvr>
                                      <p:tavLst>
                                        <p:tav tm="0">
                                          <p:val>
                                            <p:strVal val="4*#ppt_w"/>
                                          </p:val>
                                        </p:tav>
                                        <p:tav tm="100000">
                                          <p:val>
                                            <p:strVal val="#ppt_w"/>
                                          </p:val>
                                        </p:tav>
                                      </p:tavLst>
                                    </p:anim>
                                    <p:anim calcmode="lin" valueType="num">
                                      <p:cBhvr>
                                        <p:cTn id="36" dur="500" fill="hold"/>
                                        <p:tgtEl>
                                          <p:spTgt spid="237130"/>
                                        </p:tgtEl>
                                        <p:attrNameLst>
                                          <p:attrName>ppt_h</p:attrName>
                                        </p:attrNameLst>
                                      </p:cBhvr>
                                      <p:tavLst>
                                        <p:tav tm="0">
                                          <p:val>
                                            <p:strVal val="4*#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71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71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71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711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3713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3713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3711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7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112" grpId="0"/>
      <p:bldP spid="237115" grpId="0"/>
      <p:bldP spid="237129" grpId="0" animBg="1"/>
      <p:bldP spid="237116" grpId="0" animBg="1"/>
      <p:bldP spid="237116" grpId="1" animBg="1"/>
      <p:bldP spid="237117" grpId="0" animBg="1"/>
      <p:bldP spid="237130" grpId="0" animBg="1"/>
      <p:bldP spid="237132" grpId="0" animBg="1"/>
      <p:bldP spid="237132" grpId="1" animBg="1"/>
      <p:bldP spid="237114" grpId="0"/>
      <p:bldP spid="237113" grpId="0"/>
      <p:bldP spid="2371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398588" y="474663"/>
            <a:ext cx="7620000" cy="585787"/>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3200">
                <a:solidFill>
                  <a:srgbClr val="FF0000"/>
                </a:solidFill>
                <a:latin typeface="Verdana" panose="020B0604030504040204" pitchFamily="34" charset="0"/>
              </a:rPr>
              <a:t>Smoothing Spatial Filters</a:t>
            </a:r>
          </a:p>
        </p:txBody>
      </p:sp>
      <p:sp>
        <p:nvSpPr>
          <p:cNvPr id="157699" name="Rectangle 3"/>
          <p:cNvSpPr>
            <a:spLocks noGrp="1" noChangeArrowheads="1"/>
          </p:cNvSpPr>
          <p:nvPr>
            <p:ph type="body" sz="half" idx="1"/>
          </p:nvPr>
        </p:nvSpPr>
        <p:spPr>
          <a:xfrm>
            <a:off x="319088" y="1600200"/>
            <a:ext cx="11191875" cy="4979988"/>
          </a:xfrm>
          <a:ln>
            <a:miter lim="800000"/>
            <a:headEnd/>
            <a:tailEnd/>
          </a:ln>
        </p:spPr>
        <p:txBody>
          <a:bodyPr>
            <a:normAutofit lnSpcReduction="10000"/>
          </a:bodyPr>
          <a:lstStyle/>
          <a:p>
            <a:pPr marL="274320" indent="-274320" eaLnBrk="1" fontAlgn="auto" hangingPunct="1">
              <a:spcAft>
                <a:spcPts val="0"/>
              </a:spcAft>
              <a:buClr>
                <a:schemeClr val="accent3"/>
              </a:buClr>
              <a:buFont typeface="Wingdings 2"/>
              <a:buChar char=""/>
              <a:defRPr/>
            </a:pPr>
            <a:r>
              <a:rPr lang="en-US" altLang="zh-TW" sz="3200" dirty="0"/>
              <a:t>The general implementation for filtering an </a:t>
            </a:r>
            <a:r>
              <a:rPr lang="en-US" altLang="zh-TW" sz="3200" i="1" dirty="0" smtClean="0"/>
              <a:t>M </a:t>
            </a:r>
            <a:r>
              <a:rPr lang="en-US" altLang="zh-TW" sz="3200" dirty="0" smtClean="0"/>
              <a:t>X </a:t>
            </a:r>
            <a:r>
              <a:rPr lang="en-US" altLang="zh-TW" sz="3200" i="1" dirty="0" smtClean="0"/>
              <a:t>N</a:t>
            </a:r>
            <a:r>
              <a:rPr lang="en-US" altLang="zh-TW" sz="3200" dirty="0" smtClean="0"/>
              <a:t> </a:t>
            </a:r>
            <a:r>
              <a:rPr lang="en-US" altLang="zh-TW" sz="3200" dirty="0"/>
              <a:t>image with a weighted averaging filter of size </a:t>
            </a:r>
            <a:r>
              <a:rPr lang="en-US" altLang="zh-TW" sz="3200" i="1" dirty="0" smtClean="0"/>
              <a:t>m </a:t>
            </a:r>
            <a:r>
              <a:rPr lang="en-US" altLang="zh-TW" sz="3200" dirty="0" smtClean="0"/>
              <a:t>x </a:t>
            </a:r>
            <a:r>
              <a:rPr lang="en-US" altLang="zh-TW" sz="3200" i="1" dirty="0" smtClean="0"/>
              <a:t>n</a:t>
            </a:r>
            <a:r>
              <a:rPr lang="en-US" altLang="zh-TW" sz="3200" dirty="0" smtClean="0"/>
              <a:t> </a:t>
            </a:r>
            <a:r>
              <a:rPr lang="en-US" altLang="zh-TW" sz="3200" dirty="0"/>
              <a:t>is given by </a:t>
            </a:r>
          </a:p>
          <a:p>
            <a:pPr marL="274320" indent="-274320" eaLnBrk="1" fontAlgn="auto" hangingPunct="1">
              <a:spcAft>
                <a:spcPts val="0"/>
              </a:spcAft>
              <a:buClr>
                <a:schemeClr val="accent3"/>
              </a:buClr>
              <a:buFont typeface="Wingdings 2"/>
              <a:buChar char=""/>
              <a:defRPr/>
            </a:pPr>
            <a:endParaRPr lang="en-US" altLang="zh-TW" sz="2400" dirty="0"/>
          </a:p>
          <a:p>
            <a:pPr marL="274320" indent="-274320" eaLnBrk="1" fontAlgn="auto" hangingPunct="1">
              <a:spcAft>
                <a:spcPts val="0"/>
              </a:spcAft>
              <a:buClr>
                <a:schemeClr val="accent3"/>
              </a:buClr>
              <a:buFont typeface="Wingdings 2"/>
              <a:buChar char=""/>
              <a:defRPr/>
            </a:pPr>
            <a:endParaRPr lang="en-US" altLang="zh-TW" sz="2400" dirty="0"/>
          </a:p>
          <a:p>
            <a:pPr marL="274320" indent="-274320" eaLnBrk="1" fontAlgn="auto" hangingPunct="1">
              <a:spcAft>
                <a:spcPts val="0"/>
              </a:spcAft>
              <a:buClr>
                <a:schemeClr val="accent3"/>
              </a:buClr>
              <a:buFont typeface="Wingdings 2"/>
              <a:buChar char=""/>
              <a:defRPr/>
            </a:pPr>
            <a:endParaRPr lang="en-US" altLang="zh-TW" sz="2400" dirty="0"/>
          </a:p>
          <a:p>
            <a:pPr marL="274320" indent="-274320" eaLnBrk="1" fontAlgn="auto" hangingPunct="1">
              <a:spcAft>
                <a:spcPts val="0"/>
              </a:spcAft>
              <a:buClr>
                <a:schemeClr val="accent3"/>
              </a:buClr>
              <a:buFontTx/>
              <a:buNone/>
              <a:defRPr/>
            </a:pPr>
            <a:endParaRPr lang="en-US" altLang="zh-TW" sz="2400" dirty="0"/>
          </a:p>
          <a:p>
            <a:pPr marL="274320" indent="-274320" eaLnBrk="1" fontAlgn="auto" hangingPunct="1">
              <a:spcAft>
                <a:spcPts val="0"/>
              </a:spcAft>
              <a:buClr>
                <a:schemeClr val="accent3"/>
              </a:buClr>
              <a:buFontTx/>
              <a:buNone/>
              <a:defRPr/>
            </a:pPr>
            <a:endParaRPr lang="en-US" altLang="zh-TW" sz="2400" dirty="0"/>
          </a:p>
          <a:p>
            <a:pPr marL="274320" indent="-274320" eaLnBrk="1" fontAlgn="auto" hangingPunct="1">
              <a:spcAft>
                <a:spcPts val="0"/>
              </a:spcAft>
              <a:buClr>
                <a:schemeClr val="accent3"/>
              </a:buClr>
              <a:buFontTx/>
              <a:buNone/>
              <a:defRPr/>
            </a:pPr>
            <a:r>
              <a:rPr lang="en-US" altLang="zh-TW" sz="2400" dirty="0"/>
              <a:t>    </a:t>
            </a:r>
            <a:endParaRPr lang="en-US" altLang="zh-TW" sz="2400" dirty="0" smtClean="0"/>
          </a:p>
          <a:p>
            <a:pPr marL="274320" indent="-274320" eaLnBrk="1" fontAlgn="auto" hangingPunct="1">
              <a:spcAft>
                <a:spcPts val="0"/>
              </a:spcAft>
              <a:buClr>
                <a:schemeClr val="accent3"/>
              </a:buClr>
              <a:buFontTx/>
              <a:buNone/>
              <a:defRPr/>
            </a:pPr>
            <a:endParaRPr lang="en-US" altLang="zh-TW" sz="2400" dirty="0" smtClean="0"/>
          </a:p>
          <a:p>
            <a:pPr marL="274320" indent="-274320" eaLnBrk="1" fontAlgn="auto" hangingPunct="1">
              <a:spcAft>
                <a:spcPts val="0"/>
              </a:spcAft>
              <a:buClr>
                <a:schemeClr val="accent3"/>
              </a:buClr>
              <a:buFontTx/>
              <a:buNone/>
              <a:defRPr/>
            </a:pPr>
            <a:endParaRPr lang="en-US" altLang="zh-TW" sz="2400" dirty="0" smtClean="0"/>
          </a:p>
          <a:p>
            <a:pPr marL="274320" indent="-274320" eaLnBrk="1" fontAlgn="auto" hangingPunct="1">
              <a:spcAft>
                <a:spcPts val="0"/>
              </a:spcAft>
              <a:buClr>
                <a:schemeClr val="accent3"/>
              </a:buClr>
              <a:buFontTx/>
              <a:buNone/>
              <a:defRPr/>
            </a:pPr>
            <a:r>
              <a:rPr lang="en-US" altLang="zh-TW" sz="2800" dirty="0" smtClean="0"/>
              <a:t> </a:t>
            </a:r>
            <a:r>
              <a:rPr lang="en-US" altLang="zh-TW" sz="2800" dirty="0"/>
              <a:t>where </a:t>
            </a:r>
            <a:r>
              <a:rPr lang="en-US" altLang="zh-TW" sz="2800" i="1" dirty="0"/>
              <a:t>a</a:t>
            </a:r>
            <a:r>
              <a:rPr lang="en-US" altLang="zh-TW" sz="2800" dirty="0"/>
              <a:t>=(</a:t>
            </a:r>
            <a:r>
              <a:rPr lang="en-US" altLang="zh-TW" sz="2800" i="1" dirty="0"/>
              <a:t>m</a:t>
            </a:r>
            <a:r>
              <a:rPr lang="en-US" altLang="zh-TW" sz="2800" dirty="0"/>
              <a:t>-1)/2 and </a:t>
            </a:r>
            <a:r>
              <a:rPr lang="en-US" altLang="zh-TW" sz="2800" i="1" dirty="0"/>
              <a:t>b</a:t>
            </a:r>
            <a:r>
              <a:rPr lang="en-US" altLang="zh-TW" sz="2800" dirty="0"/>
              <a:t>=(</a:t>
            </a:r>
            <a:r>
              <a:rPr lang="en-US" altLang="zh-TW" sz="2800" i="1" dirty="0"/>
              <a:t>n</a:t>
            </a:r>
            <a:r>
              <a:rPr lang="en-US" altLang="zh-TW" sz="2800" dirty="0"/>
              <a:t>-1)/2</a:t>
            </a:r>
          </a:p>
          <a:p>
            <a:pPr marL="274320" indent="-274320" eaLnBrk="1" fontAlgn="auto" hangingPunct="1">
              <a:spcAft>
                <a:spcPts val="0"/>
              </a:spcAft>
              <a:buClr>
                <a:schemeClr val="accent3"/>
              </a:buClr>
              <a:buFont typeface="Wingdings 2"/>
              <a:buChar char=""/>
              <a:defRPr/>
            </a:pPr>
            <a:endParaRPr lang="en-US" altLang="zh-TW" sz="2800" dirty="0"/>
          </a:p>
        </p:txBody>
      </p:sp>
      <p:graphicFrame>
        <p:nvGraphicFramePr>
          <p:cNvPr id="60420" name="Object 9"/>
          <p:cNvGraphicFramePr>
            <a:graphicFrameLocks noGrp="1" noChangeAspect="1"/>
          </p:cNvGraphicFramePr>
          <p:nvPr>
            <p:ph sz="half" idx="2"/>
          </p:nvPr>
        </p:nvGraphicFramePr>
        <p:xfrm>
          <a:off x="1450975" y="2840038"/>
          <a:ext cx="7513638" cy="2128837"/>
        </p:xfrm>
        <a:graphic>
          <a:graphicData uri="http://schemas.openxmlformats.org/presentationml/2006/ole">
            <mc:AlternateContent xmlns:mc="http://schemas.openxmlformats.org/markup-compatibility/2006">
              <mc:Choice xmlns:v="urn:schemas-microsoft-com:vml" Requires="v">
                <p:oleObj spid="_x0000_s60422" name="方程式" r:id="rId3" imgW="2247900" imgH="838200" progId="Equation.3">
                  <p:embed/>
                </p:oleObj>
              </mc:Choice>
              <mc:Fallback>
                <p:oleObj name="方程式" r:id="rId3" imgW="2247900" imgH="838200" progId="Equation.3">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2840038"/>
                        <a:ext cx="7513638"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endParaRPr lang="en-US" smtClean="0"/>
          </a:p>
        </p:txBody>
      </p:sp>
      <p:sp>
        <p:nvSpPr>
          <p:cNvPr id="61443" name="Text Placeholder 2"/>
          <p:cNvSpPr>
            <a:spLocks noGrp="1"/>
          </p:cNvSpPr>
          <p:nvPr>
            <p:ph type="body" sz="half" idx="1"/>
          </p:nvPr>
        </p:nvSpPr>
        <p:spPr>
          <a:xfrm>
            <a:off x="609600" y="1600200"/>
            <a:ext cx="5384800" cy="4525963"/>
          </a:xfrm>
        </p:spPr>
        <p:txBody>
          <a:bodyPr/>
          <a:lstStyle/>
          <a:p>
            <a:pPr eaLnBrk="1" hangingPunct="1"/>
            <a:endParaRPr lang="en-US" smtClean="0"/>
          </a:p>
        </p:txBody>
      </p:sp>
      <p:sp>
        <p:nvSpPr>
          <p:cNvPr id="61444" name="Content Placeholder 3"/>
          <p:cNvSpPr>
            <a:spLocks noGrp="1"/>
          </p:cNvSpPr>
          <p:nvPr>
            <p:ph sz="half" idx="2"/>
          </p:nvPr>
        </p:nvSpPr>
        <p:spPr>
          <a:xfrm>
            <a:off x="6197600" y="1600200"/>
            <a:ext cx="5384800" cy="4525963"/>
          </a:xfrm>
        </p:spPr>
        <p:txBody>
          <a:bodyPr/>
          <a:lstStyle/>
          <a:p>
            <a:pPr eaLnBrk="1" hangingPunct="1"/>
            <a:endParaRPr lang="en-US" smtClean="0"/>
          </a:p>
        </p:txBody>
      </p:sp>
      <p:pic>
        <p:nvPicPr>
          <p:cNvPr id="614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075" y="436563"/>
            <a:ext cx="11715750" cy="625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endParaRPr lang="en-US" smtClean="0"/>
          </a:p>
        </p:txBody>
      </p:sp>
      <p:sp>
        <p:nvSpPr>
          <p:cNvPr id="62467" name="Text Placeholder 2"/>
          <p:cNvSpPr>
            <a:spLocks noGrp="1"/>
          </p:cNvSpPr>
          <p:nvPr>
            <p:ph type="body" sz="half" idx="1"/>
          </p:nvPr>
        </p:nvSpPr>
        <p:spPr>
          <a:xfrm>
            <a:off x="609600" y="1600200"/>
            <a:ext cx="5384800" cy="4525963"/>
          </a:xfrm>
        </p:spPr>
        <p:txBody>
          <a:bodyPr/>
          <a:lstStyle/>
          <a:p>
            <a:pPr eaLnBrk="1" hangingPunct="1"/>
            <a:endParaRPr lang="en-US" smtClean="0"/>
          </a:p>
        </p:txBody>
      </p:sp>
      <p:sp>
        <p:nvSpPr>
          <p:cNvPr id="62468" name="Content Placeholder 3"/>
          <p:cNvSpPr>
            <a:spLocks noGrp="1"/>
          </p:cNvSpPr>
          <p:nvPr>
            <p:ph sz="half" idx="2"/>
          </p:nvPr>
        </p:nvSpPr>
        <p:spPr>
          <a:xfrm>
            <a:off x="6197600" y="1600200"/>
            <a:ext cx="5384800" cy="4525963"/>
          </a:xfrm>
        </p:spPr>
        <p:txBody>
          <a:bodyPr/>
          <a:lstStyle/>
          <a:p>
            <a:pPr eaLnBrk="1" hangingPunct="1"/>
            <a:endParaRPr lang="en-US" smtClean="0"/>
          </a:p>
        </p:txBody>
      </p:sp>
      <p:pic>
        <p:nvPicPr>
          <p:cNvPr id="6246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788" y="425450"/>
            <a:ext cx="11476037" cy="58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endParaRPr lang="en-US" smtClean="0"/>
          </a:p>
        </p:txBody>
      </p:sp>
      <p:sp>
        <p:nvSpPr>
          <p:cNvPr id="63491" name="Text Placeholder 2"/>
          <p:cNvSpPr>
            <a:spLocks noGrp="1"/>
          </p:cNvSpPr>
          <p:nvPr>
            <p:ph type="body" sz="half" idx="1"/>
          </p:nvPr>
        </p:nvSpPr>
        <p:spPr>
          <a:xfrm>
            <a:off x="609600" y="1600200"/>
            <a:ext cx="5384800" cy="4525963"/>
          </a:xfrm>
        </p:spPr>
        <p:txBody>
          <a:bodyPr/>
          <a:lstStyle/>
          <a:p>
            <a:pPr eaLnBrk="1" hangingPunct="1"/>
            <a:endParaRPr lang="en-US" smtClean="0"/>
          </a:p>
        </p:txBody>
      </p:sp>
      <p:sp>
        <p:nvSpPr>
          <p:cNvPr id="63492" name="Content Placeholder 3"/>
          <p:cNvSpPr>
            <a:spLocks noGrp="1"/>
          </p:cNvSpPr>
          <p:nvPr>
            <p:ph sz="half" idx="2"/>
          </p:nvPr>
        </p:nvSpPr>
        <p:spPr>
          <a:xfrm>
            <a:off x="6197600" y="1600200"/>
            <a:ext cx="5384800" cy="4525963"/>
          </a:xfrm>
        </p:spPr>
        <p:txBody>
          <a:bodyPr/>
          <a:lstStyle/>
          <a:p>
            <a:pPr eaLnBrk="1" hangingPunct="1"/>
            <a:endParaRPr lang="en-US" smtClean="0"/>
          </a:p>
        </p:txBody>
      </p:sp>
      <p:pic>
        <p:nvPicPr>
          <p:cNvPr id="6349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575" y="528638"/>
            <a:ext cx="11102975" cy="614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endParaRPr lang="en-US" smtClean="0"/>
          </a:p>
        </p:txBody>
      </p:sp>
      <p:sp>
        <p:nvSpPr>
          <p:cNvPr id="64515" name="Text Placeholder 2"/>
          <p:cNvSpPr>
            <a:spLocks noGrp="1"/>
          </p:cNvSpPr>
          <p:nvPr>
            <p:ph type="body" sz="half" idx="1"/>
          </p:nvPr>
        </p:nvSpPr>
        <p:spPr>
          <a:xfrm>
            <a:off x="609600" y="1600200"/>
            <a:ext cx="5384800" cy="4525963"/>
          </a:xfrm>
        </p:spPr>
        <p:txBody>
          <a:bodyPr/>
          <a:lstStyle/>
          <a:p>
            <a:pPr eaLnBrk="1" hangingPunct="1"/>
            <a:endParaRPr lang="en-US" smtClean="0"/>
          </a:p>
        </p:txBody>
      </p:sp>
      <p:sp>
        <p:nvSpPr>
          <p:cNvPr id="64516" name="Content Placeholder 3"/>
          <p:cNvSpPr>
            <a:spLocks noGrp="1"/>
          </p:cNvSpPr>
          <p:nvPr>
            <p:ph sz="half" idx="2"/>
          </p:nvPr>
        </p:nvSpPr>
        <p:spPr>
          <a:xfrm>
            <a:off x="6197600" y="1600200"/>
            <a:ext cx="5384800" cy="4525963"/>
          </a:xfrm>
        </p:spPr>
        <p:txBody>
          <a:bodyPr/>
          <a:lstStyle/>
          <a:p>
            <a:pPr eaLnBrk="1" hangingPunct="1"/>
            <a:endParaRPr lang="en-US" smtClean="0"/>
          </a:p>
        </p:txBody>
      </p:sp>
      <p:pic>
        <p:nvPicPr>
          <p:cNvPr id="6451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74638"/>
            <a:ext cx="11449050" cy="63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471488"/>
            <a:ext cx="10515600" cy="1325563"/>
          </a:xfrm>
        </p:spPr>
        <p:txBody>
          <a:bodyPr/>
          <a:lstStyle/>
          <a:p>
            <a:pPr eaLnBrk="1" hangingPunct="1"/>
            <a:r>
              <a:rPr lang="en-US" sz="4000" smtClean="0">
                <a:solidFill>
                  <a:srgbClr val="C00000"/>
                </a:solidFill>
                <a:latin typeface="Arial" panose="020B0604020202020204" pitchFamily="34" charset="0"/>
                <a:cs typeface="Arial" panose="020B0604020202020204" pitchFamily="34" charset="0"/>
              </a:rPr>
              <a:t>Spatial filtering</a:t>
            </a:r>
            <a:endParaRPr lang="en-IN" sz="4000" smtClean="0">
              <a:solidFill>
                <a:srgbClr val="C00000"/>
              </a:solidFill>
            </a:endParaRPr>
          </a:p>
        </p:txBody>
      </p:sp>
      <p:sp>
        <p:nvSpPr>
          <p:cNvPr id="3" name="Content Placeholder 2"/>
          <p:cNvSpPr>
            <a:spLocks noGrp="1"/>
          </p:cNvSpPr>
          <p:nvPr>
            <p:ph idx="1"/>
          </p:nvPr>
        </p:nvSpPr>
        <p:spPr>
          <a:xfrm>
            <a:off x="219075" y="993775"/>
            <a:ext cx="11134725" cy="5741988"/>
          </a:xfrm>
        </p:spPr>
        <p:txBody>
          <a:bodyPr>
            <a:normAutofit/>
          </a:bodyPr>
          <a:lstStyle/>
          <a:p>
            <a:pPr marL="343080" indent="-343080" eaLnBrk="1" fontAlgn="auto" hangingPunct="1">
              <a:spcAft>
                <a:spcPts val="0"/>
              </a:spcAft>
              <a:buClr>
                <a:schemeClr val="accent3"/>
              </a:buClr>
              <a:buFont typeface="Wingdings 2"/>
              <a:buChar char=""/>
              <a:defRPr/>
            </a:pPr>
            <a:r>
              <a:rPr lang="en-US" dirty="0" smtClean="0">
                <a:solidFill>
                  <a:srgbClr val="000000"/>
                </a:solidFill>
                <a:latin typeface="Arial" pitchFamily="32"/>
                <a:cs typeface="Arial" pitchFamily="32"/>
              </a:rPr>
              <a:t>                                                                          </a:t>
            </a:r>
          </a:p>
          <a:p>
            <a:pPr marL="343080" indent="-343080" eaLnBrk="1" fontAlgn="auto" hangingPunct="1">
              <a:spcAft>
                <a:spcPts val="0"/>
              </a:spcAft>
              <a:buClr>
                <a:schemeClr val="accent3"/>
              </a:buClr>
              <a:buFont typeface="Wingdings 2"/>
              <a:buChar char=""/>
              <a:defRPr/>
            </a:pPr>
            <a:endParaRPr lang="en-US" i="1" dirty="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smtClean="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smtClean="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smtClean="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endParaRPr lang="en-US" i="1" dirty="0" smtClean="0">
              <a:solidFill>
                <a:srgbClr val="000000"/>
              </a:solidFill>
              <a:latin typeface="Arial" pitchFamily="32"/>
              <a:cs typeface="Arial" pitchFamily="32"/>
            </a:endParaRPr>
          </a:p>
          <a:p>
            <a:pPr marL="343080" indent="-343080" eaLnBrk="1" fontAlgn="auto" hangingPunct="1">
              <a:spcAft>
                <a:spcPts val="0"/>
              </a:spcAft>
              <a:buClr>
                <a:schemeClr val="accent3"/>
              </a:buClr>
              <a:buFont typeface="Wingdings 2"/>
              <a:buChar char=""/>
              <a:defRPr/>
            </a:pPr>
            <a:r>
              <a:rPr lang="en-US" i="1" dirty="0" smtClean="0">
                <a:solidFill>
                  <a:srgbClr val="000000"/>
                </a:solidFill>
                <a:latin typeface="Arial" pitchFamily="32"/>
                <a:cs typeface="Arial" pitchFamily="32"/>
              </a:rPr>
              <a:t>Point processing </a:t>
            </a:r>
          </a:p>
          <a:p>
            <a:pPr marL="343080" indent="-343080" eaLnBrk="1" fontAlgn="auto" hangingPunct="1">
              <a:spcAft>
                <a:spcPts val="0"/>
              </a:spcAft>
              <a:buClr>
                <a:schemeClr val="accent3"/>
              </a:buClr>
              <a:buFont typeface="Wingdings 2"/>
              <a:buChar char=""/>
              <a:defRPr/>
            </a:pPr>
            <a:r>
              <a:rPr lang="en-US" i="1" dirty="0" smtClean="0">
                <a:solidFill>
                  <a:srgbClr val="000000"/>
                </a:solidFill>
                <a:latin typeface="Arial" pitchFamily="32"/>
                <a:cs typeface="Arial" pitchFamily="32"/>
              </a:rPr>
              <a:t>Neighborhood processing</a:t>
            </a:r>
            <a:endParaRPr lang="x-none" i="1" dirty="0" smtClean="0">
              <a:solidFill>
                <a:srgbClr val="000000"/>
              </a:solidFill>
              <a:latin typeface="Arial" pitchFamily="32"/>
              <a:cs typeface="Arial" pitchFamily="32"/>
            </a:endParaRPr>
          </a:p>
          <a:p>
            <a:pPr marL="274320" indent="-274320" eaLnBrk="1" fontAlgn="auto" hangingPunct="1">
              <a:spcAft>
                <a:spcPts val="0"/>
              </a:spcAft>
              <a:buClr>
                <a:schemeClr val="accent3"/>
              </a:buClr>
              <a:buFont typeface="Wingdings 2"/>
              <a:buChar char=""/>
              <a:defRPr/>
            </a:pPr>
            <a:endParaRPr lang="en-IN" dirty="0"/>
          </a:p>
        </p:txBody>
      </p:sp>
      <p:pic>
        <p:nvPicPr>
          <p:cNvPr id="143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530350"/>
            <a:ext cx="8648700" cy="3582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6491288"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100" y="1879600"/>
            <a:ext cx="58039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5"/>
          <p:cNvSpPr txBox="1">
            <a:spLocks noChangeArrowheads="1"/>
          </p:cNvSpPr>
          <p:nvPr/>
        </p:nvSpPr>
        <p:spPr bwMode="auto">
          <a:xfrm>
            <a:off x="563563" y="257175"/>
            <a:ext cx="9536112" cy="461963"/>
          </a:xfrm>
          <a:prstGeom prst="rect">
            <a:avLst/>
          </a:prstGeom>
          <a:noFill/>
          <a:ln w="9525">
            <a:noFill/>
            <a:miter lim="800000"/>
            <a:headEnd/>
            <a:tailEnd/>
          </a:ln>
          <a:effectLst>
            <a:outerShdw dist="35921" dir="2700000" algn="ctr" rotWithShape="0">
              <a:schemeClr val="folHlink"/>
            </a:outerShdw>
          </a:effectLst>
        </p:spPr>
        <p:txBody>
          <a:bodyPr>
            <a:spAutoFit/>
          </a:bodyPr>
          <a:lstStyle/>
          <a:p>
            <a:pPr algn="ctr" eaLnBrk="1" fontAlgn="auto" hangingPunct="1">
              <a:spcBef>
                <a:spcPts val="0"/>
              </a:spcBef>
              <a:spcAft>
                <a:spcPts val="0"/>
              </a:spcAft>
              <a:defRPr/>
            </a:pPr>
            <a:r>
              <a:rPr lang="en-US" altLang="zh-TW" sz="2400" dirty="0">
                <a:solidFill>
                  <a:schemeClr val="tx1">
                    <a:lumMod val="85000"/>
                    <a:lumOff val="15000"/>
                  </a:schemeClr>
                </a:solidFill>
                <a:latin typeface="Verdana" pitchFamily="34" charset="0"/>
              </a:rPr>
              <a:t>Image smoothing with masks of various sizes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12763" y="0"/>
            <a:ext cx="10972800" cy="1143000"/>
          </a:xfrm>
        </p:spPr>
        <p:txBody>
          <a:bodyPr/>
          <a:lstStyle/>
          <a:p>
            <a:pPr eaLnBrk="1" hangingPunct="1"/>
            <a:r>
              <a:rPr lang="en-IE" smtClean="0">
                <a:ea typeface="ＭＳ Ｐゴシック" panose="020B0600070205080204" pitchFamily="34" charset="-128"/>
              </a:rPr>
              <a:t>Another Smoothing Example</a:t>
            </a:r>
            <a:endParaRPr lang="en-US" smtClean="0">
              <a:ea typeface="ＭＳ Ｐゴシック" panose="020B0600070205080204" pitchFamily="34" charset="-128"/>
            </a:endParaRPr>
          </a:p>
        </p:txBody>
      </p:sp>
      <p:sp>
        <p:nvSpPr>
          <p:cNvPr id="66563" name="Rectangle 3"/>
          <p:cNvSpPr>
            <a:spLocks noGrp="1" noChangeArrowheads="1"/>
          </p:cNvSpPr>
          <p:nvPr>
            <p:ph type="body" idx="1"/>
          </p:nvPr>
        </p:nvSpPr>
        <p:spPr>
          <a:xfrm>
            <a:off x="623888" y="1509713"/>
            <a:ext cx="11055350" cy="2773362"/>
          </a:xfrm>
        </p:spPr>
        <p:txBody>
          <a:bodyPr/>
          <a:lstStyle/>
          <a:p>
            <a:pPr marL="0" indent="0" eaLnBrk="1" hangingPunct="1"/>
            <a:r>
              <a:rPr lang="en-IE" smtClean="0">
                <a:ea typeface="ＭＳ Ｐゴシック" panose="020B0600070205080204" pitchFamily="34" charset="-128"/>
              </a:rPr>
              <a:t>By smoothing the original image we get rid of lots of the finer detail which leaves only the gross features for  thresholding</a:t>
            </a:r>
            <a:endParaRPr lang="en-US" smtClean="0">
              <a:ea typeface="ＭＳ Ｐゴシック" panose="020B0600070205080204" pitchFamily="34" charset="-128"/>
            </a:endParaRPr>
          </a:p>
        </p:txBody>
      </p:sp>
      <p:grpSp>
        <p:nvGrpSpPr>
          <p:cNvPr id="66564" name="Group 13"/>
          <p:cNvGrpSpPr>
            <a:grpSpLocks/>
          </p:cNvGrpSpPr>
          <p:nvPr/>
        </p:nvGrpSpPr>
        <p:grpSpPr bwMode="auto">
          <a:xfrm>
            <a:off x="-4763" y="1631950"/>
            <a:ext cx="347663" cy="5229225"/>
            <a:chOff x="-2" y="1034"/>
            <a:chExt cx="164" cy="3294"/>
          </a:xfrm>
        </p:grpSpPr>
        <p:pic>
          <p:nvPicPr>
            <p:cNvPr id="66571" name="Picture 6" descr="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grpSp>
        <p:nvGrpSpPr>
          <p:cNvPr id="66565" name="Group 12"/>
          <p:cNvGrpSpPr>
            <a:grpSpLocks/>
          </p:cNvGrpSpPr>
          <p:nvPr/>
        </p:nvGrpSpPr>
        <p:grpSpPr bwMode="auto">
          <a:xfrm>
            <a:off x="984250" y="2997200"/>
            <a:ext cx="9894888" cy="3376613"/>
            <a:chOff x="538" y="832"/>
            <a:chExt cx="4602" cy="1880"/>
          </a:xfrm>
        </p:grpSpPr>
        <p:pic>
          <p:nvPicPr>
            <p:cNvPr id="66567" name="Picture 4"/>
            <p:cNvPicPr>
              <a:picLocks noChangeAspect="1" noChangeArrowheads="1"/>
            </p:cNvPicPr>
            <p:nvPr/>
          </p:nvPicPr>
          <p:blipFill>
            <a:blip r:embed="rId4">
              <a:extLst>
                <a:ext uri="{28A0092B-C50C-407E-A947-70E740481C1C}">
                  <a14:useLocalDpi xmlns:a14="http://schemas.microsoft.com/office/drawing/2010/main" val="0"/>
                </a:ext>
              </a:extLst>
            </a:blip>
            <a:srcRect b="23015"/>
            <a:stretch>
              <a:fillRect/>
            </a:stretch>
          </p:blipFill>
          <p:spPr bwMode="auto">
            <a:xfrm>
              <a:off x="538" y="832"/>
              <a:ext cx="4602" cy="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Text Box 9"/>
            <p:cNvSpPr txBox="1">
              <a:spLocks noChangeArrowheads="1"/>
            </p:cNvSpPr>
            <p:nvPr/>
          </p:nvSpPr>
          <p:spPr bwMode="auto">
            <a:xfrm>
              <a:off x="748" y="2478"/>
              <a:ext cx="8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Original Image</a:t>
              </a:r>
              <a:endParaRPr lang="en-US" b="1"/>
            </a:p>
          </p:txBody>
        </p:sp>
        <p:sp>
          <p:nvSpPr>
            <p:cNvPr id="66569" name="Text Box 10"/>
            <p:cNvSpPr txBox="1">
              <a:spLocks noChangeArrowheads="1"/>
            </p:cNvSpPr>
            <p:nvPr/>
          </p:nvSpPr>
          <p:spPr bwMode="auto">
            <a:xfrm>
              <a:off x="2194" y="2479"/>
              <a:ext cx="9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Smoothed Image</a:t>
              </a:r>
              <a:endParaRPr lang="en-US" b="1"/>
            </a:p>
          </p:txBody>
        </p:sp>
        <p:sp>
          <p:nvSpPr>
            <p:cNvPr id="66570" name="Text Box 11"/>
            <p:cNvSpPr txBox="1">
              <a:spLocks noChangeArrowheads="1"/>
            </p:cNvSpPr>
            <p:nvPr/>
          </p:nvSpPr>
          <p:spPr bwMode="auto">
            <a:xfrm>
              <a:off x="3641" y="2479"/>
              <a:ext cx="10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Thresholded Image</a:t>
              </a:r>
              <a:endParaRPr lang="en-US" b="1"/>
            </a:p>
          </p:txBody>
        </p:sp>
      </p:grpSp>
      <p:sp>
        <p:nvSpPr>
          <p:cNvPr id="66566" name="Text Box 12"/>
          <p:cNvSpPr txBox="1">
            <a:spLocks noChangeArrowheads="1"/>
          </p:cNvSpPr>
          <p:nvPr/>
        </p:nvSpPr>
        <p:spPr bwMode="auto">
          <a:xfrm>
            <a:off x="1244600" y="6553200"/>
            <a:ext cx="716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sz="1400"/>
              <a:t>* Image taken from Hubble Space Telescope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09600" y="274638"/>
            <a:ext cx="10972800" cy="1143000"/>
          </a:xfrm>
        </p:spPr>
        <p:txBody>
          <a:bodyPr/>
          <a:lstStyle/>
          <a:p>
            <a:pPr eaLnBrk="1" hangingPunct="1"/>
            <a:r>
              <a:rPr lang="en-US" sz="4000" smtClean="0">
                <a:solidFill>
                  <a:srgbClr val="FF0000"/>
                </a:solidFill>
              </a:rPr>
              <a:t>Limitations of Averaging filter </a:t>
            </a:r>
          </a:p>
        </p:txBody>
      </p:sp>
      <p:sp>
        <p:nvSpPr>
          <p:cNvPr id="68611" name="Content Placeholder 2"/>
          <p:cNvSpPr>
            <a:spLocks noGrp="1"/>
          </p:cNvSpPr>
          <p:nvPr>
            <p:ph idx="1"/>
          </p:nvPr>
        </p:nvSpPr>
        <p:spPr/>
        <p:txBody>
          <a:bodyPr/>
          <a:lstStyle/>
          <a:p>
            <a:pPr algn="just" eaLnBrk="1" hangingPunct="1"/>
            <a:r>
              <a:rPr lang="en-US" sz="2800" smtClean="0"/>
              <a:t>1) Averaging operation leads to blurring of an image. Blurring </a:t>
            </a:r>
            <a:r>
              <a:rPr lang="en-US" sz="2800" smtClean="0">
                <a:solidFill>
                  <a:srgbClr val="FF0000"/>
                </a:solidFill>
              </a:rPr>
              <a:t>affects feature localization.</a:t>
            </a:r>
          </a:p>
          <a:p>
            <a:pPr eaLnBrk="1" hangingPunct="1"/>
            <a:endParaRPr lang="en-US" sz="2800" smtClean="0">
              <a:solidFill>
                <a:srgbClr val="FF0000"/>
              </a:solidFill>
            </a:endParaRPr>
          </a:p>
          <a:p>
            <a:pPr eaLnBrk="1" hangingPunct="1"/>
            <a:r>
              <a:rPr lang="en-US" sz="2800" smtClean="0"/>
              <a:t>2) If the averaging operation is applied to an image corrupted by impulse noise then the </a:t>
            </a:r>
            <a:r>
              <a:rPr lang="en-US" sz="2800" smtClean="0">
                <a:solidFill>
                  <a:srgbClr val="FF0000"/>
                </a:solidFill>
              </a:rPr>
              <a:t>impulse noise is attenuated and diffused but not removed</a:t>
            </a:r>
            <a:r>
              <a:rPr lang="en-US" smtClean="0"/>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595313" y="538163"/>
            <a:ext cx="10972800" cy="1143000"/>
          </a:xfrm>
        </p:spPr>
        <p:txBody>
          <a:bodyPr/>
          <a:lstStyle/>
          <a:p>
            <a:pPr eaLnBrk="1" hangingPunct="1"/>
            <a:r>
              <a:rPr lang="en-US" altLang="zh-TW" sz="3600" smtClean="0">
                <a:solidFill>
                  <a:srgbClr val="FF0000"/>
                </a:solidFill>
                <a:latin typeface="Verdana" panose="020B0604030504040204" pitchFamily="34" charset="0"/>
                <a:ea typeface="PMingLiU" pitchFamily="18" charset="-120"/>
              </a:rPr>
              <a:t>Order-Statistic Filters</a:t>
            </a:r>
            <a:r>
              <a:rPr lang="en-US" altLang="zh-TW" sz="3600" smtClean="0">
                <a:ea typeface="PMingLiU" pitchFamily="18" charset="-120"/>
              </a:rPr>
              <a:t/>
            </a:r>
            <a:br>
              <a:rPr lang="en-US" altLang="zh-TW" sz="3600" smtClean="0">
                <a:ea typeface="PMingLiU" pitchFamily="18" charset="-120"/>
              </a:rPr>
            </a:br>
            <a:endParaRPr lang="en-US" sz="3600" smtClean="0"/>
          </a:p>
        </p:txBody>
      </p:sp>
      <p:sp>
        <p:nvSpPr>
          <p:cNvPr id="69635" name="Content Placeholder 2"/>
          <p:cNvSpPr>
            <a:spLocks noGrp="1"/>
          </p:cNvSpPr>
          <p:nvPr>
            <p:ph idx="1"/>
          </p:nvPr>
        </p:nvSpPr>
        <p:spPr>
          <a:xfrm>
            <a:off x="263525" y="1385888"/>
            <a:ext cx="11512550" cy="5305425"/>
          </a:xfrm>
        </p:spPr>
        <p:txBody>
          <a:bodyPr/>
          <a:lstStyle/>
          <a:p>
            <a:pPr eaLnBrk="1" hangingPunct="1"/>
            <a:r>
              <a:rPr lang="en-US" sz="2800" smtClean="0"/>
              <a:t>Nonlinear  spatial  filter.</a:t>
            </a:r>
          </a:p>
          <a:p>
            <a:pPr eaLnBrk="1" hangingPunct="1"/>
            <a:endParaRPr lang="en-US" sz="2800" smtClean="0"/>
          </a:p>
          <a:p>
            <a:pPr eaLnBrk="1" hangingPunct="1"/>
            <a:r>
              <a:rPr lang="en-US" sz="2800" smtClean="0"/>
              <a:t>Response is based on </a:t>
            </a:r>
            <a:r>
              <a:rPr lang="en-US" sz="2800" smtClean="0">
                <a:solidFill>
                  <a:srgbClr val="FF0000"/>
                </a:solidFill>
              </a:rPr>
              <a:t>ordering the pixels contained in the image area </a:t>
            </a:r>
            <a:r>
              <a:rPr lang="en-US" sz="2800" smtClean="0"/>
              <a:t>encompassed by filter, </a:t>
            </a:r>
          </a:p>
          <a:p>
            <a:pPr eaLnBrk="1" hangingPunct="1"/>
            <a:endParaRPr lang="en-US" sz="2800" smtClean="0"/>
          </a:p>
          <a:p>
            <a:pPr eaLnBrk="1" hangingPunct="1"/>
            <a:r>
              <a:rPr lang="en-US" sz="2800" smtClean="0">
                <a:solidFill>
                  <a:srgbClr val="FF0000"/>
                </a:solidFill>
              </a:rPr>
              <a:t>replacing the value of center pixel </a:t>
            </a:r>
            <a:r>
              <a:rPr lang="en-US" sz="2800" smtClean="0"/>
              <a:t>with value determined by the </a:t>
            </a:r>
            <a:r>
              <a:rPr lang="en-US" sz="2800" smtClean="0">
                <a:solidFill>
                  <a:srgbClr val="FF0000"/>
                </a:solidFill>
              </a:rPr>
              <a:t>ranking result.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09600" y="254000"/>
            <a:ext cx="10972800" cy="685800"/>
          </a:xfrm>
        </p:spPr>
        <p:txBody>
          <a:bodyPr/>
          <a:lstStyle/>
          <a:p>
            <a:pPr eaLnBrk="1" hangingPunct="1"/>
            <a:r>
              <a:rPr lang="en-US" sz="4000" smtClean="0"/>
              <a:t>Median filtering example</a:t>
            </a:r>
          </a:p>
        </p:txBody>
      </p:sp>
      <p:pic>
        <p:nvPicPr>
          <p:cNvPr id="7065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7175" y="992188"/>
            <a:ext cx="11604625" cy="5768975"/>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endParaRPr lang="en-US" smtClean="0"/>
          </a:p>
        </p:txBody>
      </p:sp>
      <p:pic>
        <p:nvPicPr>
          <p:cNvPr id="7168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1775" y="385763"/>
            <a:ext cx="11242675" cy="6337300"/>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519113" y="-287338"/>
            <a:ext cx="10972800" cy="1143001"/>
          </a:xfrm>
        </p:spPr>
        <p:txBody>
          <a:bodyPr/>
          <a:lstStyle/>
          <a:p>
            <a:pPr eaLnBrk="1" hangingPunct="1"/>
            <a:r>
              <a:rPr lang="en-US" sz="4000" smtClean="0"/>
              <a:t>Median filtering example</a:t>
            </a:r>
          </a:p>
        </p:txBody>
      </p:sp>
      <p:sp>
        <p:nvSpPr>
          <p:cNvPr id="72707" name="Content Placeholder 2"/>
          <p:cNvSpPr>
            <a:spLocks noGrp="1"/>
          </p:cNvSpPr>
          <p:nvPr>
            <p:ph idx="1"/>
          </p:nvPr>
        </p:nvSpPr>
        <p:spPr/>
        <p:txBody>
          <a:bodyPr/>
          <a:lstStyle/>
          <a:p>
            <a:pPr eaLnBrk="1" hangingPunct="1"/>
            <a:endParaRPr lang="en-US" smtClean="0"/>
          </a:p>
        </p:txBody>
      </p:sp>
      <p:pic>
        <p:nvPicPr>
          <p:cNvPr id="727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117600"/>
            <a:ext cx="11171238"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endParaRPr lang="en-US" smtClean="0"/>
          </a:p>
        </p:txBody>
      </p:sp>
      <p:pic>
        <p:nvPicPr>
          <p:cNvPr id="7373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888" y="257175"/>
            <a:ext cx="11887200" cy="627221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endParaRPr lang="en-US" smtClean="0"/>
          </a:p>
        </p:txBody>
      </p:sp>
      <p:pic>
        <p:nvPicPr>
          <p:cNvPr id="7475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 y="334963"/>
            <a:ext cx="11706225" cy="6362700"/>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p:cNvSpPr>
            <a:spLocks noGrp="1" noChangeArrowheads="1"/>
          </p:cNvSpPr>
          <p:nvPr>
            <p:ph type="body" idx="1"/>
          </p:nvPr>
        </p:nvSpPr>
        <p:spPr>
          <a:xfrm>
            <a:off x="401638" y="692150"/>
            <a:ext cx="11180762" cy="5632450"/>
          </a:xfrm>
          <a:ln>
            <a:miter lim="800000"/>
            <a:headEnd/>
            <a:tailEnd/>
          </a:ln>
        </p:spPr>
        <p:txBody>
          <a:bodyPr>
            <a:normAutofit/>
          </a:bodyPr>
          <a:lstStyle/>
          <a:p>
            <a:pPr marL="274320" indent="-274320" eaLnBrk="1" fontAlgn="auto" hangingPunct="1">
              <a:spcAft>
                <a:spcPts val="0"/>
              </a:spcAft>
              <a:buClr>
                <a:schemeClr val="accent3"/>
              </a:buClr>
              <a:buFont typeface="Wingdings 2"/>
              <a:buChar char=""/>
              <a:defRPr/>
            </a:pPr>
            <a:r>
              <a:rPr lang="en-US" altLang="zh-TW" sz="3200" dirty="0">
                <a:solidFill>
                  <a:schemeClr val="tx2">
                    <a:lumMod val="75000"/>
                  </a:schemeClr>
                </a:solidFill>
              </a:rPr>
              <a:t>Order-statistic </a:t>
            </a:r>
            <a:r>
              <a:rPr lang="en-US" altLang="zh-TW" sz="3200" dirty="0" smtClean="0">
                <a:solidFill>
                  <a:schemeClr val="tx2">
                    <a:lumMod val="75000"/>
                  </a:schemeClr>
                </a:solidFill>
              </a:rPr>
              <a:t>filters:</a:t>
            </a:r>
            <a:endParaRPr lang="en-US" altLang="zh-TW" sz="3200" dirty="0">
              <a:solidFill>
                <a:schemeClr val="tx2">
                  <a:lumMod val="75000"/>
                </a:schemeClr>
              </a:solidFill>
            </a:endParaRPr>
          </a:p>
          <a:p>
            <a:pPr marL="640080" lvl="1" indent="-246888" eaLnBrk="1" fontAlgn="auto" hangingPunct="1">
              <a:spcAft>
                <a:spcPts val="0"/>
              </a:spcAft>
              <a:buFont typeface="Wingdings 2"/>
              <a:buChar char=""/>
              <a:defRPr/>
            </a:pPr>
            <a:r>
              <a:rPr lang="en-US" altLang="zh-TW" sz="3200" dirty="0">
                <a:solidFill>
                  <a:srgbClr val="FF0000"/>
                </a:solidFill>
              </a:rPr>
              <a:t>Median filter: to reduce impulse noise (salt-and-pepper noise)</a:t>
            </a:r>
          </a:p>
        </p:txBody>
      </p:sp>
      <p:grpSp>
        <p:nvGrpSpPr>
          <p:cNvPr id="75779" name="Group 11"/>
          <p:cNvGrpSpPr>
            <a:grpSpLocks/>
          </p:cNvGrpSpPr>
          <p:nvPr/>
        </p:nvGrpSpPr>
        <p:grpSpPr bwMode="auto">
          <a:xfrm>
            <a:off x="484188" y="2370138"/>
            <a:ext cx="10544175" cy="3935412"/>
            <a:chOff x="474" y="817"/>
            <a:chExt cx="4717" cy="1911"/>
          </a:xfrm>
        </p:grpSpPr>
        <p:pic>
          <p:nvPicPr>
            <p:cNvPr id="75781" name="Picture 4"/>
            <p:cNvPicPr>
              <a:picLocks noChangeAspect="1" noChangeArrowheads="1"/>
            </p:cNvPicPr>
            <p:nvPr/>
          </p:nvPicPr>
          <p:blipFill>
            <a:blip r:embed="rId2">
              <a:extLst>
                <a:ext uri="{28A0092B-C50C-407E-A947-70E740481C1C}">
                  <a14:useLocalDpi xmlns:a14="http://schemas.microsoft.com/office/drawing/2010/main" val="0"/>
                </a:ext>
              </a:extLst>
            </a:blip>
            <a:srcRect b="29716"/>
            <a:stretch>
              <a:fillRect/>
            </a:stretch>
          </p:blipFill>
          <p:spPr bwMode="auto">
            <a:xfrm>
              <a:off x="474" y="817"/>
              <a:ext cx="4717" cy="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8"/>
            <p:cNvSpPr txBox="1">
              <a:spLocks noChangeArrowheads="1"/>
            </p:cNvSpPr>
            <p:nvPr/>
          </p:nvSpPr>
          <p:spPr bwMode="auto">
            <a:xfrm>
              <a:off x="713" y="2324"/>
              <a:ext cx="11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Original Image</a:t>
              </a:r>
              <a:br>
                <a:rPr lang="en-IE" b="1"/>
              </a:br>
              <a:r>
                <a:rPr lang="en-IE" b="1"/>
                <a:t>With Noise</a:t>
              </a:r>
              <a:endParaRPr lang="en-US" b="1"/>
            </a:p>
          </p:txBody>
        </p:sp>
        <p:sp>
          <p:nvSpPr>
            <p:cNvPr id="75783" name="Text Box 9"/>
            <p:cNvSpPr txBox="1">
              <a:spLocks noChangeArrowheads="1"/>
            </p:cNvSpPr>
            <p:nvPr/>
          </p:nvSpPr>
          <p:spPr bwMode="auto">
            <a:xfrm>
              <a:off x="2218" y="2324"/>
              <a:ext cx="12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Image After</a:t>
              </a:r>
              <a:br>
                <a:rPr lang="en-IE" b="1"/>
              </a:br>
              <a:r>
                <a:rPr lang="en-IE" b="1"/>
                <a:t>Averaging Filter</a:t>
              </a:r>
              <a:endParaRPr lang="en-US" b="1"/>
            </a:p>
          </p:txBody>
        </p:sp>
        <p:sp>
          <p:nvSpPr>
            <p:cNvPr id="75784" name="Text Box 10"/>
            <p:cNvSpPr txBox="1">
              <a:spLocks noChangeArrowheads="1"/>
            </p:cNvSpPr>
            <p:nvPr/>
          </p:nvSpPr>
          <p:spPr bwMode="auto">
            <a:xfrm>
              <a:off x="3884" y="2324"/>
              <a:ext cx="10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b="1"/>
                <a:t>Image After</a:t>
              </a:r>
              <a:br>
                <a:rPr lang="en-IE" b="1"/>
              </a:br>
              <a:r>
                <a:rPr lang="en-IE" b="1"/>
                <a:t>Median Filter</a:t>
              </a:r>
              <a:endParaRPr lang="en-US" b="1"/>
            </a:p>
          </p:txBody>
        </p:sp>
      </p:grpSp>
      <p:sp>
        <p:nvSpPr>
          <p:cNvPr id="75780" name="Rectangle 9"/>
          <p:cNvSpPr>
            <a:spLocks noChangeArrowheads="1"/>
          </p:cNvSpPr>
          <p:nvPr/>
        </p:nvSpPr>
        <p:spPr bwMode="auto">
          <a:xfrm>
            <a:off x="387350" y="6211888"/>
            <a:ext cx="102393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2800">
                <a:solidFill>
                  <a:srgbClr val="FF0000"/>
                </a:solidFill>
                <a:ea typeface="ＭＳ Ｐゴシック" panose="020B0600070205080204" pitchFamily="34" charset="-128"/>
              </a:rPr>
              <a:t>Sometimes a median filter works better than an averaging filter</a:t>
            </a:r>
            <a:endParaRPr lang="en-US" sz="2800">
              <a:solidFill>
                <a:srgbClr val="FF0000"/>
              </a:solidFill>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87338" y="0"/>
            <a:ext cx="11904662" cy="1365250"/>
          </a:xfrm>
        </p:spPr>
        <p:txBody>
          <a:bodyPr/>
          <a:lstStyle/>
          <a:p>
            <a:pPr eaLnBrk="1" hangingPunct="1"/>
            <a:r>
              <a:rPr lang="en-US" altLang="en-US" sz="3600" smtClean="0">
                <a:solidFill>
                  <a:srgbClr val="C00000"/>
                </a:solidFill>
              </a:rPr>
              <a:t>Some Basic Intensity (Gray-level) Transformation Functions(point processing functions)</a:t>
            </a:r>
            <a:endParaRPr lang="en-IN" sz="3600" smtClean="0">
              <a:solidFill>
                <a:srgbClr val="C00000"/>
              </a:solidFill>
            </a:endParaRPr>
          </a:p>
        </p:txBody>
      </p:sp>
      <p:sp>
        <p:nvSpPr>
          <p:cNvPr id="15363" name="Content Placeholder 2"/>
          <p:cNvSpPr>
            <a:spLocks noGrp="1"/>
          </p:cNvSpPr>
          <p:nvPr>
            <p:ph idx="1"/>
          </p:nvPr>
        </p:nvSpPr>
        <p:spPr>
          <a:xfrm>
            <a:off x="177800" y="1365250"/>
            <a:ext cx="11176000" cy="4811713"/>
          </a:xfrm>
        </p:spPr>
        <p:txBody>
          <a:bodyPr/>
          <a:lstStyle/>
          <a:p>
            <a:pPr eaLnBrk="1" hangingPunct="1">
              <a:buFont typeface="Wingdings 2" panose="05020102010507070707" pitchFamily="18" charset="2"/>
              <a:buNone/>
            </a:pPr>
            <a:endParaRPr lang="en-IN" smtClean="0"/>
          </a:p>
          <a:p>
            <a:pPr eaLnBrk="1" hangingPunct="1"/>
            <a:endParaRPr lang="en-IN" altLang="en-US" smtClean="0"/>
          </a:p>
          <a:p>
            <a:pPr eaLnBrk="1" hangingPunct="1"/>
            <a:r>
              <a:rPr lang="en-US" altLang="en-US" sz="2800" smtClean="0"/>
              <a:t> simplest of all image enhancement techniques.</a:t>
            </a:r>
          </a:p>
          <a:p>
            <a:pPr eaLnBrk="1" hangingPunct="1"/>
            <a:r>
              <a:rPr lang="en-US" altLang="en-US" sz="2800" smtClean="0"/>
              <a:t>The value of pixels, before and after processing, will be denoted by </a:t>
            </a:r>
            <a:r>
              <a:rPr lang="en-US" altLang="en-US" sz="2800" i="1" smtClean="0"/>
              <a:t>r</a:t>
            </a:r>
            <a:r>
              <a:rPr lang="en-US" altLang="en-US" sz="2800" smtClean="0"/>
              <a:t> and </a:t>
            </a:r>
            <a:r>
              <a:rPr lang="en-US" altLang="en-US" sz="2800" i="1" smtClean="0"/>
              <a:t>s</a:t>
            </a:r>
            <a:r>
              <a:rPr lang="en-US" altLang="en-US" sz="2800" smtClean="0"/>
              <a:t>, respectively. These values are related by the expression of the form:</a:t>
            </a:r>
          </a:p>
          <a:p>
            <a:pPr eaLnBrk="1" hangingPunct="1">
              <a:buFontTx/>
              <a:buNone/>
            </a:pPr>
            <a:r>
              <a:rPr lang="en-US" altLang="en-US" sz="2800" b="1" smtClean="0">
                <a:solidFill>
                  <a:srgbClr val="FF0000"/>
                </a:solidFill>
              </a:rPr>
              <a:t>			s = </a:t>
            </a:r>
            <a:r>
              <a:rPr lang="en-US" altLang="en-US" sz="2800" b="1" i="1" smtClean="0">
                <a:solidFill>
                  <a:srgbClr val="FF0000"/>
                </a:solidFill>
              </a:rPr>
              <a:t>T</a:t>
            </a:r>
            <a:r>
              <a:rPr lang="en-US" altLang="en-US" sz="2800" b="1" smtClean="0">
                <a:solidFill>
                  <a:srgbClr val="FF0000"/>
                </a:solidFill>
              </a:rPr>
              <a:t> (r) </a:t>
            </a:r>
          </a:p>
          <a:p>
            <a:pPr eaLnBrk="1" hangingPunct="1">
              <a:buFontTx/>
              <a:buNone/>
            </a:pPr>
            <a:r>
              <a:rPr lang="en-US" altLang="en-US" sz="2800" smtClean="0"/>
              <a:t>	where T is a transformation that maps a pixel value r into a pixel value s.</a:t>
            </a:r>
          </a:p>
          <a:p>
            <a:pPr eaLnBrk="1" hangingPunct="1">
              <a:buFontTx/>
              <a:buNone/>
            </a:pPr>
            <a:endParaRPr lang="en-US" altLang="en-US" smtClean="0"/>
          </a:p>
          <a:p>
            <a:pPr eaLnBrk="1" hangingPunct="1"/>
            <a:endParaRPr lang="en-US" altLang="en-US" sz="2400" smtClean="0"/>
          </a:p>
          <a:p>
            <a:pPr eaLnBrk="1" hangingPunct="1">
              <a:buFontTx/>
              <a:buNone/>
            </a:pPr>
            <a:endParaRPr lang="en-US" altLang="en-US" smtClean="0"/>
          </a:p>
          <a:p>
            <a:pPr eaLnBrk="1" hangingPunct="1"/>
            <a:endParaRPr lang="en-IN" smtClean="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582613" y="-179388"/>
            <a:ext cx="10972800" cy="1143001"/>
          </a:xfrm>
        </p:spPr>
        <p:txBody>
          <a:bodyPr/>
          <a:lstStyle/>
          <a:p>
            <a:pPr eaLnBrk="1" hangingPunct="1"/>
            <a:r>
              <a:rPr lang="en-IE" sz="4000" smtClean="0">
                <a:ea typeface="ＭＳ Ｐゴシック" panose="020B0600070205080204" pitchFamily="34" charset="-128"/>
              </a:rPr>
              <a:t>Sharpening Spatial Filters/ High pass filter</a:t>
            </a:r>
            <a:endParaRPr lang="en-US" sz="4000" smtClean="0">
              <a:ea typeface="ＭＳ Ｐゴシック" panose="020B0600070205080204" pitchFamily="34" charset="-128"/>
            </a:endParaRPr>
          </a:p>
        </p:txBody>
      </p:sp>
      <p:sp>
        <p:nvSpPr>
          <p:cNvPr id="84995" name="Rectangle 3"/>
          <p:cNvSpPr>
            <a:spLocks noGrp="1" noChangeArrowheads="1"/>
          </p:cNvSpPr>
          <p:nvPr>
            <p:ph type="body" idx="4294967295"/>
          </p:nvPr>
        </p:nvSpPr>
        <p:spPr>
          <a:xfrm>
            <a:off x="387350" y="1108075"/>
            <a:ext cx="11569700" cy="5749925"/>
          </a:xfrm>
        </p:spPr>
        <p:txBody>
          <a:bodyPr>
            <a:normAutofit/>
          </a:bodyPr>
          <a:lstStyle/>
          <a:p>
            <a:pPr marL="0" indent="0" eaLnBrk="1" fontAlgn="auto" hangingPunct="1">
              <a:spcAft>
                <a:spcPts val="0"/>
              </a:spcAft>
              <a:buClr>
                <a:schemeClr val="accent3"/>
              </a:buClr>
              <a:buFont typeface="Wingdings 2"/>
              <a:buChar char=""/>
              <a:defRPr/>
            </a:pPr>
            <a:r>
              <a:rPr lang="en-IE" sz="2800" dirty="0" smtClean="0">
                <a:ea typeface="ＭＳ Ｐゴシック" pitchFamily="34" charset="-128"/>
              </a:rPr>
              <a:t>Previously we have looked at </a:t>
            </a:r>
            <a:r>
              <a:rPr lang="en-IE" sz="2800" dirty="0" smtClean="0">
                <a:solidFill>
                  <a:srgbClr val="FF0000"/>
                </a:solidFill>
                <a:ea typeface="ＭＳ Ｐゴシック" pitchFamily="34" charset="-128"/>
              </a:rPr>
              <a:t>smoothing filters which remove fine detail</a:t>
            </a:r>
          </a:p>
          <a:p>
            <a:pPr marL="0" indent="0" eaLnBrk="1" fontAlgn="auto" hangingPunct="1">
              <a:spcAft>
                <a:spcPts val="0"/>
              </a:spcAft>
              <a:buClr>
                <a:schemeClr val="accent3"/>
              </a:buClr>
              <a:buFont typeface="Wingdings 2"/>
              <a:buChar char=""/>
              <a:defRPr/>
            </a:pPr>
            <a:endParaRPr lang="en-IE" sz="2800" dirty="0" smtClean="0">
              <a:ea typeface="ＭＳ Ｐゴシック" pitchFamily="34" charset="-128"/>
            </a:endParaRPr>
          </a:p>
          <a:p>
            <a:pPr marL="0" indent="0" eaLnBrk="1" fontAlgn="auto" hangingPunct="1">
              <a:spcAft>
                <a:spcPts val="0"/>
              </a:spcAft>
              <a:buClr>
                <a:schemeClr val="accent3"/>
              </a:buClr>
              <a:buFont typeface="Wingdings 2"/>
              <a:buChar char=""/>
              <a:defRPr/>
            </a:pPr>
            <a:r>
              <a:rPr lang="en-IE" sz="2800" i="1" dirty="0" smtClean="0">
                <a:solidFill>
                  <a:srgbClr val="FF0000"/>
                </a:solidFill>
                <a:ea typeface="ＭＳ Ｐゴシック" pitchFamily="34" charset="-128"/>
              </a:rPr>
              <a:t>Sharpening spatial filters</a:t>
            </a:r>
            <a:r>
              <a:rPr lang="en-IE" sz="2800" dirty="0" smtClean="0">
                <a:solidFill>
                  <a:srgbClr val="FF0000"/>
                </a:solidFill>
                <a:ea typeface="ＭＳ Ｐゴシック" pitchFamily="34" charset="-128"/>
              </a:rPr>
              <a:t> seek to highlight fine detail</a:t>
            </a:r>
          </a:p>
          <a:p>
            <a:pPr marL="640080" lvl="1" indent="-246888" eaLnBrk="1" fontAlgn="auto" hangingPunct="1">
              <a:spcAft>
                <a:spcPts val="0"/>
              </a:spcAft>
              <a:buFont typeface="Wingdings 2"/>
              <a:buChar char=""/>
              <a:defRPr/>
            </a:pPr>
            <a:r>
              <a:rPr lang="en-IE" sz="2800" dirty="0" smtClean="0">
                <a:ea typeface="ＭＳ Ｐゴシック" pitchFamily="34" charset="-128"/>
              </a:rPr>
              <a:t>Remove blurring from images</a:t>
            </a:r>
          </a:p>
          <a:p>
            <a:pPr marL="640080" lvl="1" indent="-246888" eaLnBrk="1" fontAlgn="auto" hangingPunct="1">
              <a:spcAft>
                <a:spcPts val="0"/>
              </a:spcAft>
              <a:buFont typeface="Wingdings 2"/>
              <a:buChar char=""/>
              <a:defRPr/>
            </a:pPr>
            <a:r>
              <a:rPr lang="en-IE" sz="2800" dirty="0" smtClean="0">
                <a:ea typeface="ＭＳ Ｐゴシック" pitchFamily="34" charset="-128"/>
              </a:rPr>
              <a:t>Highlight edges</a:t>
            </a:r>
          </a:p>
          <a:p>
            <a:pPr marL="0" indent="0" eaLnBrk="1" fontAlgn="auto" hangingPunct="1">
              <a:spcAft>
                <a:spcPts val="0"/>
              </a:spcAft>
              <a:buClr>
                <a:schemeClr val="accent3"/>
              </a:buClr>
              <a:buFont typeface="Wingdings 2"/>
              <a:buChar char=""/>
              <a:defRPr/>
            </a:pPr>
            <a:r>
              <a:rPr lang="en-IE" sz="2800" dirty="0" smtClean="0">
                <a:ea typeface="ＭＳ Ｐゴシック" pitchFamily="34" charset="-128"/>
              </a:rPr>
              <a:t>Sharpening filters are based on </a:t>
            </a:r>
            <a:r>
              <a:rPr lang="en-IE" sz="2800" i="1" dirty="0" smtClean="0">
                <a:solidFill>
                  <a:srgbClr val="FF0000"/>
                </a:solidFill>
                <a:ea typeface="ＭＳ Ｐゴシック" pitchFamily="34" charset="-128"/>
              </a:rPr>
              <a:t>spatial differentiation.</a:t>
            </a:r>
          </a:p>
          <a:p>
            <a:pPr marL="0" indent="0" eaLnBrk="1" fontAlgn="auto" hangingPunct="1">
              <a:spcAft>
                <a:spcPts val="0"/>
              </a:spcAft>
              <a:buClr>
                <a:schemeClr val="accent3"/>
              </a:buClr>
              <a:buFont typeface="Wingdings 2"/>
              <a:buChar char=""/>
              <a:defRPr/>
            </a:pPr>
            <a:endParaRPr lang="en-IE" sz="2800" i="1" dirty="0" smtClean="0">
              <a:solidFill>
                <a:srgbClr val="FF0000"/>
              </a:solidFill>
              <a:ea typeface="ＭＳ Ｐゴシック" pitchFamily="34" charset="-128"/>
            </a:endParaRPr>
          </a:p>
          <a:p>
            <a:pPr marL="0" indent="0" eaLnBrk="1" fontAlgn="auto" hangingPunct="1">
              <a:spcAft>
                <a:spcPts val="0"/>
              </a:spcAft>
              <a:buClr>
                <a:schemeClr val="accent3"/>
              </a:buClr>
              <a:buFont typeface="Wingdings 2"/>
              <a:buChar char=""/>
              <a:defRPr/>
            </a:pPr>
            <a:r>
              <a:rPr lang="en-IE" sz="2800" i="1" dirty="0" smtClean="0">
                <a:solidFill>
                  <a:srgbClr val="FF0000"/>
                </a:solidFill>
                <a:ea typeface="ＭＳ Ｐゴシック" pitchFamily="34" charset="-128"/>
              </a:rPr>
              <a:t>Fundamentally, the strength of  response of a derivative operator is proportional  to the degree of  intensity discontinuity  of the image at that point at which the operator  is applied. </a:t>
            </a:r>
            <a:r>
              <a:rPr lang="en-IE" sz="2800" i="1" dirty="0" smtClean="0">
                <a:solidFill>
                  <a:schemeClr val="accent6">
                    <a:lumMod val="50000"/>
                  </a:schemeClr>
                </a:solidFill>
                <a:ea typeface="ＭＳ Ｐゴシック" pitchFamily="34" charset="-128"/>
              </a:rPr>
              <a:t>Thus enhances edges  and other discontinuity and deemphasizes area with slowly varying intensities</a:t>
            </a:r>
            <a:r>
              <a:rPr lang="en-IE" sz="2800" i="1" dirty="0" smtClean="0">
                <a:solidFill>
                  <a:srgbClr val="FF0000"/>
                </a:solidFill>
                <a:ea typeface="ＭＳ Ｐゴシック" pitchFamily="34" charset="-128"/>
              </a:rPr>
              <a:t>. </a:t>
            </a:r>
            <a:endParaRPr lang="en-US" sz="2800" i="1" dirty="0" smtClean="0">
              <a:solidFill>
                <a:srgbClr val="FF0000"/>
              </a:solidFill>
              <a:ea typeface="ＭＳ Ｐゴシック" pitchFamily="34" charset="-128"/>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p:cNvSpPr>
            <a:spLocks noGrp="1"/>
          </p:cNvSpPr>
          <p:nvPr>
            <p:ph idx="1"/>
          </p:nvPr>
        </p:nvSpPr>
        <p:spPr>
          <a:xfrm>
            <a:off x="442913" y="733425"/>
            <a:ext cx="11749087" cy="6124575"/>
          </a:xfrm>
        </p:spPr>
        <p:txBody>
          <a:bodyPr/>
          <a:lstStyle/>
          <a:p>
            <a:pPr eaLnBrk="1" hangingPunct="1"/>
            <a:r>
              <a:rPr lang="en-US" altLang="zh-CN" sz="2800" smtClean="0"/>
              <a:t>Sharpening filters are based on computing </a:t>
            </a:r>
            <a:r>
              <a:rPr lang="en-US" altLang="zh-CN" sz="2800" smtClean="0">
                <a:solidFill>
                  <a:srgbClr val="FF0000"/>
                </a:solidFill>
              </a:rPr>
              <a:t>spatial derivatives of an image</a:t>
            </a:r>
            <a:r>
              <a:rPr lang="en-US" altLang="zh-TW" sz="2800" smtClean="0">
                <a:solidFill>
                  <a:srgbClr val="FF0000"/>
                </a:solidFill>
              </a:rPr>
              <a:t>.</a:t>
            </a:r>
          </a:p>
          <a:p>
            <a:pPr eaLnBrk="1" hangingPunct="1"/>
            <a:r>
              <a:rPr lang="en-US" sz="2800" smtClean="0">
                <a:solidFill>
                  <a:srgbClr val="0070C0"/>
                </a:solidFill>
              </a:rPr>
              <a:t>The derivative of digital function are defined in terms of differences</a:t>
            </a:r>
            <a:r>
              <a:rPr lang="en-US" sz="2800" smtClean="0"/>
              <a:t>.</a:t>
            </a:r>
          </a:p>
          <a:p>
            <a:pPr eaLnBrk="1" hangingPunct="1"/>
            <a:endParaRPr lang="en-US" sz="2800" smtClean="0"/>
          </a:p>
          <a:p>
            <a:pPr eaLnBrk="1" hangingPunct="1"/>
            <a:r>
              <a:rPr lang="en-US" sz="2800" smtClean="0">
                <a:solidFill>
                  <a:srgbClr val="FF0000"/>
                </a:solidFill>
              </a:rPr>
              <a:t>First derivative  </a:t>
            </a:r>
            <a:r>
              <a:rPr lang="en-US" sz="2800" smtClean="0"/>
              <a:t>1) must be </a:t>
            </a:r>
            <a:r>
              <a:rPr lang="en-US" sz="2800" smtClean="0">
                <a:solidFill>
                  <a:srgbClr val="FF0000"/>
                </a:solidFill>
              </a:rPr>
              <a:t>zero</a:t>
            </a:r>
            <a:r>
              <a:rPr lang="en-US" sz="2800" smtClean="0"/>
              <a:t>  in areas of </a:t>
            </a:r>
            <a:r>
              <a:rPr lang="en-US" sz="2800" smtClean="0">
                <a:solidFill>
                  <a:srgbClr val="FF0000"/>
                </a:solidFill>
              </a:rPr>
              <a:t>constant intensities</a:t>
            </a:r>
          </a:p>
          <a:p>
            <a:pPr eaLnBrk="1" hangingPunct="1"/>
            <a:r>
              <a:rPr lang="en-US" sz="2800" smtClean="0"/>
              <a:t>2)must be </a:t>
            </a:r>
            <a:r>
              <a:rPr lang="en-US" sz="2800" smtClean="0">
                <a:solidFill>
                  <a:srgbClr val="FF0000"/>
                </a:solidFill>
              </a:rPr>
              <a:t>non0zero</a:t>
            </a:r>
            <a:r>
              <a:rPr lang="en-US" sz="2800" smtClean="0"/>
              <a:t>  at the </a:t>
            </a:r>
            <a:r>
              <a:rPr lang="en-US" sz="2800" smtClean="0">
                <a:solidFill>
                  <a:srgbClr val="FF0000"/>
                </a:solidFill>
              </a:rPr>
              <a:t>onset of an intensity step or ramp</a:t>
            </a:r>
          </a:p>
          <a:p>
            <a:pPr eaLnBrk="1" hangingPunct="1"/>
            <a:r>
              <a:rPr lang="en-US" sz="2800" smtClean="0"/>
              <a:t>3) must </a:t>
            </a:r>
            <a:r>
              <a:rPr lang="en-US" sz="2800" smtClean="0">
                <a:solidFill>
                  <a:srgbClr val="FF0000"/>
                </a:solidFill>
              </a:rPr>
              <a:t>be non-zero along ramps.</a:t>
            </a:r>
          </a:p>
          <a:p>
            <a:pPr eaLnBrk="1" hangingPunct="1"/>
            <a:endParaRPr lang="en-US" sz="2800" smtClean="0"/>
          </a:p>
          <a:p>
            <a:pPr eaLnBrk="1" hangingPunct="1"/>
            <a:endParaRPr lang="en-US" sz="2800" smtClean="0"/>
          </a:p>
          <a:p>
            <a:pPr eaLnBrk="1" hangingPunct="1"/>
            <a:r>
              <a:rPr lang="en-US" sz="2800" smtClean="0">
                <a:solidFill>
                  <a:srgbClr val="FF0000"/>
                </a:solidFill>
              </a:rPr>
              <a:t>Second  derivative  </a:t>
            </a:r>
            <a:r>
              <a:rPr lang="en-US" sz="2800" smtClean="0"/>
              <a:t>1) must be </a:t>
            </a:r>
            <a:r>
              <a:rPr lang="en-US" sz="2800" smtClean="0">
                <a:solidFill>
                  <a:srgbClr val="FF0000"/>
                </a:solidFill>
              </a:rPr>
              <a:t>zero</a:t>
            </a:r>
            <a:r>
              <a:rPr lang="en-US" sz="2800" smtClean="0"/>
              <a:t>  in areas of </a:t>
            </a:r>
            <a:r>
              <a:rPr lang="en-US" sz="2800" smtClean="0">
                <a:solidFill>
                  <a:srgbClr val="FF0000"/>
                </a:solidFill>
              </a:rPr>
              <a:t>constant intensities</a:t>
            </a:r>
          </a:p>
          <a:p>
            <a:pPr eaLnBrk="1" hangingPunct="1"/>
            <a:r>
              <a:rPr lang="en-US" sz="2800" smtClean="0"/>
              <a:t>2)must be </a:t>
            </a:r>
            <a:r>
              <a:rPr lang="en-US" sz="2800" smtClean="0">
                <a:solidFill>
                  <a:srgbClr val="FF0000"/>
                </a:solidFill>
              </a:rPr>
              <a:t>non0zero</a:t>
            </a:r>
            <a:r>
              <a:rPr lang="en-US" sz="2800" smtClean="0"/>
              <a:t>  at the </a:t>
            </a:r>
            <a:r>
              <a:rPr lang="en-US" sz="2800" smtClean="0">
                <a:solidFill>
                  <a:srgbClr val="FF0000"/>
                </a:solidFill>
              </a:rPr>
              <a:t>onset</a:t>
            </a:r>
            <a:r>
              <a:rPr lang="en-US" sz="2800" smtClean="0"/>
              <a:t>  and </a:t>
            </a:r>
            <a:r>
              <a:rPr lang="en-US" sz="2800" smtClean="0">
                <a:solidFill>
                  <a:srgbClr val="FF0000"/>
                </a:solidFill>
              </a:rPr>
              <a:t>end of an intensity step or ramp</a:t>
            </a:r>
          </a:p>
          <a:p>
            <a:pPr eaLnBrk="1" hangingPunct="1"/>
            <a:r>
              <a:rPr lang="en-US" sz="2800" smtClean="0"/>
              <a:t>3) must be </a:t>
            </a:r>
            <a:r>
              <a:rPr lang="en-US" sz="2800" smtClean="0">
                <a:solidFill>
                  <a:srgbClr val="FF0000"/>
                </a:solidFill>
              </a:rPr>
              <a:t>zero</a:t>
            </a:r>
            <a:r>
              <a:rPr lang="en-US" sz="2800" smtClean="0"/>
              <a:t> along </a:t>
            </a:r>
            <a:r>
              <a:rPr lang="en-US" sz="2800" smtClean="0">
                <a:solidFill>
                  <a:srgbClr val="FF0000"/>
                </a:solidFill>
              </a:rPr>
              <a:t>ramps of constant slope.</a:t>
            </a:r>
          </a:p>
          <a:p>
            <a:pPr eaLnBrk="1" hangingPunct="1"/>
            <a:endParaRPr 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171575" y="463550"/>
            <a:ext cx="5921375" cy="585788"/>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3200">
                <a:solidFill>
                  <a:srgbClr val="FF0000"/>
                </a:solidFill>
                <a:latin typeface="Verdana" panose="020B0604030504040204" pitchFamily="34" charset="0"/>
              </a:rPr>
              <a:t>Sharpening Spatial Filters</a:t>
            </a:r>
            <a:endParaRPr lang="en-US" altLang="zh-TW" sz="3200"/>
          </a:p>
        </p:txBody>
      </p:sp>
      <p:sp>
        <p:nvSpPr>
          <p:cNvPr id="79875" name="Rectangle 5"/>
          <p:cNvSpPr>
            <a:spLocks noGrp="1" noChangeArrowheads="1"/>
          </p:cNvSpPr>
          <p:nvPr>
            <p:ph type="body" sz="half" idx="1"/>
          </p:nvPr>
        </p:nvSpPr>
        <p:spPr>
          <a:xfrm>
            <a:off x="582613" y="1371600"/>
            <a:ext cx="11128375" cy="4754563"/>
          </a:xfrm>
        </p:spPr>
        <p:txBody>
          <a:bodyPr/>
          <a:lstStyle/>
          <a:p>
            <a:pPr eaLnBrk="1" hangingPunct="1"/>
            <a:r>
              <a:rPr lang="en-US" sz="2800" smtClean="0">
                <a:solidFill>
                  <a:srgbClr val="FF0000"/>
                </a:solidFill>
              </a:rPr>
              <a:t>The derivative of digital function are defined in terms of differences</a:t>
            </a:r>
            <a:r>
              <a:rPr lang="en-US" sz="2800" smtClean="0"/>
              <a:t>.</a:t>
            </a:r>
          </a:p>
          <a:p>
            <a:pPr eaLnBrk="1" hangingPunct="1"/>
            <a:endParaRPr lang="en-US" altLang="zh-TW" sz="2800" smtClean="0">
              <a:solidFill>
                <a:srgbClr val="FF0000"/>
              </a:solidFill>
            </a:endParaRPr>
          </a:p>
          <a:p>
            <a:pPr eaLnBrk="1" hangingPunct="1"/>
            <a:r>
              <a:rPr lang="en-US" altLang="zh-TW" sz="2800" smtClean="0"/>
              <a:t>The first-order derivative of a one-dimensional function </a:t>
            </a:r>
            <a:r>
              <a:rPr lang="en-US" altLang="zh-TW" sz="2800" i="1" smtClean="0"/>
              <a:t>f</a:t>
            </a:r>
            <a:r>
              <a:rPr lang="en-US" altLang="zh-TW" sz="2800" smtClean="0"/>
              <a:t>(</a:t>
            </a:r>
            <a:r>
              <a:rPr lang="en-US" altLang="zh-TW" sz="2800" i="1" smtClean="0"/>
              <a:t>x</a:t>
            </a:r>
            <a:r>
              <a:rPr lang="en-US" altLang="zh-TW" sz="2800" smtClean="0"/>
              <a:t>) is</a:t>
            </a:r>
          </a:p>
          <a:p>
            <a:pPr eaLnBrk="1" hangingPunct="1"/>
            <a:endParaRPr lang="en-US" altLang="zh-TW" sz="2800" smtClean="0"/>
          </a:p>
          <a:p>
            <a:pPr eaLnBrk="1" hangingPunct="1"/>
            <a:endParaRPr lang="en-US" altLang="zh-TW" sz="2800" smtClean="0"/>
          </a:p>
          <a:p>
            <a:pPr eaLnBrk="1" hangingPunct="1"/>
            <a:endParaRPr lang="en-US" altLang="zh-TW" sz="2800" smtClean="0"/>
          </a:p>
          <a:p>
            <a:pPr eaLnBrk="1" hangingPunct="1"/>
            <a:r>
              <a:rPr lang="en-US" altLang="zh-TW" sz="2800" smtClean="0"/>
              <a:t>The second-order derivative of a one-dimensional function </a:t>
            </a:r>
            <a:r>
              <a:rPr lang="en-US" altLang="zh-TW" sz="2800" i="1" smtClean="0"/>
              <a:t>f</a:t>
            </a:r>
            <a:r>
              <a:rPr lang="en-US" altLang="zh-TW" sz="2800" smtClean="0"/>
              <a:t>(</a:t>
            </a:r>
            <a:r>
              <a:rPr lang="en-US" altLang="zh-TW" sz="2800" i="1" smtClean="0"/>
              <a:t>x</a:t>
            </a:r>
            <a:r>
              <a:rPr lang="en-US" altLang="zh-TW" sz="2800" smtClean="0"/>
              <a:t>) is</a:t>
            </a:r>
          </a:p>
        </p:txBody>
      </p:sp>
      <p:graphicFrame>
        <p:nvGraphicFramePr>
          <p:cNvPr id="79876" name="Object 12"/>
          <p:cNvGraphicFramePr>
            <a:graphicFrameLocks noGrp="1" noChangeAspect="1"/>
          </p:cNvGraphicFramePr>
          <p:nvPr>
            <p:ph sz="quarter" idx="2"/>
          </p:nvPr>
        </p:nvGraphicFramePr>
        <p:xfrm>
          <a:off x="3214688" y="3325813"/>
          <a:ext cx="4446587" cy="1023937"/>
        </p:xfrm>
        <a:graphic>
          <a:graphicData uri="http://schemas.openxmlformats.org/presentationml/2006/ole">
            <mc:AlternateContent xmlns:mc="http://schemas.openxmlformats.org/markup-compatibility/2006">
              <mc:Choice xmlns:v="urn:schemas-microsoft-com:vml" Requires="v">
                <p:oleObj spid="_x0000_s79880" name="方程式" r:id="rId3" imgW="1282700" imgH="393700" progId="Equation.3">
                  <p:embed/>
                </p:oleObj>
              </mc:Choice>
              <mc:Fallback>
                <p:oleObj name="方程式" r:id="rId3" imgW="1282700" imgH="393700" progId="Equation.3">
                  <p:embed/>
                  <p:pic>
                    <p:nvPicPr>
                      <p:cNvPr id="0" name="Object 1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3325813"/>
                        <a:ext cx="4446587"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7" name="Object 15"/>
          <p:cNvGraphicFramePr>
            <a:graphicFrameLocks noGrp="1" noChangeAspect="1"/>
          </p:cNvGraphicFramePr>
          <p:nvPr>
            <p:ph sz="quarter" idx="3"/>
          </p:nvPr>
        </p:nvGraphicFramePr>
        <p:xfrm>
          <a:off x="1744663" y="5264150"/>
          <a:ext cx="7169150" cy="1057275"/>
        </p:xfrm>
        <a:graphic>
          <a:graphicData uri="http://schemas.openxmlformats.org/presentationml/2006/ole">
            <mc:AlternateContent xmlns:mc="http://schemas.openxmlformats.org/markup-compatibility/2006">
              <mc:Choice xmlns:v="urn:schemas-microsoft-com:vml" Requires="v">
                <p:oleObj spid="_x0000_s79881" name="方程式" r:id="rId5" imgW="2057400" imgH="419100" progId="Equation.3">
                  <p:embed/>
                </p:oleObj>
              </mc:Choice>
              <mc:Fallback>
                <p:oleObj name="方程式" r:id="rId5" imgW="2057400" imgH="419100" progId="Equation.3">
                  <p:embed/>
                  <p:pic>
                    <p:nvPicPr>
                      <p:cNvPr id="0" name="Object 1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4663" y="5264150"/>
                        <a:ext cx="716915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528638" y="-65088"/>
            <a:ext cx="10972800" cy="876301"/>
          </a:xfrm>
        </p:spPr>
        <p:txBody>
          <a:bodyPr/>
          <a:lstStyle/>
          <a:p>
            <a:pPr eaLnBrk="1" hangingPunct="1"/>
            <a:r>
              <a:rPr lang="en-IE" sz="4000" smtClean="0">
                <a:ea typeface="ＭＳ Ｐゴシック" panose="020B0600070205080204" pitchFamily="34" charset="-128"/>
              </a:rPr>
              <a:t>Spatial Differentiation</a:t>
            </a:r>
            <a:endParaRPr lang="en-US" sz="4000" smtClean="0">
              <a:ea typeface="ＭＳ Ｐゴシック" panose="020B0600070205080204" pitchFamily="34" charset="-128"/>
            </a:endParaRPr>
          </a:p>
        </p:txBody>
      </p:sp>
      <p:pic>
        <p:nvPicPr>
          <p:cNvPr id="288772" name="Picture 4"/>
          <p:cNvPicPr>
            <a:picLocks noChangeAspect="1" noChangeArrowheads="1"/>
          </p:cNvPicPr>
          <p:nvPr/>
        </p:nvPicPr>
        <p:blipFill>
          <a:blip r:embed="rId3">
            <a:lum bright="-60000" contrast="82000"/>
            <a:extLst>
              <a:ext uri="{28A0092B-C50C-407E-A947-70E740481C1C}">
                <a14:useLocalDpi xmlns:a14="http://schemas.microsoft.com/office/drawing/2010/main" val="0"/>
              </a:ext>
            </a:extLst>
          </a:blip>
          <a:srcRect l="22882" t="56818" b="14615"/>
          <a:stretch>
            <a:fillRect/>
          </a:stretch>
        </p:blipFill>
        <p:spPr bwMode="auto">
          <a:xfrm>
            <a:off x="341313" y="4227513"/>
            <a:ext cx="11480800"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p:cNvPicPr>
            <a:picLocks noChangeAspect="1" noChangeArrowheads="1"/>
          </p:cNvPicPr>
          <p:nvPr/>
        </p:nvPicPr>
        <p:blipFill>
          <a:blip r:embed="rId3">
            <a:extLst>
              <a:ext uri="{28A0092B-C50C-407E-A947-70E740481C1C}">
                <a14:useLocalDpi xmlns:a14="http://schemas.microsoft.com/office/drawing/2010/main" val="0"/>
              </a:ext>
            </a:extLst>
          </a:blip>
          <a:srcRect l="19772" r="36916" b="45802"/>
          <a:stretch>
            <a:fillRect/>
          </a:stretch>
        </p:blipFill>
        <p:spPr bwMode="auto">
          <a:xfrm>
            <a:off x="4311650" y="1352550"/>
            <a:ext cx="3614738"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4" name="Line 6"/>
          <p:cNvSpPr>
            <a:spLocks noChangeShapeType="1"/>
          </p:cNvSpPr>
          <p:nvPr/>
        </p:nvSpPr>
        <p:spPr bwMode="auto">
          <a:xfrm>
            <a:off x="4167188" y="2700338"/>
            <a:ext cx="3962400" cy="0"/>
          </a:xfrm>
          <a:prstGeom prst="line">
            <a:avLst/>
          </a:prstGeom>
          <a:noFill/>
          <a:ln w="25400">
            <a:solidFill>
              <a:srgbClr val="FF6600"/>
            </a:solidFill>
            <a:prstDash val="dash"/>
            <a:round/>
            <a:headEnd/>
            <a:tailEnd/>
          </a:ln>
          <a:extLst>
            <a:ext uri="{909E8E84-426E-40DD-AFC4-6F175D3DCCD1}">
              <a14:hiddenFill xmlns:a14="http://schemas.microsoft.com/office/drawing/2010/main">
                <a:noFill/>
              </a14:hiddenFill>
            </a:ext>
          </a:extLst>
        </p:spPr>
        <p:txBody>
          <a:bodyPr wrap="none"/>
          <a:lstStyle/>
          <a:p>
            <a:endParaRPr lang="en-IN"/>
          </a:p>
        </p:txBody>
      </p:sp>
      <p:pic>
        <p:nvPicPr>
          <p:cNvPr id="80902" name="Picture 8"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3" y="6664325"/>
            <a:ext cx="346076"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TextBox 10"/>
          <p:cNvSpPr txBox="1">
            <a:spLocks noChangeArrowheads="1"/>
          </p:cNvSpPr>
          <p:nvPr/>
        </p:nvSpPr>
        <p:spPr bwMode="auto">
          <a:xfrm>
            <a:off x="3644900" y="2509838"/>
            <a:ext cx="33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A</a:t>
            </a:r>
          </a:p>
        </p:txBody>
      </p:sp>
      <p:sp>
        <p:nvSpPr>
          <p:cNvPr id="80904" name="TextBox 11"/>
          <p:cNvSpPr txBox="1">
            <a:spLocks noChangeArrowheads="1"/>
          </p:cNvSpPr>
          <p:nvPr/>
        </p:nvSpPr>
        <p:spPr bwMode="auto">
          <a:xfrm>
            <a:off x="8212138" y="25130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88774"/>
                                        </p:tgtEl>
                                        <p:attrNameLst>
                                          <p:attrName>style.visibility</p:attrName>
                                        </p:attrNameLst>
                                      </p:cBhvr>
                                      <p:to>
                                        <p:strVal val="visible"/>
                                      </p:to>
                                    </p:set>
                                    <p:anim calcmode="lin" valueType="num">
                                      <p:cBhvr>
                                        <p:cTn id="7" dur="500" fill="hold"/>
                                        <p:tgtEl>
                                          <p:spTgt spid="288774"/>
                                        </p:tgtEl>
                                        <p:attrNameLst>
                                          <p:attrName>ppt_w</p:attrName>
                                        </p:attrNameLst>
                                      </p:cBhvr>
                                      <p:tavLst>
                                        <p:tav tm="0">
                                          <p:val>
                                            <p:strVal val="4*#ppt_w"/>
                                          </p:val>
                                        </p:tav>
                                        <p:tav tm="100000">
                                          <p:val>
                                            <p:strVal val="#ppt_w"/>
                                          </p:val>
                                        </p:tav>
                                      </p:tavLst>
                                    </p:anim>
                                    <p:anim calcmode="lin" valueType="num">
                                      <p:cBhvr>
                                        <p:cTn id="8" dur="500" fill="hold"/>
                                        <p:tgtEl>
                                          <p:spTgt spid="28877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288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1"/>
          <p:cNvSpPr>
            <a:spLocks noGrp="1" noChangeArrowheads="1"/>
          </p:cNvSpPr>
          <p:nvPr>
            <p:ph type="title"/>
          </p:nvPr>
        </p:nvSpPr>
        <p:spPr>
          <a:xfrm>
            <a:off x="876300" y="0"/>
            <a:ext cx="11315700" cy="1231900"/>
          </a:xfrm>
        </p:spPr>
        <p:txBody>
          <a:bodyPr/>
          <a:lstStyle/>
          <a:p>
            <a:pPr eaLnBrk="1" hangingPunct="1"/>
            <a:r>
              <a:rPr lang="en-IE" smtClean="0">
                <a:ea typeface="ＭＳ Ｐゴシック" panose="020B0600070205080204" pitchFamily="34" charset="-128"/>
              </a:rPr>
              <a:t>1</a:t>
            </a:r>
            <a:r>
              <a:rPr lang="en-IE" baseline="30000" smtClean="0">
                <a:ea typeface="ＭＳ Ｐゴシック" panose="020B0600070205080204" pitchFamily="34" charset="-128"/>
              </a:rPr>
              <a:t>st</a:t>
            </a:r>
            <a:r>
              <a:rPr lang="en-IE" smtClean="0">
                <a:ea typeface="ＭＳ Ｐゴシック" panose="020B0600070205080204" pitchFamily="34" charset="-128"/>
              </a:rPr>
              <a:t> and 2</a:t>
            </a:r>
            <a:r>
              <a:rPr lang="en-IE" baseline="30000" smtClean="0">
                <a:ea typeface="ＭＳ Ｐゴシック" panose="020B0600070205080204" pitchFamily="34" charset="-128"/>
              </a:rPr>
              <a:t>nd</a:t>
            </a:r>
            <a:r>
              <a:rPr lang="en-IE" smtClean="0">
                <a:ea typeface="ＭＳ Ｐゴシック" panose="020B0600070205080204" pitchFamily="34" charset="-128"/>
              </a:rPr>
              <a:t> Derivative</a:t>
            </a:r>
            <a:endParaRPr lang="en-US" smtClean="0">
              <a:ea typeface="ＭＳ Ｐゴシック" panose="020B0600070205080204" pitchFamily="34" charset="-128"/>
            </a:endParaRPr>
          </a:p>
        </p:txBody>
      </p:sp>
      <p:graphicFrame>
        <p:nvGraphicFramePr>
          <p:cNvPr id="82947" name="Object 4"/>
          <p:cNvGraphicFramePr>
            <a:graphicFrameLocks noGrp="1" noChangeAspect="1"/>
          </p:cNvGraphicFramePr>
          <p:nvPr>
            <p:ph sz="half" idx="1"/>
          </p:nvPr>
        </p:nvGraphicFramePr>
        <p:xfrm>
          <a:off x="1201738" y="1493838"/>
          <a:ext cx="9720262" cy="1746250"/>
        </p:xfrm>
        <a:graphic>
          <a:graphicData uri="http://schemas.openxmlformats.org/presentationml/2006/ole">
            <mc:AlternateContent xmlns:mc="http://schemas.openxmlformats.org/markup-compatibility/2006">
              <mc:Choice xmlns:v="urn:schemas-microsoft-com:vml" Requires="v">
                <p:oleObj spid="_x0000_s82956" name="Chart" r:id="rId4" imgW="5981700" imgH="2552700" progId="Excel.Sheet.8">
                  <p:embed/>
                </p:oleObj>
              </mc:Choice>
              <mc:Fallback>
                <p:oleObj name="Chart" r:id="rId4" imgW="5981700" imgH="2552700" progId="Excel.Sheet.8">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l="957" t="14384" r="1315" b="1961"/>
                      <a:stretch>
                        <a:fillRect/>
                      </a:stretch>
                    </p:blipFill>
                    <p:spPr bwMode="auto">
                      <a:xfrm>
                        <a:off x="1201738" y="1493838"/>
                        <a:ext cx="9720262" cy="1746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8" name="Object 7"/>
          <p:cNvGraphicFramePr>
            <a:graphicFrameLocks noGrp="1" noChangeAspect="1"/>
          </p:cNvGraphicFramePr>
          <p:nvPr>
            <p:ph sz="quarter" idx="2"/>
          </p:nvPr>
        </p:nvGraphicFramePr>
        <p:xfrm>
          <a:off x="1201738" y="3236913"/>
          <a:ext cx="9720262" cy="1724025"/>
        </p:xfrm>
        <a:graphic>
          <a:graphicData uri="http://schemas.openxmlformats.org/presentationml/2006/ole">
            <mc:AlternateContent xmlns:mc="http://schemas.openxmlformats.org/markup-compatibility/2006">
              <mc:Choice xmlns:v="urn:schemas-microsoft-com:vml" Requires="v">
                <p:oleObj spid="_x0000_s82957" name="Chart" r:id="rId7" imgW="5981700" imgH="2552700" progId="Excel.Sheet.8">
                  <p:embed/>
                </p:oleObj>
              </mc:Choice>
              <mc:Fallback>
                <p:oleObj name="Chart" r:id="rId7" imgW="5981700" imgH="2552700" progId="Excel.Sheet.8">
                  <p:embed/>
                  <p:pic>
                    <p:nvPicPr>
                      <p:cNvPr id="0" name="Object 7"/>
                      <p:cNvPicPr>
                        <a:picLocks noGrp="1" noChangeAspect="1" noChangeArrowheads="1"/>
                      </p:cNvPicPr>
                      <p:nvPr/>
                    </p:nvPicPr>
                    <p:blipFill>
                      <a:blip r:embed="rId8">
                        <a:extLst>
                          <a:ext uri="{28A0092B-C50C-407E-A947-70E740481C1C}">
                            <a14:useLocalDpi xmlns:a14="http://schemas.microsoft.com/office/drawing/2010/main" val="0"/>
                          </a:ext>
                        </a:extLst>
                      </a:blip>
                      <a:srcRect l="957" t="15231" r="1195" b="3250"/>
                      <a:stretch>
                        <a:fillRect/>
                      </a:stretch>
                    </p:blipFill>
                    <p:spPr bwMode="auto">
                      <a:xfrm>
                        <a:off x="1201738" y="3236913"/>
                        <a:ext cx="9720262" cy="1724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9" name="Object 10"/>
          <p:cNvGraphicFramePr>
            <a:graphicFrameLocks noGrp="1" noChangeAspect="1"/>
          </p:cNvGraphicFramePr>
          <p:nvPr>
            <p:ph sz="quarter" idx="3"/>
          </p:nvPr>
        </p:nvGraphicFramePr>
        <p:xfrm>
          <a:off x="1201738" y="4983163"/>
          <a:ext cx="9720262" cy="1724025"/>
        </p:xfrm>
        <a:graphic>
          <a:graphicData uri="http://schemas.openxmlformats.org/presentationml/2006/ole">
            <mc:AlternateContent xmlns:mc="http://schemas.openxmlformats.org/markup-compatibility/2006">
              <mc:Choice xmlns:v="urn:schemas-microsoft-com:vml" Requires="v">
                <p:oleObj spid="_x0000_s82958" name="Chart" r:id="rId10" imgW="5981700" imgH="2552700" progId="Excel.Sheet.8">
                  <p:embed/>
                </p:oleObj>
              </mc:Choice>
              <mc:Fallback>
                <p:oleObj name="Chart" r:id="rId10" imgW="5981700" imgH="2552700" progId="Excel.Sheet.8">
                  <p:embed/>
                  <p:pic>
                    <p:nvPicPr>
                      <p:cNvPr id="0" name="Object 10"/>
                      <p:cNvPicPr>
                        <a:picLocks noGrp="1" noChangeAspect="1" noChangeArrowheads="1"/>
                      </p:cNvPicPr>
                      <p:nvPr/>
                    </p:nvPicPr>
                    <p:blipFill>
                      <a:blip r:embed="rId11">
                        <a:extLst>
                          <a:ext uri="{28A0092B-C50C-407E-A947-70E740481C1C}">
                            <a14:useLocalDpi xmlns:a14="http://schemas.microsoft.com/office/drawing/2010/main" val="0"/>
                          </a:ext>
                        </a:extLst>
                      </a:blip>
                      <a:srcRect l="885" t="11705" r="1180" b="4489"/>
                      <a:stretch>
                        <a:fillRect/>
                      </a:stretch>
                    </p:blipFill>
                    <p:spPr bwMode="auto">
                      <a:xfrm>
                        <a:off x="1201738" y="4983163"/>
                        <a:ext cx="9720262" cy="1724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0" name="Text Box 13"/>
          <p:cNvSpPr txBox="1">
            <a:spLocks noChangeArrowheads="1"/>
          </p:cNvSpPr>
          <p:nvPr/>
        </p:nvSpPr>
        <p:spPr bwMode="auto">
          <a:xfrm>
            <a:off x="406400" y="2260600"/>
            <a:ext cx="795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
        <p:nvSpPr>
          <p:cNvPr id="82951" name="Text Box 14"/>
          <p:cNvSpPr txBox="1">
            <a:spLocks noChangeArrowheads="1"/>
          </p:cNvSpPr>
          <p:nvPr/>
        </p:nvSpPr>
        <p:spPr bwMode="auto">
          <a:xfrm>
            <a:off x="406400" y="3911600"/>
            <a:ext cx="795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
        <p:nvSpPr>
          <p:cNvPr id="82952" name="Text Box 15"/>
          <p:cNvSpPr txBox="1">
            <a:spLocks noChangeArrowheads="1"/>
          </p:cNvSpPr>
          <p:nvPr/>
        </p:nvSpPr>
        <p:spPr bwMode="auto">
          <a:xfrm>
            <a:off x="406400" y="5588000"/>
            <a:ext cx="846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735013" y="0"/>
            <a:ext cx="10972800" cy="1143000"/>
          </a:xfrm>
        </p:spPr>
        <p:txBody>
          <a:bodyPr/>
          <a:lstStyle/>
          <a:p>
            <a:pPr eaLnBrk="1" hangingPunct="1"/>
            <a:r>
              <a:rPr lang="en-IE" smtClean="0">
                <a:ea typeface="ＭＳ Ｐゴシック" panose="020B0600070205080204" pitchFamily="34" charset="-128"/>
              </a:rPr>
              <a:t>1</a:t>
            </a:r>
            <a:r>
              <a:rPr lang="en-IE" baseline="30000" smtClean="0">
                <a:ea typeface="ＭＳ Ｐゴシック" panose="020B0600070205080204" pitchFamily="34" charset="-128"/>
              </a:rPr>
              <a:t>st</a:t>
            </a:r>
            <a:r>
              <a:rPr lang="en-IE" smtClean="0">
                <a:ea typeface="ＭＳ Ｐゴシック" panose="020B0600070205080204" pitchFamily="34" charset="-128"/>
              </a:rPr>
              <a:t> Derivative (cont…)</a:t>
            </a:r>
            <a:endParaRPr lang="en-US" smtClean="0">
              <a:ea typeface="ＭＳ Ｐゴシック" panose="020B0600070205080204" pitchFamily="34" charset="-128"/>
            </a:endParaRPr>
          </a:p>
        </p:txBody>
      </p:sp>
      <p:graphicFrame>
        <p:nvGraphicFramePr>
          <p:cNvPr id="83971" name="Object 3"/>
          <p:cNvGraphicFramePr>
            <a:graphicFrameLocks noChangeAspect="1"/>
          </p:cNvGraphicFramePr>
          <p:nvPr/>
        </p:nvGraphicFramePr>
        <p:xfrm>
          <a:off x="1531938" y="1323975"/>
          <a:ext cx="8653462" cy="2370138"/>
        </p:xfrm>
        <a:graphic>
          <a:graphicData uri="http://schemas.openxmlformats.org/presentationml/2006/ole">
            <mc:AlternateContent xmlns:mc="http://schemas.openxmlformats.org/markup-compatibility/2006">
              <mc:Choice xmlns:v="urn:schemas-microsoft-com:vml" Requires="v">
                <p:oleObj spid="_x0000_s84085" name="Chart" r:id="rId5" imgW="5981700" imgH="2552700" progId="Excel.Sheet.8">
                  <p:embed/>
                </p:oleObj>
              </mc:Choice>
              <mc:Fallback>
                <p:oleObj name="Chart" r:id="rId5" imgW="5981700" imgH="2552700" progId="Excel.Shee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l="957" t="14384" r="1315" b="1961"/>
                      <a:stretch>
                        <a:fillRect/>
                      </a:stretch>
                    </p:blipFill>
                    <p:spPr bwMode="auto">
                      <a:xfrm>
                        <a:off x="1531938" y="1323975"/>
                        <a:ext cx="8653462" cy="23701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2" name="Object 4"/>
          <p:cNvGraphicFramePr>
            <a:graphicFrameLocks noChangeAspect="1"/>
          </p:cNvGraphicFramePr>
          <p:nvPr/>
        </p:nvGraphicFramePr>
        <p:xfrm>
          <a:off x="1435100" y="4414838"/>
          <a:ext cx="8805863" cy="2357437"/>
        </p:xfrm>
        <a:graphic>
          <a:graphicData uri="http://schemas.openxmlformats.org/presentationml/2006/ole">
            <mc:AlternateContent xmlns:mc="http://schemas.openxmlformats.org/markup-compatibility/2006">
              <mc:Choice xmlns:v="urn:schemas-microsoft-com:vml" Requires="v">
                <p:oleObj spid="_x0000_s84086" name="Chart" r:id="rId8" imgW="5981700" imgH="2552700" progId="Excel.Sheet.8">
                  <p:embed/>
                </p:oleObj>
              </mc:Choice>
              <mc:Fallback>
                <p:oleObj name="Chart" r:id="rId8" imgW="5981700" imgH="2552700" progId="Excel.Sheet.8">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l="957" t="15231" r="1195" b="3250"/>
                      <a:stretch>
                        <a:fillRect/>
                      </a:stretch>
                    </p:blipFill>
                    <p:spPr bwMode="auto">
                      <a:xfrm>
                        <a:off x="1435100" y="4414838"/>
                        <a:ext cx="8805863" cy="2357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205" name="Group 293"/>
          <p:cNvGraphicFramePr>
            <a:graphicFrameLocks noGrp="1"/>
          </p:cNvGraphicFramePr>
          <p:nvPr/>
        </p:nvGraphicFramePr>
        <p:xfrm>
          <a:off x="1938338" y="3706813"/>
          <a:ext cx="8128005" cy="298450"/>
        </p:xfrm>
        <a:graphic>
          <a:graphicData uri="http://schemas.openxmlformats.org/drawingml/2006/table">
            <a:tbl>
              <a:tblPr/>
              <a:tblGrid>
                <a:gridCol w="325967"/>
                <a:gridCol w="323851"/>
                <a:gridCol w="325967"/>
                <a:gridCol w="323849"/>
                <a:gridCol w="325967"/>
                <a:gridCol w="325967"/>
                <a:gridCol w="323851"/>
                <a:gridCol w="325967"/>
                <a:gridCol w="323849"/>
                <a:gridCol w="325967"/>
                <a:gridCol w="325967"/>
                <a:gridCol w="323851"/>
                <a:gridCol w="325967"/>
                <a:gridCol w="323849"/>
                <a:gridCol w="325967"/>
                <a:gridCol w="325967"/>
                <a:gridCol w="323851"/>
                <a:gridCol w="325967"/>
                <a:gridCol w="323849"/>
                <a:gridCol w="325967"/>
                <a:gridCol w="325967"/>
                <a:gridCol w="323851"/>
                <a:gridCol w="325967"/>
                <a:gridCol w="323849"/>
                <a:gridCol w="325967"/>
              </a:tblGrid>
              <a:tr h="298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5</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5</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4</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3</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2</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6</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0</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3</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95151" name="Group 239"/>
          <p:cNvGraphicFramePr>
            <a:graphicFrameLocks noGrp="1"/>
          </p:cNvGraphicFramePr>
          <p:nvPr/>
        </p:nvGraphicFramePr>
        <p:xfrm>
          <a:off x="1944688" y="4081463"/>
          <a:ext cx="8128005" cy="301625"/>
        </p:xfrm>
        <a:graphic>
          <a:graphicData uri="http://schemas.openxmlformats.org/drawingml/2006/table">
            <a:tbl>
              <a:tblPr/>
              <a:tblGrid>
                <a:gridCol w="325967"/>
                <a:gridCol w="323849"/>
                <a:gridCol w="325967"/>
                <a:gridCol w="323851"/>
                <a:gridCol w="325967"/>
                <a:gridCol w="325967"/>
                <a:gridCol w="323849"/>
                <a:gridCol w="325967"/>
                <a:gridCol w="323851"/>
                <a:gridCol w="325967"/>
                <a:gridCol w="325967"/>
                <a:gridCol w="323849"/>
                <a:gridCol w="325967"/>
                <a:gridCol w="323851"/>
                <a:gridCol w="325967"/>
                <a:gridCol w="325967"/>
                <a:gridCol w="323849"/>
                <a:gridCol w="325967"/>
                <a:gridCol w="323851"/>
                <a:gridCol w="325967"/>
                <a:gridCol w="325967"/>
                <a:gridCol w="323849"/>
                <a:gridCol w="325967"/>
                <a:gridCol w="323851"/>
                <a:gridCol w="325967"/>
              </a:tblGrid>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0</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6</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-6</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0</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2</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-2</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-1</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0</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4081" name="Text Box 113"/>
          <p:cNvSpPr txBox="1">
            <a:spLocks noChangeArrowheads="1"/>
          </p:cNvSpPr>
          <p:nvPr/>
        </p:nvSpPr>
        <p:spPr bwMode="auto">
          <a:xfrm>
            <a:off x="406400" y="2260600"/>
            <a:ext cx="795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
        <p:nvSpPr>
          <p:cNvPr id="84082" name="Text Box 114"/>
          <p:cNvSpPr txBox="1">
            <a:spLocks noChangeArrowheads="1"/>
          </p:cNvSpPr>
          <p:nvPr/>
        </p:nvSpPr>
        <p:spPr bwMode="auto">
          <a:xfrm>
            <a:off x="406400" y="5207000"/>
            <a:ext cx="795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735013" y="0"/>
            <a:ext cx="10972800" cy="1143000"/>
          </a:xfrm>
        </p:spPr>
        <p:txBody>
          <a:bodyPr/>
          <a:lstStyle/>
          <a:p>
            <a:pPr eaLnBrk="1" hangingPunct="1"/>
            <a:r>
              <a:rPr lang="en-IE" smtClean="0">
                <a:ea typeface="ＭＳ Ｐゴシック" panose="020B0600070205080204" pitchFamily="34" charset="-128"/>
              </a:rPr>
              <a:t>2</a:t>
            </a:r>
            <a:r>
              <a:rPr lang="en-IE" baseline="30000" smtClean="0">
                <a:ea typeface="ＭＳ Ｐゴシック" panose="020B0600070205080204" pitchFamily="34" charset="-128"/>
              </a:rPr>
              <a:t>nd</a:t>
            </a:r>
            <a:r>
              <a:rPr lang="en-IE" smtClean="0">
                <a:ea typeface="ＭＳ Ｐゴシック" panose="020B0600070205080204" pitchFamily="34" charset="-128"/>
              </a:rPr>
              <a:t> Derivative (cont…)</a:t>
            </a:r>
            <a:endParaRPr lang="en-US" smtClean="0">
              <a:ea typeface="ＭＳ Ｐゴシック" panose="020B0600070205080204" pitchFamily="34" charset="-128"/>
            </a:endParaRPr>
          </a:p>
        </p:txBody>
      </p:sp>
      <p:graphicFrame>
        <p:nvGraphicFramePr>
          <p:cNvPr id="86019" name="Object 3"/>
          <p:cNvGraphicFramePr>
            <a:graphicFrameLocks noChangeAspect="1"/>
          </p:cNvGraphicFramePr>
          <p:nvPr/>
        </p:nvGraphicFramePr>
        <p:xfrm>
          <a:off x="1522413" y="1363663"/>
          <a:ext cx="8758237" cy="2330450"/>
        </p:xfrm>
        <a:graphic>
          <a:graphicData uri="http://schemas.openxmlformats.org/presentationml/2006/ole">
            <mc:AlternateContent xmlns:mc="http://schemas.openxmlformats.org/markup-compatibility/2006">
              <mc:Choice xmlns:v="urn:schemas-microsoft-com:vml" Requires="v">
                <p:oleObj spid="_x0000_s86133" name="Chart" r:id="rId5" imgW="5981700" imgH="2552700" progId="Excel.Sheet.8">
                  <p:embed/>
                </p:oleObj>
              </mc:Choice>
              <mc:Fallback>
                <p:oleObj name="Chart" r:id="rId5" imgW="5981700" imgH="2552700" progId="Excel.Shee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l="885" t="16641" r="1328" b="2072"/>
                      <a:stretch>
                        <a:fillRect/>
                      </a:stretch>
                    </p:blipFill>
                    <p:spPr bwMode="auto">
                      <a:xfrm>
                        <a:off x="1522413" y="1363663"/>
                        <a:ext cx="8758237" cy="2330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95" name="Group 115"/>
          <p:cNvGraphicFramePr>
            <a:graphicFrameLocks noGrp="1"/>
          </p:cNvGraphicFramePr>
          <p:nvPr/>
        </p:nvGraphicFramePr>
        <p:xfrm>
          <a:off x="1960563" y="3719513"/>
          <a:ext cx="8128005" cy="293687"/>
        </p:xfrm>
        <a:graphic>
          <a:graphicData uri="http://schemas.openxmlformats.org/drawingml/2006/table">
            <a:tbl>
              <a:tblPr/>
              <a:tblGrid>
                <a:gridCol w="325967"/>
                <a:gridCol w="323851"/>
                <a:gridCol w="325967"/>
                <a:gridCol w="323849"/>
                <a:gridCol w="325967"/>
                <a:gridCol w="325967"/>
                <a:gridCol w="323851"/>
                <a:gridCol w="325967"/>
                <a:gridCol w="323849"/>
                <a:gridCol w="325967"/>
                <a:gridCol w="325967"/>
                <a:gridCol w="323851"/>
                <a:gridCol w="325967"/>
                <a:gridCol w="323849"/>
                <a:gridCol w="325967"/>
                <a:gridCol w="325967"/>
                <a:gridCol w="323851"/>
                <a:gridCol w="325967"/>
                <a:gridCol w="323849"/>
                <a:gridCol w="325967"/>
                <a:gridCol w="325967"/>
                <a:gridCol w="323851"/>
                <a:gridCol w="325967"/>
                <a:gridCol w="323849"/>
                <a:gridCol w="325967"/>
              </a:tblGrid>
              <a:tr h="2936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5</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5</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4</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3</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2</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6</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3</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7</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6074" name="Object 58"/>
          <p:cNvGraphicFramePr>
            <a:graphicFrameLocks noChangeAspect="1"/>
          </p:cNvGraphicFramePr>
          <p:nvPr/>
        </p:nvGraphicFramePr>
        <p:xfrm>
          <a:off x="1409700" y="4359275"/>
          <a:ext cx="8685213" cy="2379663"/>
        </p:xfrm>
        <a:graphic>
          <a:graphicData uri="http://schemas.openxmlformats.org/presentationml/2006/ole">
            <mc:AlternateContent xmlns:mc="http://schemas.openxmlformats.org/markup-compatibility/2006">
              <mc:Choice xmlns:v="urn:schemas-microsoft-com:vml" Requires="v">
                <p:oleObj spid="_x0000_s86134" name="Chart" r:id="rId8" imgW="5981700" imgH="2552700" progId="Excel.Sheet.8">
                  <p:embed/>
                </p:oleObj>
              </mc:Choice>
              <mc:Fallback>
                <p:oleObj name="Chart" r:id="rId8" imgW="5981700" imgH="2552700" progId="Excel.Sheet.8">
                  <p:embed/>
                  <p:pic>
                    <p:nvPicPr>
                      <p:cNvPr id="0" name="Object 58"/>
                      <p:cNvPicPr>
                        <a:picLocks noChangeAspect="1" noChangeArrowheads="1"/>
                      </p:cNvPicPr>
                      <p:nvPr/>
                    </p:nvPicPr>
                    <p:blipFill>
                      <a:blip r:embed="rId9">
                        <a:extLst>
                          <a:ext uri="{28A0092B-C50C-407E-A947-70E740481C1C}">
                            <a14:useLocalDpi xmlns:a14="http://schemas.microsoft.com/office/drawing/2010/main" val="0"/>
                          </a:ext>
                        </a:extLst>
                      </a:blip>
                      <a:srcRect l="885" t="11705" r="1180" b="4489"/>
                      <a:stretch>
                        <a:fillRect/>
                      </a:stretch>
                    </p:blipFill>
                    <p:spPr bwMode="auto">
                      <a:xfrm>
                        <a:off x="1409700" y="4359275"/>
                        <a:ext cx="8685213" cy="23796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77" name="Group 117"/>
          <p:cNvGraphicFramePr>
            <a:graphicFrameLocks noGrp="1"/>
          </p:cNvGraphicFramePr>
          <p:nvPr/>
        </p:nvGraphicFramePr>
        <p:xfrm>
          <a:off x="1966913" y="4043363"/>
          <a:ext cx="8128005" cy="301625"/>
        </p:xfrm>
        <a:graphic>
          <a:graphicData uri="http://schemas.openxmlformats.org/drawingml/2006/table">
            <a:tbl>
              <a:tblPr/>
              <a:tblGrid>
                <a:gridCol w="325967"/>
                <a:gridCol w="323849"/>
                <a:gridCol w="325967"/>
                <a:gridCol w="323851"/>
                <a:gridCol w="325967"/>
                <a:gridCol w="325967"/>
                <a:gridCol w="323849"/>
                <a:gridCol w="325967"/>
                <a:gridCol w="323851"/>
                <a:gridCol w="325967"/>
                <a:gridCol w="325967"/>
                <a:gridCol w="323849"/>
                <a:gridCol w="325967"/>
                <a:gridCol w="323851"/>
                <a:gridCol w="325967"/>
                <a:gridCol w="325967"/>
                <a:gridCol w="323849"/>
                <a:gridCol w="325967"/>
                <a:gridCol w="323851"/>
                <a:gridCol w="325967"/>
                <a:gridCol w="325967"/>
                <a:gridCol w="323849"/>
                <a:gridCol w="325967"/>
                <a:gridCol w="323851"/>
                <a:gridCol w="325967"/>
              </a:tblGrid>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6</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200" b="0" i="0" u="none" strike="noStrike" cap="none" normalizeH="0" baseline="0" smtClean="0">
                          <a:ln>
                            <a:noFill/>
                          </a:ln>
                          <a:solidFill>
                            <a:schemeClr val="tx1"/>
                          </a:solidFill>
                          <a:effectLst/>
                          <a:latin typeface="Arial" charset="0"/>
                          <a:ea typeface="ＭＳ Ｐゴシック" pitchFamily="34" charset="-128"/>
                        </a:rPr>
                        <a:t>-12</a:t>
                      </a:r>
                      <a:endParaRPr kumimoji="0" lang="en-US" sz="12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6</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-4</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1</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-7</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dirty="0" smtClean="0">
                          <a:ln>
                            <a:noFill/>
                          </a:ln>
                          <a:solidFill>
                            <a:schemeClr val="tx1"/>
                          </a:solidFill>
                          <a:effectLst/>
                          <a:latin typeface="Arial" charset="0"/>
                          <a:ea typeface="ＭＳ Ｐゴシック" pitchFamily="34" charset="-128"/>
                        </a:rPr>
                        <a:t>0</a:t>
                      </a: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0" i="0" u="none" strike="noStrike" cap="none" normalizeH="0" baseline="0" smtClean="0">
                          <a:ln>
                            <a:noFill/>
                          </a:ln>
                          <a:solidFill>
                            <a:schemeClr val="tx1"/>
                          </a:solidFill>
                          <a:effectLst/>
                          <a:latin typeface="Arial" charset="0"/>
                          <a:ea typeface="ＭＳ Ｐゴシック" pitchFamily="34" charset="-128"/>
                        </a:rPr>
                        <a:t>0</a:t>
                      </a:r>
                      <a:endParaRPr kumimoji="0" lang="en-US" sz="1600" b="0" i="0" u="none" strike="noStrike" cap="none" normalizeH="0" baseline="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ea typeface="ＭＳ Ｐゴシック" pitchFamily="34" charset="-128"/>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129" name="Text Box 113"/>
          <p:cNvSpPr txBox="1">
            <a:spLocks noChangeArrowheads="1"/>
          </p:cNvSpPr>
          <p:nvPr/>
        </p:nvSpPr>
        <p:spPr bwMode="auto">
          <a:xfrm>
            <a:off x="406400" y="2260600"/>
            <a:ext cx="795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
        <p:nvSpPr>
          <p:cNvPr id="86130" name="Text Box 114"/>
          <p:cNvSpPr txBox="1">
            <a:spLocks noChangeArrowheads="1"/>
          </p:cNvSpPr>
          <p:nvPr/>
        </p:nvSpPr>
        <p:spPr bwMode="auto">
          <a:xfrm>
            <a:off x="474663" y="5181600"/>
            <a:ext cx="896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US"/>
              <a:t>f’’(x)</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512763" y="-115888"/>
            <a:ext cx="10972800" cy="1143001"/>
          </a:xfrm>
        </p:spPr>
        <p:txBody>
          <a:bodyPr/>
          <a:lstStyle/>
          <a:p>
            <a:pPr eaLnBrk="1" hangingPunct="1"/>
            <a:r>
              <a:rPr lang="en-IE" sz="3600" b="1" smtClean="0">
                <a:solidFill>
                  <a:srgbClr val="FF0000"/>
                </a:solidFill>
                <a:ea typeface="ＭＳ Ｐゴシック" panose="020B0600070205080204" pitchFamily="34" charset="-128"/>
              </a:rPr>
              <a:t>Using Second Derivatives For Image sharpening </a:t>
            </a:r>
            <a:endParaRPr lang="en-US" sz="3600" b="1" smtClean="0">
              <a:solidFill>
                <a:srgbClr val="FF0000"/>
              </a:solidFill>
              <a:ea typeface="ＭＳ Ｐゴシック" panose="020B0600070205080204" pitchFamily="34" charset="-128"/>
            </a:endParaRPr>
          </a:p>
        </p:txBody>
      </p:sp>
      <p:sp>
        <p:nvSpPr>
          <p:cNvPr id="99331" name="Rectangle 3"/>
          <p:cNvSpPr>
            <a:spLocks noGrp="1" noChangeArrowheads="1"/>
          </p:cNvSpPr>
          <p:nvPr>
            <p:ph type="body" idx="4294967295"/>
          </p:nvPr>
        </p:nvSpPr>
        <p:spPr>
          <a:xfrm>
            <a:off x="401638" y="1249363"/>
            <a:ext cx="11555412" cy="5608637"/>
          </a:xfrm>
        </p:spPr>
        <p:txBody>
          <a:bodyPr>
            <a:normAutofit fontScale="92500"/>
          </a:bodyPr>
          <a:lstStyle/>
          <a:p>
            <a:pPr marL="0" indent="0" eaLnBrk="1" fontAlgn="auto" hangingPunct="1">
              <a:lnSpc>
                <a:spcPct val="90000"/>
              </a:lnSpc>
              <a:spcAft>
                <a:spcPts val="0"/>
              </a:spcAft>
              <a:buClr>
                <a:schemeClr val="accent3"/>
              </a:buClr>
              <a:buFont typeface="Wingdings 2"/>
              <a:buChar char=""/>
              <a:defRPr/>
            </a:pPr>
            <a:r>
              <a:rPr lang="en-IE" sz="2800" dirty="0" smtClean="0">
                <a:ea typeface="ＭＳ Ｐゴシック" pitchFamily="34" charset="-128"/>
              </a:rPr>
              <a:t>The 2</a:t>
            </a:r>
            <a:r>
              <a:rPr lang="en-IE" sz="2800" baseline="30000" dirty="0" smtClean="0">
                <a:ea typeface="ＭＳ Ｐゴシック" pitchFamily="34" charset="-128"/>
              </a:rPr>
              <a:t>nd</a:t>
            </a:r>
            <a:r>
              <a:rPr lang="en-IE" sz="2800" dirty="0" smtClean="0">
                <a:ea typeface="ＭＳ Ｐゴシック" pitchFamily="34" charset="-128"/>
              </a:rPr>
              <a:t> derivative is more useful for image enhancement than the 1</a:t>
            </a:r>
            <a:r>
              <a:rPr lang="en-IE" sz="2800" baseline="30000" dirty="0" smtClean="0">
                <a:ea typeface="ＭＳ Ｐゴシック" pitchFamily="34" charset="-128"/>
              </a:rPr>
              <a:t>st</a:t>
            </a:r>
            <a:r>
              <a:rPr lang="en-IE" sz="2800" dirty="0" smtClean="0">
                <a:ea typeface="ＭＳ Ｐゴシック" pitchFamily="34" charset="-128"/>
              </a:rPr>
              <a:t> derivative</a:t>
            </a:r>
          </a:p>
          <a:p>
            <a:pPr marL="640080" lvl="1" indent="-246888" eaLnBrk="1" fontAlgn="auto" hangingPunct="1">
              <a:lnSpc>
                <a:spcPct val="90000"/>
              </a:lnSpc>
              <a:spcAft>
                <a:spcPts val="0"/>
              </a:spcAft>
              <a:buFont typeface="Wingdings 2"/>
              <a:buChar char=""/>
              <a:defRPr/>
            </a:pPr>
            <a:r>
              <a:rPr lang="en-IE" sz="2800" dirty="0" smtClean="0">
                <a:ea typeface="ＭＳ Ｐゴシック" pitchFamily="34" charset="-128"/>
              </a:rPr>
              <a:t>Stronger response to fine detail</a:t>
            </a:r>
          </a:p>
          <a:p>
            <a:pPr marL="640080" lvl="1" indent="-246888" eaLnBrk="1" fontAlgn="auto" hangingPunct="1">
              <a:lnSpc>
                <a:spcPct val="90000"/>
              </a:lnSpc>
              <a:spcAft>
                <a:spcPts val="0"/>
              </a:spcAft>
              <a:buFont typeface="Wingdings 2"/>
              <a:buChar char=""/>
              <a:defRPr/>
            </a:pPr>
            <a:r>
              <a:rPr lang="en-IE" sz="2800" dirty="0" smtClean="0">
                <a:ea typeface="ＭＳ Ｐゴシック" pitchFamily="34" charset="-128"/>
              </a:rPr>
              <a:t>Simpler implementation</a:t>
            </a:r>
          </a:p>
          <a:p>
            <a:pPr marL="640080" lvl="1" indent="-246888" eaLnBrk="1" fontAlgn="auto" hangingPunct="1">
              <a:lnSpc>
                <a:spcPct val="90000"/>
              </a:lnSpc>
              <a:spcAft>
                <a:spcPts val="0"/>
              </a:spcAft>
              <a:buFont typeface="Wingdings 2"/>
              <a:buNone/>
              <a:defRPr/>
            </a:pPr>
            <a:endParaRPr lang="en-IE" sz="2800" dirty="0" smtClean="0">
              <a:ea typeface="ＭＳ Ｐゴシック" pitchFamily="34" charset="-128"/>
            </a:endParaRPr>
          </a:p>
          <a:p>
            <a:pPr marL="0" indent="0" eaLnBrk="1" fontAlgn="auto" hangingPunct="1">
              <a:lnSpc>
                <a:spcPct val="90000"/>
              </a:lnSpc>
              <a:spcAft>
                <a:spcPts val="0"/>
              </a:spcAft>
              <a:buClr>
                <a:schemeClr val="accent3"/>
              </a:buClr>
              <a:buFont typeface="Wingdings 2"/>
              <a:buChar char=""/>
              <a:defRPr/>
            </a:pPr>
            <a:r>
              <a:rPr lang="en-IE" sz="2800" dirty="0" smtClean="0">
                <a:ea typeface="ＭＳ Ｐゴシック" pitchFamily="34" charset="-128"/>
              </a:rPr>
              <a:t>The first sharpening filter is the </a:t>
            </a:r>
            <a:r>
              <a:rPr lang="en-IE" sz="2800" i="1" dirty="0" err="1" smtClean="0">
                <a:solidFill>
                  <a:srgbClr val="FF0000"/>
                </a:solidFill>
                <a:ea typeface="ＭＳ Ｐゴシック" pitchFamily="34" charset="-128"/>
              </a:rPr>
              <a:t>Laplacian</a:t>
            </a:r>
            <a:endParaRPr lang="en-IE" sz="2800" i="1" dirty="0" smtClean="0">
              <a:solidFill>
                <a:srgbClr val="FF0000"/>
              </a:solidFill>
              <a:ea typeface="ＭＳ Ｐゴシック" pitchFamily="34" charset="-128"/>
            </a:endParaRPr>
          </a:p>
          <a:p>
            <a:pPr marL="0" indent="0" eaLnBrk="1" fontAlgn="auto" hangingPunct="1">
              <a:lnSpc>
                <a:spcPct val="90000"/>
              </a:lnSpc>
              <a:spcAft>
                <a:spcPts val="0"/>
              </a:spcAft>
              <a:buClr>
                <a:schemeClr val="accent3"/>
              </a:buClr>
              <a:buFont typeface="Wingdings 2"/>
              <a:buChar char=""/>
              <a:defRPr/>
            </a:pPr>
            <a:endParaRPr lang="en-IE" sz="2800" i="1" dirty="0" smtClean="0">
              <a:solidFill>
                <a:srgbClr val="FF0000"/>
              </a:solidFill>
              <a:ea typeface="ＭＳ Ｐゴシック" pitchFamily="34" charset="-128"/>
            </a:endParaRPr>
          </a:p>
          <a:p>
            <a:pPr marL="0" indent="0" eaLnBrk="1" fontAlgn="auto" hangingPunct="1">
              <a:lnSpc>
                <a:spcPct val="90000"/>
              </a:lnSpc>
              <a:spcAft>
                <a:spcPts val="0"/>
              </a:spcAft>
              <a:buClr>
                <a:schemeClr val="accent3"/>
              </a:buClr>
              <a:buFont typeface="Wingdings 2"/>
              <a:buChar char=""/>
              <a:defRPr/>
            </a:pPr>
            <a:r>
              <a:rPr lang="en-IE" sz="2800" i="1" dirty="0" smtClean="0">
                <a:solidFill>
                  <a:srgbClr val="FF0000"/>
                </a:solidFill>
                <a:ea typeface="ＭＳ Ｐゴシック" pitchFamily="34" charset="-128"/>
              </a:rPr>
              <a:t>Approach : </a:t>
            </a:r>
            <a:r>
              <a:rPr lang="en-IE" sz="2800" i="1" dirty="0" smtClean="0">
                <a:ea typeface="ＭＳ Ｐゴシック" pitchFamily="34" charset="-128"/>
              </a:rPr>
              <a:t>defining </a:t>
            </a:r>
            <a:r>
              <a:rPr lang="en-IE" sz="2800" i="1" dirty="0" smtClean="0">
                <a:solidFill>
                  <a:srgbClr val="FF0000"/>
                </a:solidFill>
                <a:ea typeface="ＭＳ Ｐゴシック" pitchFamily="34" charset="-128"/>
              </a:rPr>
              <a:t>a discrete formulation </a:t>
            </a:r>
            <a:r>
              <a:rPr lang="en-IE" sz="2800" i="1" dirty="0" smtClean="0">
                <a:ea typeface="ＭＳ Ｐゴシック" pitchFamily="34" charset="-128"/>
              </a:rPr>
              <a:t>of  second order derivative and then</a:t>
            </a:r>
            <a:r>
              <a:rPr lang="en-IE" sz="2800" i="1" dirty="0" smtClean="0">
                <a:solidFill>
                  <a:srgbClr val="FF0000"/>
                </a:solidFill>
                <a:ea typeface="ＭＳ Ｐゴシック" pitchFamily="34" charset="-128"/>
              </a:rPr>
              <a:t> constructing a filter mask </a:t>
            </a:r>
            <a:r>
              <a:rPr lang="en-IE" sz="2800" i="1" dirty="0" smtClean="0">
                <a:ea typeface="ＭＳ Ｐゴシック" pitchFamily="34" charset="-128"/>
              </a:rPr>
              <a:t>based on formulation</a:t>
            </a:r>
          </a:p>
          <a:p>
            <a:pPr marL="0" indent="0" eaLnBrk="1" fontAlgn="auto" hangingPunct="1">
              <a:lnSpc>
                <a:spcPct val="90000"/>
              </a:lnSpc>
              <a:spcAft>
                <a:spcPts val="0"/>
              </a:spcAft>
              <a:buClr>
                <a:schemeClr val="accent3"/>
              </a:buClr>
              <a:buFont typeface="Wingdings 2"/>
              <a:buChar char=""/>
              <a:defRPr/>
            </a:pPr>
            <a:endParaRPr lang="en-IE" sz="2800" i="1" dirty="0" smtClean="0">
              <a:ea typeface="ＭＳ Ｐゴシック" pitchFamily="34" charset="-128"/>
            </a:endParaRPr>
          </a:p>
          <a:p>
            <a:pPr marL="640080" lvl="1" indent="-246888" eaLnBrk="1" fontAlgn="auto" hangingPunct="1">
              <a:lnSpc>
                <a:spcPct val="90000"/>
              </a:lnSpc>
              <a:spcAft>
                <a:spcPts val="0"/>
              </a:spcAft>
              <a:buFont typeface="Wingdings 2"/>
              <a:buChar char=""/>
              <a:defRPr/>
            </a:pPr>
            <a:r>
              <a:rPr lang="en-IE" sz="2800" dirty="0">
                <a:solidFill>
                  <a:srgbClr val="FF0000"/>
                </a:solidFill>
                <a:ea typeface="ＭＳ Ｐゴシック" pitchFamily="34" charset="-128"/>
              </a:rPr>
              <a:t>Isotropic filters </a:t>
            </a:r>
            <a:r>
              <a:rPr lang="en-IE" sz="2800" dirty="0">
                <a:ea typeface="ＭＳ Ｐゴシック" pitchFamily="34" charset="-128"/>
              </a:rPr>
              <a:t>, whose response is independent of the direction of the discontinuities in the image. </a:t>
            </a:r>
            <a:r>
              <a:rPr lang="en-IE" sz="2800" dirty="0">
                <a:solidFill>
                  <a:srgbClr val="FF0000"/>
                </a:solidFill>
                <a:ea typeface="ＭＳ Ｐゴシック" pitchFamily="34" charset="-128"/>
              </a:rPr>
              <a:t>OR</a:t>
            </a:r>
          </a:p>
          <a:p>
            <a:pPr marL="640080" lvl="1" indent="-246888" eaLnBrk="1" fontAlgn="auto" hangingPunct="1">
              <a:lnSpc>
                <a:spcPct val="90000"/>
              </a:lnSpc>
              <a:spcAft>
                <a:spcPts val="0"/>
              </a:spcAft>
              <a:buFont typeface="Wingdings 2"/>
              <a:buChar char=""/>
              <a:defRPr/>
            </a:pPr>
            <a:endParaRPr lang="en-IE" sz="2800" dirty="0">
              <a:solidFill>
                <a:srgbClr val="FF0000"/>
              </a:solidFill>
              <a:ea typeface="ＭＳ Ｐゴシック" pitchFamily="34" charset="-128"/>
            </a:endParaRPr>
          </a:p>
          <a:p>
            <a:pPr marL="640080" lvl="1" indent="-246888" eaLnBrk="1" fontAlgn="auto" hangingPunct="1">
              <a:lnSpc>
                <a:spcPct val="90000"/>
              </a:lnSpc>
              <a:spcAft>
                <a:spcPts val="0"/>
              </a:spcAft>
              <a:buFont typeface="Wingdings 2"/>
              <a:buChar char=""/>
              <a:defRPr/>
            </a:pPr>
            <a:r>
              <a:rPr lang="en-IE" sz="2800" dirty="0">
                <a:ea typeface="ＭＳ Ｐゴシック" pitchFamily="34" charset="-128"/>
              </a:rPr>
              <a:t> Isotropic filters are </a:t>
            </a:r>
            <a:r>
              <a:rPr lang="en-IE" sz="2800" dirty="0">
                <a:solidFill>
                  <a:srgbClr val="FF0000"/>
                </a:solidFill>
                <a:ea typeface="ＭＳ Ｐゴシック" pitchFamily="34" charset="-128"/>
              </a:rPr>
              <a:t>rotation invariant.</a:t>
            </a:r>
          </a:p>
          <a:p>
            <a:pPr marL="0" indent="0" eaLnBrk="1" fontAlgn="auto" hangingPunct="1">
              <a:lnSpc>
                <a:spcPct val="90000"/>
              </a:lnSpc>
              <a:spcAft>
                <a:spcPts val="0"/>
              </a:spcAft>
              <a:buClr>
                <a:schemeClr val="accent3"/>
              </a:buClr>
              <a:buFont typeface="Wingdings 2"/>
              <a:buChar char=""/>
              <a:defRPr/>
            </a:pPr>
            <a:endParaRPr lang="en-IE" sz="2800" i="1"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401638" y="257175"/>
            <a:ext cx="11222037" cy="646113"/>
          </a:xfrm>
          <a:prstGeom prst="rect">
            <a:avLst/>
          </a:prstGeom>
          <a:noFill/>
          <a:ln w="9525">
            <a:noFill/>
            <a:miter lim="800000"/>
            <a:headEnd/>
            <a:tailEnd/>
          </a:ln>
          <a:effectLst>
            <a:outerShdw dist="35921" dir="2700000" algn="ctr" rotWithShape="0">
              <a:schemeClr val="folHlink"/>
            </a:outerShdw>
          </a:effectLst>
        </p:spPr>
        <p:txBody>
          <a:bodyPr>
            <a:spAutoFit/>
          </a:bodyPr>
          <a:lstStyle/>
          <a:p>
            <a:pPr eaLnBrk="1" fontAlgn="auto" hangingPunct="1">
              <a:spcBef>
                <a:spcPts val="0"/>
              </a:spcBef>
              <a:spcAft>
                <a:spcPts val="0"/>
              </a:spcAft>
              <a:defRPr/>
            </a:pPr>
            <a:r>
              <a:rPr lang="en-US" altLang="zh-TW" sz="3200" dirty="0">
                <a:solidFill>
                  <a:srgbClr val="FF0000"/>
                </a:solidFill>
                <a:latin typeface="+mj-lt"/>
              </a:rPr>
              <a:t>Simplest isotropic derivative operator--</a:t>
            </a:r>
            <a:r>
              <a:rPr lang="en-US" sz="3200" b="1" dirty="0">
                <a:solidFill>
                  <a:srgbClr val="FF0000"/>
                </a:solidFill>
                <a:latin typeface="+mj-lt"/>
                <a:ea typeface="PMingLiU" pitchFamily="18" charset="-120"/>
              </a:rPr>
              <a:t> </a:t>
            </a:r>
            <a:r>
              <a:rPr lang="en-US" altLang="zh-TW" sz="2800" b="1" dirty="0">
                <a:solidFill>
                  <a:srgbClr val="7030A0"/>
                </a:solidFill>
                <a:latin typeface="+mj-lt"/>
              </a:rPr>
              <a:t>The </a:t>
            </a:r>
            <a:r>
              <a:rPr lang="en-US" altLang="zh-TW" sz="3600" b="1" dirty="0">
                <a:solidFill>
                  <a:srgbClr val="7030A0"/>
                </a:solidFill>
                <a:latin typeface="+mj-lt"/>
              </a:rPr>
              <a:t>Laplacian</a:t>
            </a:r>
            <a:endParaRPr lang="en-US" altLang="zh-TW" sz="2800" b="1" dirty="0">
              <a:solidFill>
                <a:srgbClr val="7030A0"/>
              </a:solidFill>
              <a:latin typeface="+mj-lt"/>
            </a:endParaRPr>
          </a:p>
        </p:txBody>
      </p:sp>
      <p:sp>
        <p:nvSpPr>
          <p:cNvPr id="90115" name="Rectangle 5"/>
          <p:cNvSpPr>
            <a:spLocks noGrp="1" noChangeArrowheads="1"/>
          </p:cNvSpPr>
          <p:nvPr>
            <p:ph type="body" sz="half" idx="1"/>
          </p:nvPr>
        </p:nvSpPr>
        <p:spPr>
          <a:xfrm>
            <a:off x="193675" y="955675"/>
            <a:ext cx="11396663" cy="5170488"/>
          </a:xfrm>
        </p:spPr>
        <p:txBody>
          <a:bodyPr/>
          <a:lstStyle/>
          <a:p>
            <a:pPr eaLnBrk="1" hangingPunct="1"/>
            <a:r>
              <a:rPr lang="en-US" altLang="zh-TW" sz="2800" smtClean="0"/>
              <a:t>Development of the Laplacian method</a:t>
            </a:r>
          </a:p>
          <a:p>
            <a:pPr lvl="1" eaLnBrk="1" hangingPunct="1"/>
            <a:r>
              <a:rPr lang="en-US" altLang="zh-CN" smtClean="0"/>
              <a:t>The two dimensional </a:t>
            </a:r>
            <a:r>
              <a:rPr lang="en-US" altLang="zh-CN" smtClean="0">
                <a:solidFill>
                  <a:srgbClr val="FF0000"/>
                </a:solidFill>
              </a:rPr>
              <a:t>Laplacian operator</a:t>
            </a:r>
            <a:r>
              <a:rPr lang="en-US" altLang="zh-CN" smtClean="0"/>
              <a:t> for continuous functions</a:t>
            </a:r>
            <a:r>
              <a:rPr lang="en-US" altLang="zh-TW" smtClean="0"/>
              <a:t>:</a:t>
            </a:r>
          </a:p>
          <a:p>
            <a:pPr lvl="1" eaLnBrk="1" hangingPunct="1"/>
            <a:endParaRPr lang="en-US" altLang="zh-TW" smtClean="0"/>
          </a:p>
          <a:p>
            <a:pPr lvl="1" eaLnBrk="1" hangingPunct="1"/>
            <a:endParaRPr lang="en-US" altLang="zh-TW" smtClean="0"/>
          </a:p>
          <a:p>
            <a:pPr lvl="1" eaLnBrk="1" hangingPunct="1"/>
            <a:r>
              <a:rPr lang="en-US" altLang="zh-TW" smtClean="0"/>
              <a:t>The Laplacian is a linear operator.</a:t>
            </a:r>
          </a:p>
        </p:txBody>
      </p:sp>
      <p:graphicFrame>
        <p:nvGraphicFramePr>
          <p:cNvPr id="90116" name="Object 6"/>
          <p:cNvGraphicFramePr>
            <a:graphicFrameLocks noGrp="1" noChangeAspect="1"/>
          </p:cNvGraphicFramePr>
          <p:nvPr>
            <p:ph sz="quarter" idx="2"/>
          </p:nvPr>
        </p:nvGraphicFramePr>
        <p:xfrm>
          <a:off x="5389563" y="2024063"/>
          <a:ext cx="4184650" cy="838200"/>
        </p:xfrm>
        <a:graphic>
          <a:graphicData uri="http://schemas.openxmlformats.org/presentationml/2006/ole">
            <mc:AlternateContent xmlns:mc="http://schemas.openxmlformats.org/markup-compatibility/2006">
              <mc:Choice xmlns:v="urn:schemas-microsoft-com:vml" Requires="v">
                <p:oleObj spid="_x0000_s90125" name="Equation" r:id="rId3" imgW="1143000" imgH="444500" progId="Equation.3">
                  <p:embed/>
                </p:oleObj>
              </mc:Choice>
              <mc:Fallback>
                <p:oleObj name="Equation" r:id="rId3" imgW="1143000" imgH="444500"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563" y="2024063"/>
                        <a:ext cx="41846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7" name="Object 9"/>
          <p:cNvGraphicFramePr>
            <a:graphicFrameLocks noGrp="1" noChangeAspect="1"/>
          </p:cNvGraphicFramePr>
          <p:nvPr>
            <p:ph sz="quarter" idx="3"/>
          </p:nvPr>
        </p:nvGraphicFramePr>
        <p:xfrm>
          <a:off x="323850" y="3505200"/>
          <a:ext cx="8677275" cy="1093788"/>
        </p:xfrm>
        <a:graphic>
          <a:graphicData uri="http://schemas.openxmlformats.org/presentationml/2006/ole">
            <mc:AlternateContent xmlns:mc="http://schemas.openxmlformats.org/markup-compatibility/2006">
              <mc:Choice xmlns:v="urn:schemas-microsoft-com:vml" Requires="v">
                <p:oleObj spid="_x0000_s90126" name="方程式" r:id="rId5" imgW="2489200" imgH="419100" progId="Equation.3">
                  <p:embed/>
                </p:oleObj>
              </mc:Choice>
              <mc:Fallback>
                <p:oleObj name="方程式" r:id="rId5" imgW="2489200" imgH="419100" progId="Equation.3">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505200"/>
                        <a:ext cx="8677275"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8" name="Object 12"/>
          <p:cNvGraphicFramePr>
            <a:graphicFrameLocks noChangeAspect="1"/>
          </p:cNvGraphicFramePr>
          <p:nvPr/>
        </p:nvGraphicFramePr>
        <p:xfrm>
          <a:off x="898525" y="4613275"/>
          <a:ext cx="8285163" cy="1108075"/>
        </p:xfrm>
        <a:graphic>
          <a:graphicData uri="http://schemas.openxmlformats.org/presentationml/2006/ole">
            <mc:AlternateContent xmlns:mc="http://schemas.openxmlformats.org/markup-compatibility/2006">
              <mc:Choice xmlns:v="urn:schemas-microsoft-com:vml" Requires="v">
                <p:oleObj spid="_x0000_s90127" name="方程式" r:id="rId7" imgW="2489200" imgH="444500" progId="Equation.3">
                  <p:embed/>
                </p:oleObj>
              </mc:Choice>
              <mc:Fallback>
                <p:oleObj name="方程式" r:id="rId7" imgW="2489200" imgH="4445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525" y="4613275"/>
                        <a:ext cx="8285163"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9" name="Object 13"/>
          <p:cNvGraphicFramePr>
            <a:graphicFrameLocks noChangeAspect="1"/>
          </p:cNvGraphicFramePr>
          <p:nvPr/>
        </p:nvGraphicFramePr>
        <p:xfrm>
          <a:off x="682625" y="5943600"/>
          <a:ext cx="9904413" cy="577850"/>
        </p:xfrm>
        <a:graphic>
          <a:graphicData uri="http://schemas.openxmlformats.org/presentationml/2006/ole">
            <mc:AlternateContent xmlns:mc="http://schemas.openxmlformats.org/markup-compatibility/2006">
              <mc:Choice xmlns:v="urn:schemas-microsoft-com:vml" Requires="v">
                <p:oleObj spid="_x0000_s90128" name="Equation" r:id="rId9" imgW="4089400" imgH="228600" progId="Equation.3">
                  <p:embed/>
                </p:oleObj>
              </mc:Choice>
              <mc:Fallback>
                <p:oleObj name="Equation" r:id="rId9" imgW="4089400" imgH="228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625" y="5943600"/>
                        <a:ext cx="9904413"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20" name="AutoShape 14"/>
          <p:cNvSpPr>
            <a:spLocks noChangeArrowheads="1"/>
          </p:cNvSpPr>
          <p:nvPr/>
        </p:nvSpPr>
        <p:spPr bwMode="auto">
          <a:xfrm>
            <a:off x="0" y="6119813"/>
            <a:ext cx="558800" cy="165100"/>
          </a:xfrm>
          <a:prstGeom prst="rightArrow">
            <a:avLst>
              <a:gd name="adj1" fmla="val 50000"/>
              <a:gd name="adj2" fmla="val 63462"/>
            </a:avLst>
          </a:prstGeom>
          <a:solidFill>
            <a:schemeClr val="accent1"/>
          </a:solidFill>
          <a:ln w="9525">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484188" y="-136525"/>
            <a:ext cx="10972800" cy="1143000"/>
          </a:xfrm>
        </p:spPr>
        <p:txBody>
          <a:bodyPr/>
          <a:lstStyle/>
          <a:p>
            <a:pPr eaLnBrk="1" hangingPunct="1"/>
            <a:r>
              <a:rPr lang="en-IE" sz="3600" smtClean="0">
                <a:ea typeface="ＭＳ Ｐゴシック" panose="020B0600070205080204" pitchFamily="34" charset="-128"/>
              </a:rPr>
              <a:t>The Laplacian (cont…)</a:t>
            </a:r>
            <a:endParaRPr lang="en-US" sz="3600" smtClean="0">
              <a:ea typeface="ＭＳ Ｐゴシック" panose="020B0600070205080204" pitchFamily="34" charset="-128"/>
            </a:endParaRPr>
          </a:p>
        </p:txBody>
      </p:sp>
      <p:sp>
        <p:nvSpPr>
          <p:cNvPr id="91139" name="Rectangle 3"/>
          <p:cNvSpPr>
            <a:spLocks noGrp="1" noChangeArrowheads="1"/>
          </p:cNvSpPr>
          <p:nvPr>
            <p:ph type="body" idx="4294967295"/>
          </p:nvPr>
        </p:nvSpPr>
        <p:spPr>
          <a:xfrm>
            <a:off x="595313" y="1377950"/>
            <a:ext cx="11042650" cy="4924425"/>
          </a:xfrm>
        </p:spPr>
        <p:txBody>
          <a:bodyPr/>
          <a:lstStyle/>
          <a:p>
            <a:pPr marL="0" indent="0" eaLnBrk="1" hangingPunct="1"/>
            <a:r>
              <a:rPr lang="en-IE" smtClean="0">
                <a:ea typeface="ＭＳ Ｐゴシック" panose="020B0600070205080204" pitchFamily="34" charset="-128"/>
              </a:rPr>
              <a:t>So, the Laplacian can be given as follows:</a:t>
            </a: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endParaRPr lang="en-IE" sz="4400"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r>
              <a:rPr lang="en-IE" smtClean="0">
                <a:ea typeface="ＭＳ Ｐゴシック" panose="020B0600070205080204" pitchFamily="34" charset="-128"/>
              </a:rPr>
              <a:t>We can easily build a filter based on this</a:t>
            </a:r>
            <a:endParaRPr lang="en-US" smtClean="0">
              <a:ea typeface="ＭＳ Ｐゴシック" panose="020B0600070205080204" pitchFamily="34" charset="-128"/>
            </a:endParaRPr>
          </a:p>
        </p:txBody>
      </p:sp>
      <p:grpSp>
        <p:nvGrpSpPr>
          <p:cNvPr id="91140" name="Group 9"/>
          <p:cNvGrpSpPr>
            <a:grpSpLocks/>
          </p:cNvGrpSpPr>
          <p:nvPr/>
        </p:nvGrpSpPr>
        <p:grpSpPr bwMode="auto">
          <a:xfrm>
            <a:off x="928688" y="2109788"/>
            <a:ext cx="8697912" cy="2063750"/>
            <a:chOff x="438" y="1182"/>
            <a:chExt cx="4109" cy="1300"/>
          </a:xfrm>
        </p:grpSpPr>
        <p:graphicFrame>
          <p:nvGraphicFramePr>
            <p:cNvPr id="91151" name="Object 5"/>
            <p:cNvGraphicFramePr>
              <a:graphicFrameLocks noChangeAspect="1"/>
            </p:cNvGraphicFramePr>
            <p:nvPr/>
          </p:nvGraphicFramePr>
          <p:xfrm>
            <a:off x="438" y="1182"/>
            <a:ext cx="3775" cy="457"/>
          </p:xfrm>
          <a:graphic>
            <a:graphicData uri="http://schemas.openxmlformats.org/presentationml/2006/ole">
              <mc:AlternateContent xmlns:mc="http://schemas.openxmlformats.org/markup-compatibility/2006">
                <mc:Choice xmlns:v="urn:schemas-microsoft-com:vml" Requires="v">
                  <p:oleObj spid="_x0000_s91157" name="Equation" r:id="rId4" imgW="1892300" imgH="228600" progId="Equation.3">
                    <p:embed/>
                  </p:oleObj>
                </mc:Choice>
                <mc:Fallback>
                  <p:oleObj name="Equation" r:id="rId4" imgW="18923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 y="1182"/>
                          <a:ext cx="3775"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2" name="Object 6"/>
            <p:cNvGraphicFramePr>
              <a:graphicFrameLocks noChangeAspect="1"/>
            </p:cNvGraphicFramePr>
            <p:nvPr/>
          </p:nvGraphicFramePr>
          <p:xfrm>
            <a:off x="1406" y="1576"/>
            <a:ext cx="3141" cy="406"/>
          </p:xfrm>
          <a:graphic>
            <a:graphicData uri="http://schemas.openxmlformats.org/presentationml/2006/ole">
              <mc:AlternateContent xmlns:mc="http://schemas.openxmlformats.org/markup-compatibility/2006">
                <mc:Choice xmlns:v="urn:schemas-microsoft-com:vml" Requires="v">
                  <p:oleObj spid="_x0000_s91158" name="Equation" r:id="rId6" imgW="1574800" imgH="203200" progId="Equation.3">
                    <p:embed/>
                  </p:oleObj>
                </mc:Choice>
                <mc:Fallback>
                  <p:oleObj name="Equation" r:id="rId6" imgW="1574800" imgH="203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6" y="1576"/>
                          <a:ext cx="314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53" name="Object 7"/>
            <p:cNvGraphicFramePr>
              <a:graphicFrameLocks noChangeAspect="1"/>
            </p:cNvGraphicFramePr>
            <p:nvPr/>
          </p:nvGraphicFramePr>
          <p:xfrm>
            <a:off x="1406" y="2076"/>
            <a:ext cx="1342" cy="406"/>
          </p:xfrm>
          <a:graphic>
            <a:graphicData uri="http://schemas.openxmlformats.org/presentationml/2006/ole">
              <mc:AlternateContent xmlns:mc="http://schemas.openxmlformats.org/markup-compatibility/2006">
                <mc:Choice xmlns:v="urn:schemas-microsoft-com:vml" Requires="v">
                  <p:oleObj spid="_x0000_s91159" name="Equation" r:id="rId8" imgW="672808" imgH="203112" progId="Equation.3">
                    <p:embed/>
                  </p:oleObj>
                </mc:Choice>
                <mc:Fallback>
                  <p:oleObj name="Equation" r:id="rId8" imgW="672808" imgH="203112"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6" y="2076"/>
                          <a:ext cx="134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1141" name="Group 10"/>
          <p:cNvGrpSpPr>
            <a:grpSpLocks/>
          </p:cNvGrpSpPr>
          <p:nvPr/>
        </p:nvGrpSpPr>
        <p:grpSpPr bwMode="auto">
          <a:xfrm>
            <a:off x="6864350" y="4495800"/>
            <a:ext cx="2882900" cy="2128838"/>
            <a:chOff x="3689" y="895"/>
            <a:chExt cx="998" cy="983"/>
          </a:xfrm>
        </p:grpSpPr>
        <p:sp>
          <p:nvSpPr>
            <p:cNvPr id="91142" name="Rectangle 11"/>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91143" name="Rectangle 12"/>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91144" name="Rectangle 13"/>
            <p:cNvSpPr>
              <a:spLocks noChangeArrowheads="1"/>
            </p:cNvSpPr>
            <p:nvPr/>
          </p:nvSpPr>
          <p:spPr bwMode="auto">
            <a:xfrm>
              <a:off x="435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91145" name="Rectangle 14"/>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91146" name="Rectangle 15"/>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-4</a:t>
              </a:r>
              <a:endParaRPr lang="en-US" sz="2400"/>
            </a:p>
          </p:txBody>
        </p:sp>
        <p:sp>
          <p:nvSpPr>
            <p:cNvPr id="91147" name="Rectangle 16"/>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91148" name="Rectangle 17"/>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91149" name="Rectangle 18"/>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91150" name="Rectangle 19"/>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5613" y="-153988"/>
            <a:ext cx="11622087" cy="1325563"/>
          </a:xfrm>
        </p:spPr>
        <p:txBody>
          <a:bodyPr/>
          <a:lstStyle/>
          <a:p>
            <a:pPr eaLnBrk="1" hangingPunct="1"/>
            <a:r>
              <a:rPr lang="en-US" altLang="en-US" sz="3600" smtClean="0"/>
              <a:t>Some Basic Intensity (Gray-level) Transformation Functions continued..</a:t>
            </a:r>
            <a:endParaRPr lang="en-IN" sz="3600" smtClean="0"/>
          </a:p>
        </p:txBody>
      </p:sp>
      <p:sp>
        <p:nvSpPr>
          <p:cNvPr id="3" name="Content Placeholder 2"/>
          <p:cNvSpPr>
            <a:spLocks noGrp="1"/>
          </p:cNvSpPr>
          <p:nvPr>
            <p:ph idx="1"/>
          </p:nvPr>
        </p:nvSpPr>
        <p:spPr>
          <a:xfrm>
            <a:off x="0" y="1171575"/>
            <a:ext cx="12077700" cy="5686425"/>
          </a:xfrm>
        </p:spPr>
        <p:txBody>
          <a:bodyPr>
            <a:normAutofit/>
          </a:bodyPr>
          <a:lstStyle/>
          <a:p>
            <a:pPr marL="274320" indent="-274320" algn="just" eaLnBrk="1" fontAlgn="auto" hangingPunct="1">
              <a:spcAft>
                <a:spcPts val="0"/>
              </a:spcAft>
              <a:buClr>
                <a:schemeClr val="accent3"/>
              </a:buClr>
              <a:buFont typeface="Wingdings 2"/>
              <a:buChar char=""/>
              <a:defRPr/>
            </a:pPr>
            <a:r>
              <a:rPr lang="en-US" altLang="en-US" sz="3200" dirty="0" smtClean="0">
                <a:solidFill>
                  <a:srgbClr val="C00000"/>
                </a:solidFill>
              </a:rPr>
              <a:t>The three basic types of functions used frequently for image enhancement</a:t>
            </a:r>
            <a:r>
              <a:rPr lang="en-US" altLang="en-US" sz="2500" dirty="0" smtClean="0"/>
              <a:t>:</a:t>
            </a:r>
          </a:p>
          <a:p>
            <a:pPr marL="640080" lvl="1" indent="-246888" algn="just" eaLnBrk="1" fontAlgn="auto" hangingPunct="1">
              <a:spcAft>
                <a:spcPts val="0"/>
              </a:spcAft>
              <a:buFont typeface="Wingdings 2"/>
              <a:buChar char=""/>
              <a:defRPr/>
            </a:pPr>
            <a:r>
              <a:rPr lang="en-US" altLang="en-US" sz="2800" dirty="0" smtClean="0">
                <a:solidFill>
                  <a:schemeClr val="accent5">
                    <a:lumMod val="50000"/>
                  </a:schemeClr>
                </a:solidFill>
              </a:rPr>
              <a:t>Linear Functions</a:t>
            </a:r>
            <a:r>
              <a:rPr lang="en-US" altLang="en-US" dirty="0" smtClean="0"/>
              <a:t>: </a:t>
            </a:r>
          </a:p>
          <a:p>
            <a:pPr lvl="2" indent="-246888" algn="just" eaLnBrk="1" fontAlgn="auto" hangingPunct="1">
              <a:spcAft>
                <a:spcPts val="0"/>
              </a:spcAft>
              <a:buFont typeface="Wingdings 2"/>
              <a:buChar char=""/>
              <a:defRPr/>
            </a:pPr>
            <a:r>
              <a:rPr lang="en-US" altLang="en-US" sz="2400" dirty="0">
                <a:solidFill>
                  <a:srgbClr val="FF0000"/>
                </a:solidFill>
              </a:rPr>
              <a:t>Negative Transformation</a:t>
            </a:r>
          </a:p>
          <a:p>
            <a:pPr lvl="2" indent="-246888" algn="just" eaLnBrk="1" fontAlgn="auto" hangingPunct="1">
              <a:spcAft>
                <a:spcPts val="0"/>
              </a:spcAft>
              <a:buFont typeface="Wingdings 2"/>
              <a:buChar char=""/>
              <a:defRPr/>
            </a:pPr>
            <a:r>
              <a:rPr lang="en-US" altLang="en-US" sz="2400" dirty="0">
                <a:solidFill>
                  <a:srgbClr val="FF0000"/>
                </a:solidFill>
              </a:rPr>
              <a:t>Identity Transformation</a:t>
            </a:r>
          </a:p>
          <a:p>
            <a:pPr marL="640080" lvl="1" indent="-246888" algn="just" eaLnBrk="1" fontAlgn="auto" hangingPunct="1">
              <a:spcAft>
                <a:spcPts val="0"/>
              </a:spcAft>
              <a:buFont typeface="Wingdings 2"/>
              <a:buChar char=""/>
              <a:defRPr/>
            </a:pPr>
            <a:r>
              <a:rPr lang="en-US" altLang="en-US" sz="2800" dirty="0" smtClean="0">
                <a:solidFill>
                  <a:schemeClr val="accent5">
                    <a:lumMod val="50000"/>
                  </a:schemeClr>
                </a:solidFill>
              </a:rPr>
              <a:t>Logarithmic Functions:</a:t>
            </a:r>
          </a:p>
          <a:p>
            <a:pPr lvl="2" indent="-246888" algn="just" eaLnBrk="1" fontAlgn="auto" hangingPunct="1">
              <a:spcAft>
                <a:spcPts val="0"/>
              </a:spcAft>
              <a:buFont typeface="Wingdings 2"/>
              <a:buChar char=""/>
              <a:defRPr/>
            </a:pPr>
            <a:r>
              <a:rPr lang="en-US" altLang="en-US" sz="2400" dirty="0">
                <a:solidFill>
                  <a:srgbClr val="FF0000"/>
                </a:solidFill>
              </a:rPr>
              <a:t>Log Transformation</a:t>
            </a:r>
          </a:p>
          <a:p>
            <a:pPr lvl="2" indent="-246888" algn="just" eaLnBrk="1" fontAlgn="auto" hangingPunct="1">
              <a:spcAft>
                <a:spcPts val="0"/>
              </a:spcAft>
              <a:buFont typeface="Wingdings 2"/>
              <a:buChar char=""/>
              <a:defRPr/>
            </a:pPr>
            <a:r>
              <a:rPr lang="en-US" altLang="en-US" sz="2400" dirty="0">
                <a:solidFill>
                  <a:srgbClr val="FF0000"/>
                </a:solidFill>
              </a:rPr>
              <a:t>Inverse-log Transformation</a:t>
            </a:r>
          </a:p>
          <a:p>
            <a:pPr marL="640080" lvl="1" indent="-246888" algn="just" eaLnBrk="1" fontAlgn="auto" hangingPunct="1">
              <a:spcAft>
                <a:spcPts val="0"/>
              </a:spcAft>
              <a:buFont typeface="Wingdings 2"/>
              <a:buChar char=""/>
              <a:defRPr/>
            </a:pPr>
            <a:r>
              <a:rPr lang="en-US" altLang="en-US" dirty="0" smtClean="0">
                <a:solidFill>
                  <a:schemeClr val="accent5">
                    <a:lumMod val="50000"/>
                  </a:schemeClr>
                </a:solidFill>
              </a:rPr>
              <a:t>Power-Law Functions:</a:t>
            </a:r>
          </a:p>
          <a:p>
            <a:pPr lvl="2" indent="-246888" algn="just" eaLnBrk="1" fontAlgn="auto" hangingPunct="1">
              <a:spcAft>
                <a:spcPts val="0"/>
              </a:spcAft>
              <a:buFont typeface="Wingdings 2"/>
              <a:buChar char=""/>
              <a:defRPr/>
            </a:pPr>
            <a:r>
              <a:rPr lang="en-US" altLang="en-US" sz="2400" dirty="0">
                <a:solidFill>
                  <a:srgbClr val="FF0000"/>
                </a:solidFill>
              </a:rPr>
              <a:t>n</a:t>
            </a:r>
            <a:r>
              <a:rPr lang="en-US" altLang="en-US" sz="2400" baseline="30000" dirty="0">
                <a:solidFill>
                  <a:srgbClr val="FF0000"/>
                </a:solidFill>
              </a:rPr>
              <a:t>th</a:t>
            </a:r>
            <a:r>
              <a:rPr lang="en-US" altLang="en-US" sz="2400" dirty="0">
                <a:solidFill>
                  <a:srgbClr val="FF0000"/>
                </a:solidFill>
              </a:rPr>
              <a:t> power transformation</a:t>
            </a:r>
          </a:p>
          <a:p>
            <a:pPr lvl="2" indent="-246888" algn="just" eaLnBrk="1" fontAlgn="auto" hangingPunct="1">
              <a:spcAft>
                <a:spcPts val="0"/>
              </a:spcAft>
              <a:buFont typeface="Wingdings 2"/>
              <a:buChar char=""/>
              <a:defRPr/>
            </a:pPr>
            <a:r>
              <a:rPr lang="en-US" altLang="en-US" sz="2400" dirty="0">
                <a:solidFill>
                  <a:srgbClr val="FF0000"/>
                </a:solidFill>
              </a:rPr>
              <a:t>n</a:t>
            </a:r>
            <a:r>
              <a:rPr lang="en-US" altLang="en-US" sz="2400" baseline="30000" dirty="0">
                <a:solidFill>
                  <a:srgbClr val="FF0000"/>
                </a:solidFill>
              </a:rPr>
              <a:t>th</a:t>
            </a:r>
            <a:r>
              <a:rPr lang="en-US" altLang="en-US" sz="2400" dirty="0">
                <a:solidFill>
                  <a:srgbClr val="FF0000"/>
                </a:solidFill>
              </a:rPr>
              <a:t> root transformation</a:t>
            </a:r>
          </a:p>
          <a:p>
            <a:pPr lvl="2" indent="-246888" algn="just" eaLnBrk="1" fontAlgn="auto" hangingPunct="1">
              <a:spcAft>
                <a:spcPts val="0"/>
              </a:spcAft>
              <a:buFontTx/>
              <a:buNone/>
              <a:defRPr/>
            </a:pPr>
            <a:endParaRPr lang="en-US" altLang="en-US" sz="2400" dirty="0" smtClean="0"/>
          </a:p>
          <a:p>
            <a:pPr marL="274320" indent="-274320" eaLnBrk="1" fontAlgn="auto" hangingPunct="1">
              <a:spcAft>
                <a:spcPts val="0"/>
              </a:spcAft>
              <a:buClr>
                <a:schemeClr val="accent3"/>
              </a:buClr>
              <a:buFont typeface="Wingdings 2"/>
              <a:buChar char=""/>
              <a:defRPr/>
            </a:pPr>
            <a:endParaRPr lang="en-IN" sz="2400" dirty="0"/>
          </a:p>
        </p:txBody>
      </p:sp>
      <p:pic>
        <p:nvPicPr>
          <p:cNvPr id="16388"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5" y="1803400"/>
            <a:ext cx="7324725" cy="505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331788" y="520700"/>
            <a:ext cx="10668000" cy="1016000"/>
          </a:xfrm>
          <a:prstGeom prst="rect">
            <a:avLst/>
          </a:prstGeom>
          <a:noFill/>
          <a:ln>
            <a:noFill/>
          </a:ln>
          <a:effectLst>
            <a:outerShdw dist="3592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US" altLang="zh-TW" sz="3200">
                <a:solidFill>
                  <a:srgbClr val="FF0000"/>
                </a:solidFill>
                <a:latin typeface="Verdana" panose="020B0604030504040204" pitchFamily="34" charset="0"/>
              </a:rPr>
              <a:t>Use of Second Derivatives for Enhancement</a:t>
            </a:r>
          </a:p>
          <a:p>
            <a:pPr algn="ctr" eaLnBrk="1" hangingPunct="1"/>
            <a:r>
              <a:rPr lang="en-US" altLang="zh-TW" sz="2800">
                <a:solidFill>
                  <a:srgbClr val="FF0000"/>
                </a:solidFill>
                <a:latin typeface="Verdana" panose="020B0604030504040204" pitchFamily="34" charset="0"/>
              </a:rPr>
              <a:t>The Laplacian</a:t>
            </a:r>
          </a:p>
        </p:txBody>
      </p:sp>
      <p:pic>
        <p:nvPicPr>
          <p:cNvPr id="931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665288"/>
            <a:ext cx="1089025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665163" y="-179388"/>
            <a:ext cx="10972800" cy="1143001"/>
          </a:xfrm>
        </p:spPr>
        <p:txBody>
          <a:bodyPr/>
          <a:lstStyle/>
          <a:p>
            <a:pPr eaLnBrk="1" hangingPunct="1"/>
            <a:r>
              <a:rPr lang="en-IE" sz="3600" smtClean="0">
                <a:ea typeface="ＭＳ Ｐゴシック" panose="020B0600070205080204" pitchFamily="34" charset="-128"/>
              </a:rPr>
              <a:t>The Laplacian (cont…)</a:t>
            </a:r>
            <a:endParaRPr lang="en-US" sz="3600" smtClean="0">
              <a:ea typeface="ＭＳ Ｐゴシック" panose="020B0600070205080204" pitchFamily="34" charset="-128"/>
            </a:endParaRPr>
          </a:p>
        </p:txBody>
      </p:sp>
      <p:sp>
        <p:nvSpPr>
          <p:cNvPr id="94211" name="Rectangle 3"/>
          <p:cNvSpPr>
            <a:spLocks noGrp="1" noChangeArrowheads="1"/>
          </p:cNvSpPr>
          <p:nvPr>
            <p:ph type="body" idx="4294967295"/>
          </p:nvPr>
        </p:nvSpPr>
        <p:spPr>
          <a:xfrm>
            <a:off x="512763" y="963613"/>
            <a:ext cx="11679237" cy="5894387"/>
          </a:xfrm>
        </p:spPr>
        <p:txBody>
          <a:bodyPr/>
          <a:lstStyle/>
          <a:p>
            <a:pPr marL="0" indent="0" eaLnBrk="1" hangingPunct="1"/>
            <a:r>
              <a:rPr lang="en-IE" smtClean="0">
                <a:ea typeface="ＭＳ Ｐゴシック" panose="020B0600070205080204" pitchFamily="34" charset="-128"/>
              </a:rPr>
              <a:t>Applying the Laplacian to an image we get a new image that </a:t>
            </a:r>
            <a:r>
              <a:rPr lang="en-IE" smtClean="0">
                <a:solidFill>
                  <a:srgbClr val="FF0000"/>
                </a:solidFill>
                <a:ea typeface="ＭＳ Ｐゴシック" panose="020B0600070205080204" pitchFamily="34" charset="-128"/>
              </a:rPr>
              <a:t>highlights edges </a:t>
            </a:r>
            <a:r>
              <a:rPr lang="en-IE" smtClean="0">
                <a:ea typeface="ＭＳ Ｐゴシック" panose="020B0600070205080204" pitchFamily="34" charset="-128"/>
              </a:rPr>
              <a:t>and </a:t>
            </a:r>
            <a:r>
              <a:rPr lang="en-IE" smtClean="0">
                <a:solidFill>
                  <a:srgbClr val="FF0000"/>
                </a:solidFill>
                <a:ea typeface="ＭＳ Ｐゴシック" panose="020B0600070205080204" pitchFamily="34" charset="-128"/>
              </a:rPr>
              <a:t>other discontinuities </a:t>
            </a:r>
            <a:r>
              <a:rPr lang="en-IE" smtClean="0">
                <a:ea typeface="ＭＳ Ｐゴシック" panose="020B0600070205080204" pitchFamily="34" charset="-128"/>
              </a:rPr>
              <a:t>and deemphasize regions with slowly varying intensities. Produce images that have </a:t>
            </a:r>
            <a:r>
              <a:rPr lang="en-IE" smtClean="0">
                <a:solidFill>
                  <a:srgbClr val="FF0000"/>
                </a:solidFill>
                <a:ea typeface="ＭＳ Ｐゴシック" panose="020B0600070205080204" pitchFamily="34" charset="-128"/>
              </a:rPr>
              <a:t>greyish edge lines  </a:t>
            </a:r>
            <a:r>
              <a:rPr lang="en-IE" smtClean="0">
                <a:ea typeface="ＭＳ Ｐゴシック" panose="020B0600070205080204" pitchFamily="34" charset="-128"/>
              </a:rPr>
              <a:t>and other discontinuities , all superimposed on </a:t>
            </a:r>
            <a:r>
              <a:rPr lang="en-IE" smtClean="0">
                <a:solidFill>
                  <a:srgbClr val="FF0000"/>
                </a:solidFill>
                <a:ea typeface="ＭＳ Ｐゴシック" panose="020B0600070205080204" pitchFamily="34" charset="-128"/>
              </a:rPr>
              <a:t>black featureless background</a:t>
            </a:r>
            <a:r>
              <a:rPr lang="en-IE" smtClean="0">
                <a:ea typeface="ＭＳ Ｐゴシック" panose="020B0600070205080204" pitchFamily="34" charset="-128"/>
              </a:rPr>
              <a:t>.</a:t>
            </a:r>
            <a:endParaRPr lang="en-US" smtClean="0">
              <a:ea typeface="ＭＳ Ｐゴシック" panose="020B0600070205080204" pitchFamily="34" charset="-128"/>
            </a:endParaRPr>
          </a:p>
        </p:txBody>
      </p:sp>
      <p:grpSp>
        <p:nvGrpSpPr>
          <p:cNvPr id="94212" name="Group 5"/>
          <p:cNvGrpSpPr>
            <a:grpSpLocks/>
          </p:cNvGrpSpPr>
          <p:nvPr/>
        </p:nvGrpSpPr>
        <p:grpSpPr bwMode="auto">
          <a:xfrm>
            <a:off x="-4763" y="1631950"/>
            <a:ext cx="347663" cy="5229225"/>
            <a:chOff x="-2" y="1034"/>
            <a:chExt cx="164" cy="3294"/>
          </a:xfrm>
        </p:grpSpPr>
        <p:pic>
          <p:nvPicPr>
            <p:cNvPr id="94219" name="Picture 6" descr="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0"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grpSp>
        <p:nvGrpSpPr>
          <p:cNvPr id="94213" name="Group 13"/>
          <p:cNvGrpSpPr>
            <a:grpSpLocks/>
          </p:cNvGrpSpPr>
          <p:nvPr/>
        </p:nvGrpSpPr>
        <p:grpSpPr bwMode="auto">
          <a:xfrm>
            <a:off x="609600" y="3033713"/>
            <a:ext cx="11318875" cy="3824287"/>
            <a:chOff x="709" y="1758"/>
            <a:chExt cx="4302" cy="2183"/>
          </a:xfrm>
        </p:grpSpPr>
        <p:pic>
          <p:nvPicPr>
            <p:cNvPr id="94214" name="Picture 8"/>
            <p:cNvPicPr>
              <a:picLocks noChangeAspect="1" noChangeArrowheads="1"/>
            </p:cNvPicPr>
            <p:nvPr/>
          </p:nvPicPr>
          <p:blipFill>
            <a:blip r:embed="rId4">
              <a:extLst>
                <a:ext uri="{28A0092B-C50C-407E-A947-70E740481C1C}">
                  <a14:useLocalDpi xmlns:a14="http://schemas.microsoft.com/office/drawing/2010/main" val="0"/>
                </a:ext>
              </a:extLst>
            </a:blip>
            <a:srcRect l="18556" t="49696" r="40327"/>
            <a:stretch>
              <a:fillRect/>
            </a:stretch>
          </p:blipFill>
          <p:spPr bwMode="auto">
            <a:xfrm>
              <a:off x="3553" y="1758"/>
              <a:ext cx="1458" cy="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4"/>
            <p:cNvPicPr>
              <a:picLocks noChangeAspect="1" noChangeArrowheads="1"/>
            </p:cNvPicPr>
            <p:nvPr/>
          </p:nvPicPr>
          <p:blipFill>
            <a:blip r:embed="rId4">
              <a:extLst>
                <a:ext uri="{28A0092B-C50C-407E-A947-70E740481C1C}">
                  <a14:useLocalDpi xmlns:a14="http://schemas.microsoft.com/office/drawing/2010/main" val="0"/>
                </a:ext>
              </a:extLst>
            </a:blip>
            <a:srcRect l="18556" b="50000"/>
            <a:stretch>
              <a:fillRect/>
            </a:stretch>
          </p:blipFill>
          <p:spPr bwMode="auto">
            <a:xfrm>
              <a:off x="709" y="1758"/>
              <a:ext cx="2888" cy="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Text Box 9"/>
            <p:cNvSpPr txBox="1">
              <a:spLocks noChangeArrowheads="1"/>
            </p:cNvSpPr>
            <p:nvPr/>
          </p:nvSpPr>
          <p:spPr bwMode="auto">
            <a:xfrm>
              <a:off x="1154" y="3359"/>
              <a:ext cx="48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Original</a:t>
              </a:r>
              <a:br>
                <a:rPr lang="en-IE"/>
              </a:br>
              <a:r>
                <a:rPr lang="en-IE"/>
                <a:t>Image</a:t>
              </a:r>
              <a:endParaRPr lang="en-US"/>
            </a:p>
          </p:txBody>
        </p:sp>
        <p:sp>
          <p:nvSpPr>
            <p:cNvPr id="94217" name="Text Box 10"/>
            <p:cNvSpPr txBox="1">
              <a:spLocks noChangeArrowheads="1"/>
            </p:cNvSpPr>
            <p:nvPr/>
          </p:nvSpPr>
          <p:spPr bwMode="auto">
            <a:xfrm>
              <a:off x="2363" y="3359"/>
              <a:ext cx="76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Laplacian</a:t>
              </a:r>
              <a:br>
                <a:rPr lang="en-IE"/>
              </a:br>
              <a:r>
                <a:rPr lang="en-IE"/>
                <a:t>Filtered Image</a:t>
              </a:r>
              <a:endParaRPr lang="en-US"/>
            </a:p>
          </p:txBody>
        </p:sp>
        <p:sp>
          <p:nvSpPr>
            <p:cNvPr id="94218" name="Text Box 12"/>
            <p:cNvSpPr txBox="1">
              <a:spLocks noChangeArrowheads="1"/>
            </p:cNvSpPr>
            <p:nvPr/>
          </p:nvSpPr>
          <p:spPr bwMode="auto">
            <a:xfrm>
              <a:off x="3648" y="3359"/>
              <a:ext cx="92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Laplacian</a:t>
              </a:r>
              <a:br>
                <a:rPr lang="en-IE"/>
              </a:br>
              <a:r>
                <a:rPr lang="en-IE"/>
                <a:t>Filtered Image</a:t>
              </a:r>
              <a:br>
                <a:rPr lang="en-IE"/>
              </a:br>
              <a:r>
                <a:rPr lang="en-IE"/>
                <a:t>Scaled for Display</a:t>
              </a:r>
              <a:endParaRPr 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595313" y="0"/>
            <a:ext cx="10972800" cy="1143000"/>
          </a:xfrm>
        </p:spPr>
        <p:txBody>
          <a:bodyPr/>
          <a:lstStyle/>
          <a:p>
            <a:pPr eaLnBrk="1" hangingPunct="1"/>
            <a:r>
              <a:rPr lang="en-IE" sz="3600" smtClean="0">
                <a:ea typeface="ＭＳ Ｐゴシック" panose="020B0600070205080204" pitchFamily="34" charset="-128"/>
              </a:rPr>
              <a:t>But That Is Not Very Enhanced!</a:t>
            </a:r>
            <a:endParaRPr lang="en-US" sz="3600" smtClean="0">
              <a:ea typeface="ＭＳ Ｐゴシック" panose="020B0600070205080204" pitchFamily="34" charset="-128"/>
            </a:endParaRPr>
          </a:p>
        </p:txBody>
      </p:sp>
      <p:sp>
        <p:nvSpPr>
          <p:cNvPr id="96259" name="Rectangle 3"/>
          <p:cNvSpPr>
            <a:spLocks noGrp="1" noChangeArrowheads="1"/>
          </p:cNvSpPr>
          <p:nvPr>
            <p:ph type="body" idx="4294967295"/>
          </p:nvPr>
        </p:nvSpPr>
        <p:spPr>
          <a:xfrm>
            <a:off x="415925" y="1330325"/>
            <a:ext cx="9226550" cy="5527675"/>
          </a:xfrm>
        </p:spPr>
        <p:txBody>
          <a:bodyPr/>
          <a:lstStyle/>
          <a:p>
            <a:pPr marL="0" indent="0" eaLnBrk="1" hangingPunct="1"/>
            <a:r>
              <a:rPr lang="en-IE" smtClean="0">
                <a:ea typeface="ＭＳ Ｐゴシック" panose="020B0600070205080204" pitchFamily="34" charset="-128"/>
              </a:rPr>
              <a:t>The result of a Laplacian filtering is not an enhanced image</a:t>
            </a: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r>
              <a:rPr lang="en-IE" sz="2800" smtClean="0">
                <a:solidFill>
                  <a:srgbClr val="FF0000"/>
                </a:solidFill>
                <a:ea typeface="ＭＳ Ｐゴシック" panose="020B0600070205080204" pitchFamily="34" charset="-128"/>
              </a:rPr>
              <a:t>Subtract the Laplacian result from the original image </a:t>
            </a:r>
          </a:p>
          <a:p>
            <a:pPr marL="0" indent="0" eaLnBrk="1" hangingPunct="1">
              <a:buFont typeface="Wingdings 2" panose="05020102010507070707" pitchFamily="18" charset="2"/>
              <a:buNone/>
            </a:pPr>
            <a:r>
              <a:rPr lang="en-IE" sz="2800" smtClean="0">
                <a:solidFill>
                  <a:srgbClr val="FF0000"/>
                </a:solidFill>
                <a:ea typeface="ＭＳ Ｐゴシック" panose="020B0600070205080204" pitchFamily="34" charset="-128"/>
              </a:rPr>
              <a:t>to generate our final sharpened enhanced image</a:t>
            </a:r>
            <a:endParaRPr lang="en-US" sz="2800" smtClean="0">
              <a:solidFill>
                <a:srgbClr val="FF0000"/>
              </a:solidFill>
              <a:ea typeface="ＭＳ Ｐゴシック" panose="020B0600070205080204" pitchFamily="34" charset="-128"/>
            </a:endParaRPr>
          </a:p>
        </p:txBody>
      </p:sp>
      <p:grpSp>
        <p:nvGrpSpPr>
          <p:cNvPr id="96260" name="Group 10"/>
          <p:cNvGrpSpPr>
            <a:grpSpLocks/>
          </p:cNvGrpSpPr>
          <p:nvPr/>
        </p:nvGrpSpPr>
        <p:grpSpPr bwMode="auto">
          <a:xfrm>
            <a:off x="8966200" y="1758950"/>
            <a:ext cx="3006725" cy="3960813"/>
            <a:chOff x="4004" y="831"/>
            <a:chExt cx="1458" cy="2224"/>
          </a:xfrm>
        </p:grpSpPr>
        <p:pic>
          <p:nvPicPr>
            <p:cNvPr id="96264" name="Picture 5"/>
            <p:cNvPicPr>
              <a:picLocks noChangeAspect="1" noChangeArrowheads="1"/>
            </p:cNvPicPr>
            <p:nvPr/>
          </p:nvPicPr>
          <p:blipFill>
            <a:blip r:embed="rId4">
              <a:extLst>
                <a:ext uri="{28A0092B-C50C-407E-A947-70E740481C1C}">
                  <a14:useLocalDpi xmlns:a14="http://schemas.microsoft.com/office/drawing/2010/main" val="0"/>
                </a:ext>
              </a:extLst>
            </a:blip>
            <a:srcRect l="18556" t="49696" r="40327"/>
            <a:stretch>
              <a:fillRect/>
            </a:stretch>
          </p:blipFill>
          <p:spPr bwMode="auto">
            <a:xfrm>
              <a:off x="4004" y="831"/>
              <a:ext cx="1458" cy="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Text Box 9"/>
            <p:cNvSpPr txBox="1">
              <a:spLocks noChangeArrowheads="1"/>
            </p:cNvSpPr>
            <p:nvPr/>
          </p:nvSpPr>
          <p:spPr bwMode="auto">
            <a:xfrm>
              <a:off x="4111" y="2473"/>
              <a:ext cx="92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Laplacian</a:t>
              </a:r>
              <a:br>
                <a:rPr lang="en-IE"/>
              </a:br>
              <a:r>
                <a:rPr lang="en-IE"/>
                <a:t>Filtered Image</a:t>
              </a:r>
              <a:br>
                <a:rPr lang="en-IE"/>
              </a:br>
              <a:r>
                <a:rPr lang="en-IE"/>
                <a:t>Scaled for Display</a:t>
              </a:r>
              <a:endParaRPr lang="en-US"/>
            </a:p>
          </p:txBody>
        </p:sp>
      </p:grpSp>
      <p:pic>
        <p:nvPicPr>
          <p:cNvPr id="96261" name="Picture 12" descr="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 y="6664325"/>
            <a:ext cx="346076"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6262" name="Object 10"/>
          <p:cNvGraphicFramePr>
            <a:graphicFrameLocks noChangeAspect="1"/>
          </p:cNvGraphicFramePr>
          <p:nvPr/>
        </p:nvGraphicFramePr>
        <p:xfrm>
          <a:off x="595313" y="4149725"/>
          <a:ext cx="7685087" cy="950913"/>
        </p:xfrm>
        <a:graphic>
          <a:graphicData uri="http://schemas.openxmlformats.org/presentationml/2006/ole">
            <mc:AlternateContent xmlns:mc="http://schemas.openxmlformats.org/markup-compatibility/2006">
              <mc:Choice xmlns:v="urn:schemas-microsoft-com:vml" Requires="v">
                <p:oleObj spid="_x0000_s96268" name="Equation" r:id="rId6" imgW="1460500" imgH="228600" progId="Equation.3">
                  <p:embed/>
                </p:oleObj>
              </mc:Choice>
              <mc:Fallback>
                <p:oleObj name="Equation" r:id="rId6" imgW="146050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13" y="4149725"/>
                        <a:ext cx="768508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3" name="Object 6"/>
          <p:cNvGraphicFramePr>
            <a:graphicFrameLocks noChangeAspect="1"/>
          </p:cNvGraphicFramePr>
          <p:nvPr/>
        </p:nvGraphicFramePr>
        <p:xfrm>
          <a:off x="168275" y="5564188"/>
          <a:ext cx="11374438" cy="1100137"/>
        </p:xfrm>
        <a:graphic>
          <a:graphicData uri="http://schemas.openxmlformats.org/presentationml/2006/ole">
            <mc:AlternateContent xmlns:mc="http://schemas.openxmlformats.org/markup-compatibility/2006">
              <mc:Choice xmlns:v="urn:schemas-microsoft-com:vml" Requires="v">
                <p:oleObj spid="_x0000_s96269" name="Equation" r:id="rId8" imgW="5143500" imgH="482600" progId="Equation.3">
                  <p:embed/>
                </p:oleObj>
              </mc:Choice>
              <mc:Fallback>
                <p:oleObj name="Equation" r:id="rId8" imgW="5143500" imgH="482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275" y="5564188"/>
                        <a:ext cx="11374438"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490538" y="19050"/>
            <a:ext cx="10972800" cy="1143000"/>
          </a:xfrm>
        </p:spPr>
        <p:txBody>
          <a:bodyPr/>
          <a:lstStyle/>
          <a:p>
            <a:pPr eaLnBrk="1" hangingPunct="1"/>
            <a:r>
              <a:rPr lang="en-IE" sz="4000" smtClean="0">
                <a:ea typeface="ＭＳ Ｐゴシック" panose="020B0600070205080204" pitchFamily="34" charset="-128"/>
              </a:rPr>
              <a:t>Laplacian Image Enhancement</a:t>
            </a:r>
            <a:endParaRPr lang="en-US" sz="4000" smtClean="0">
              <a:ea typeface="ＭＳ Ｐゴシック" panose="020B0600070205080204" pitchFamily="34" charset="-128"/>
            </a:endParaRPr>
          </a:p>
        </p:txBody>
      </p:sp>
      <p:sp>
        <p:nvSpPr>
          <p:cNvPr id="98307" name="Rectangle 3"/>
          <p:cNvSpPr>
            <a:spLocks noGrp="1" noChangeArrowheads="1"/>
          </p:cNvSpPr>
          <p:nvPr>
            <p:ph type="body" idx="4294967295"/>
          </p:nvPr>
        </p:nvSpPr>
        <p:spPr>
          <a:xfrm>
            <a:off x="609600" y="4598988"/>
            <a:ext cx="10972800" cy="2259012"/>
          </a:xfrm>
        </p:spPr>
        <p:txBody>
          <a:bodyPr/>
          <a:lstStyle/>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r>
              <a:rPr lang="en-IE" sz="2800" smtClean="0">
                <a:solidFill>
                  <a:srgbClr val="FF0000"/>
                </a:solidFill>
                <a:ea typeface="ＭＳ Ｐゴシック" panose="020B0600070205080204" pitchFamily="34" charset="-128"/>
              </a:rPr>
              <a:t>In the final sharpened image edges and fine detail are much more obvious</a:t>
            </a:r>
            <a:endParaRPr lang="en-US" sz="2800" smtClean="0">
              <a:solidFill>
                <a:srgbClr val="FF0000"/>
              </a:solidFill>
              <a:ea typeface="ＭＳ Ｐゴシック" panose="020B0600070205080204" pitchFamily="34" charset="-128"/>
            </a:endParaRPr>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l="18866" r="40298" b="50000"/>
          <a:stretch>
            <a:fillRect/>
          </a:stretch>
        </p:blipFill>
        <p:spPr bwMode="auto">
          <a:xfrm>
            <a:off x="668338" y="1322388"/>
            <a:ext cx="30654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9"/>
          <p:cNvPicPr>
            <a:picLocks noChangeAspect="1" noChangeArrowheads="1"/>
          </p:cNvPicPr>
          <p:nvPr/>
        </p:nvPicPr>
        <p:blipFill>
          <a:blip r:embed="rId3">
            <a:extLst>
              <a:ext uri="{28A0092B-C50C-407E-A947-70E740481C1C}">
                <a14:useLocalDpi xmlns:a14="http://schemas.microsoft.com/office/drawing/2010/main" val="0"/>
              </a:ext>
            </a:extLst>
          </a:blip>
          <a:srcRect l="59193" t="49666"/>
          <a:stretch>
            <a:fillRect/>
          </a:stretch>
        </p:blipFill>
        <p:spPr bwMode="auto">
          <a:xfrm>
            <a:off x="8450263" y="1314450"/>
            <a:ext cx="3062287"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 Box 10"/>
          <p:cNvSpPr txBox="1">
            <a:spLocks noChangeArrowheads="1"/>
          </p:cNvSpPr>
          <p:nvPr/>
        </p:nvSpPr>
        <p:spPr bwMode="auto">
          <a:xfrm>
            <a:off x="3824288" y="2092325"/>
            <a:ext cx="4333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5400"/>
              <a:t>-</a:t>
            </a:r>
            <a:endParaRPr lang="en-US" sz="5400"/>
          </a:p>
        </p:txBody>
      </p:sp>
      <p:sp>
        <p:nvSpPr>
          <p:cNvPr id="98311" name="Text Box 11"/>
          <p:cNvSpPr txBox="1">
            <a:spLocks noChangeArrowheads="1"/>
          </p:cNvSpPr>
          <p:nvPr/>
        </p:nvSpPr>
        <p:spPr bwMode="auto">
          <a:xfrm>
            <a:off x="7580313" y="2173288"/>
            <a:ext cx="565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5400"/>
              <a:t>=</a:t>
            </a:r>
            <a:endParaRPr lang="en-US" sz="5400"/>
          </a:p>
        </p:txBody>
      </p:sp>
      <p:sp>
        <p:nvSpPr>
          <p:cNvPr id="98312" name="Text Box 18"/>
          <p:cNvSpPr txBox="1">
            <a:spLocks noChangeArrowheads="1"/>
          </p:cNvSpPr>
          <p:nvPr/>
        </p:nvSpPr>
        <p:spPr bwMode="auto">
          <a:xfrm>
            <a:off x="1576388" y="3860800"/>
            <a:ext cx="1017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Original</a:t>
            </a:r>
            <a:br>
              <a:rPr lang="en-IE"/>
            </a:br>
            <a:r>
              <a:rPr lang="en-IE"/>
              <a:t>Image</a:t>
            </a:r>
            <a:endParaRPr lang="en-US"/>
          </a:p>
        </p:txBody>
      </p:sp>
      <p:sp>
        <p:nvSpPr>
          <p:cNvPr id="98313" name="Text Box 19"/>
          <p:cNvSpPr txBox="1">
            <a:spLocks noChangeArrowheads="1"/>
          </p:cNvSpPr>
          <p:nvPr/>
        </p:nvSpPr>
        <p:spPr bwMode="auto">
          <a:xfrm>
            <a:off x="4941888" y="3860800"/>
            <a:ext cx="1622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Laplacian</a:t>
            </a:r>
            <a:br>
              <a:rPr lang="en-IE"/>
            </a:br>
            <a:r>
              <a:rPr lang="en-IE"/>
              <a:t>Filtered Image</a:t>
            </a:r>
            <a:endParaRPr lang="en-US"/>
          </a:p>
        </p:txBody>
      </p:sp>
      <p:sp>
        <p:nvSpPr>
          <p:cNvPr id="98314" name="Text Box 20"/>
          <p:cNvSpPr txBox="1">
            <a:spLocks noChangeArrowheads="1"/>
          </p:cNvSpPr>
          <p:nvPr/>
        </p:nvSpPr>
        <p:spPr bwMode="auto">
          <a:xfrm>
            <a:off x="9120188" y="3860800"/>
            <a:ext cx="1250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a:t>Sharpened</a:t>
            </a:r>
            <a:br>
              <a:rPr lang="en-IE"/>
            </a:br>
            <a:r>
              <a:rPr lang="en-IE"/>
              <a:t>Image</a:t>
            </a:r>
            <a:endParaRPr lang="en-US"/>
          </a:p>
        </p:txBody>
      </p:sp>
      <p:pic>
        <p:nvPicPr>
          <p:cNvPr id="98315" name="Picture 23"/>
          <p:cNvPicPr>
            <a:picLocks noChangeAspect="1" noChangeArrowheads="1"/>
          </p:cNvPicPr>
          <p:nvPr/>
        </p:nvPicPr>
        <p:blipFill>
          <a:blip r:embed="rId3">
            <a:extLst>
              <a:ext uri="{28A0092B-C50C-407E-A947-70E740481C1C}">
                <a14:useLocalDpi xmlns:a14="http://schemas.microsoft.com/office/drawing/2010/main" val="0"/>
              </a:ext>
            </a:extLst>
          </a:blip>
          <a:srcRect l="59731" b="50000"/>
          <a:stretch>
            <a:fillRect/>
          </a:stretch>
        </p:blipFill>
        <p:spPr bwMode="auto">
          <a:xfrm>
            <a:off x="4465638" y="1322388"/>
            <a:ext cx="30226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512763" y="0"/>
            <a:ext cx="10972800" cy="1143000"/>
          </a:xfrm>
        </p:spPr>
        <p:txBody>
          <a:bodyPr/>
          <a:lstStyle/>
          <a:p>
            <a:pPr eaLnBrk="1" hangingPunct="1"/>
            <a:r>
              <a:rPr lang="en-IE" sz="4000" smtClean="0">
                <a:ea typeface="ＭＳ Ｐゴシック" panose="020B0600070205080204" pitchFamily="34" charset="-128"/>
              </a:rPr>
              <a:t>Laplacian Image Enhancement</a:t>
            </a:r>
            <a:endParaRPr lang="en-US" sz="4000" smtClean="0">
              <a:ea typeface="ＭＳ Ｐゴシック" panose="020B0600070205080204" pitchFamily="34" charset="-128"/>
            </a:endParaRPr>
          </a:p>
        </p:txBody>
      </p:sp>
      <p:pic>
        <p:nvPicPr>
          <p:cNvPr id="100355" name="Picture 4"/>
          <p:cNvPicPr>
            <a:picLocks noChangeAspect="1" noChangeArrowheads="1"/>
          </p:cNvPicPr>
          <p:nvPr/>
        </p:nvPicPr>
        <p:blipFill>
          <a:blip r:embed="rId3">
            <a:extLst>
              <a:ext uri="{28A0092B-C50C-407E-A947-70E740481C1C}">
                <a14:useLocalDpi xmlns:a14="http://schemas.microsoft.com/office/drawing/2010/main" val="0"/>
              </a:ext>
            </a:extLst>
          </a:blip>
          <a:srcRect l="18866" r="40298" b="50000"/>
          <a:stretch>
            <a:fillRect/>
          </a:stretch>
        </p:blipFill>
        <p:spPr bwMode="auto">
          <a:xfrm>
            <a:off x="249238" y="1606550"/>
            <a:ext cx="577850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3" y="6664325"/>
            <a:ext cx="346076"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9"/>
          <p:cNvPicPr>
            <a:picLocks noChangeAspect="1" noChangeArrowheads="1"/>
          </p:cNvPicPr>
          <p:nvPr/>
        </p:nvPicPr>
        <p:blipFill>
          <a:blip r:embed="rId3">
            <a:extLst>
              <a:ext uri="{28A0092B-C50C-407E-A947-70E740481C1C}">
                <a14:useLocalDpi xmlns:a14="http://schemas.microsoft.com/office/drawing/2010/main" val="0"/>
              </a:ext>
            </a:extLst>
          </a:blip>
          <a:srcRect l="59193" t="49666"/>
          <a:stretch>
            <a:fillRect/>
          </a:stretch>
        </p:blipFill>
        <p:spPr bwMode="auto">
          <a:xfrm>
            <a:off x="6097588" y="1598613"/>
            <a:ext cx="5775325"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442913" y="0"/>
            <a:ext cx="10972800" cy="1143000"/>
          </a:xfrm>
        </p:spPr>
        <p:txBody>
          <a:bodyPr/>
          <a:lstStyle/>
          <a:p>
            <a:pPr eaLnBrk="1" hangingPunct="1"/>
            <a:r>
              <a:rPr lang="en-IE" sz="4000" smtClean="0">
                <a:ea typeface="ＭＳ Ｐゴシック" panose="020B0600070205080204" pitchFamily="34" charset="-128"/>
              </a:rPr>
              <a:t>Simplified Image Enhancement</a:t>
            </a:r>
            <a:endParaRPr lang="en-US" sz="4000" smtClean="0">
              <a:ea typeface="ＭＳ Ｐゴシック" panose="020B0600070205080204" pitchFamily="34" charset="-128"/>
            </a:endParaRPr>
          </a:p>
        </p:txBody>
      </p:sp>
      <p:sp>
        <p:nvSpPr>
          <p:cNvPr id="102403" name="Rectangle 3"/>
          <p:cNvSpPr>
            <a:spLocks noGrp="1" noChangeArrowheads="1"/>
          </p:cNvSpPr>
          <p:nvPr>
            <p:ph type="body" idx="4294967295"/>
          </p:nvPr>
        </p:nvSpPr>
        <p:spPr>
          <a:xfrm>
            <a:off x="595313" y="1357313"/>
            <a:ext cx="10987087" cy="4967287"/>
          </a:xfrm>
        </p:spPr>
        <p:txBody>
          <a:bodyPr/>
          <a:lstStyle/>
          <a:p>
            <a:pPr marL="0" indent="0" eaLnBrk="1" hangingPunct="1"/>
            <a:r>
              <a:rPr lang="en-IE" smtClean="0">
                <a:ea typeface="ＭＳ Ｐゴシック" panose="020B0600070205080204" pitchFamily="34" charset="-128"/>
              </a:rPr>
              <a:t>The entire enhancement can be combined into a single filtering operation</a:t>
            </a:r>
            <a:endParaRPr lang="en-US" smtClean="0">
              <a:ea typeface="ＭＳ Ｐゴシック" panose="020B0600070205080204" pitchFamily="34" charset="-128"/>
            </a:endParaRPr>
          </a:p>
        </p:txBody>
      </p:sp>
      <p:graphicFrame>
        <p:nvGraphicFramePr>
          <p:cNvPr id="102404" name="Object 4"/>
          <p:cNvGraphicFramePr>
            <a:graphicFrameLocks noChangeAspect="1"/>
          </p:cNvGraphicFramePr>
          <p:nvPr/>
        </p:nvGraphicFramePr>
        <p:xfrm>
          <a:off x="2735263" y="3100388"/>
          <a:ext cx="9063037" cy="646112"/>
        </p:xfrm>
        <a:graphic>
          <a:graphicData uri="http://schemas.openxmlformats.org/presentationml/2006/ole">
            <mc:AlternateContent xmlns:mc="http://schemas.openxmlformats.org/markup-compatibility/2006">
              <mc:Choice xmlns:v="urn:schemas-microsoft-com:vml" Requires="v">
                <p:oleObj spid="_x0000_s102416" name="Equation" r:id="rId4" imgW="2146300" imgH="203200" progId="Equation.3">
                  <p:embed/>
                </p:oleObj>
              </mc:Choice>
              <mc:Fallback>
                <p:oleObj name="Equation" r:id="rId4" imgW="2146300" imgH="20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263" y="3100388"/>
                        <a:ext cx="9063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5" name="Object 5"/>
          <p:cNvGraphicFramePr>
            <a:graphicFrameLocks noChangeAspect="1"/>
          </p:cNvGraphicFramePr>
          <p:nvPr/>
        </p:nvGraphicFramePr>
        <p:xfrm>
          <a:off x="5497513" y="3756025"/>
          <a:ext cx="6486525" cy="644525"/>
        </p:xfrm>
        <a:graphic>
          <a:graphicData uri="http://schemas.openxmlformats.org/presentationml/2006/ole">
            <mc:AlternateContent xmlns:mc="http://schemas.openxmlformats.org/markup-compatibility/2006">
              <mc:Choice xmlns:v="urn:schemas-microsoft-com:vml" Requires="v">
                <p:oleObj spid="_x0000_s102417" name="Equation" r:id="rId6" imgW="1536033" imgH="203112" progId="Equation.3">
                  <p:embed/>
                </p:oleObj>
              </mc:Choice>
              <mc:Fallback>
                <p:oleObj name="Equation" r:id="rId6" imgW="1536033"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513" y="3756025"/>
                        <a:ext cx="64865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6" name="Object 6"/>
          <p:cNvGraphicFramePr>
            <a:graphicFrameLocks noChangeAspect="1"/>
          </p:cNvGraphicFramePr>
          <p:nvPr/>
        </p:nvGraphicFramePr>
        <p:xfrm>
          <a:off x="5335588" y="4411663"/>
          <a:ext cx="3001962" cy="644525"/>
        </p:xfrm>
        <a:graphic>
          <a:graphicData uri="http://schemas.openxmlformats.org/presentationml/2006/ole">
            <mc:AlternateContent xmlns:mc="http://schemas.openxmlformats.org/markup-compatibility/2006">
              <mc:Choice xmlns:v="urn:schemas-microsoft-com:vml" Requires="v">
                <p:oleObj spid="_x0000_s102418" name="Equation" r:id="rId8" imgW="710891" imgH="203112" progId="Equation.3">
                  <p:embed/>
                </p:oleObj>
              </mc:Choice>
              <mc:Fallback>
                <p:oleObj name="Equation" r:id="rId8" imgW="710891" imgH="203112"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5588" y="4411663"/>
                        <a:ext cx="30019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7" name="Object 7"/>
          <p:cNvGraphicFramePr>
            <a:graphicFrameLocks noChangeAspect="1"/>
          </p:cNvGraphicFramePr>
          <p:nvPr/>
        </p:nvGraphicFramePr>
        <p:xfrm>
          <a:off x="1077913" y="2085975"/>
          <a:ext cx="6165850" cy="725488"/>
        </p:xfrm>
        <a:graphic>
          <a:graphicData uri="http://schemas.openxmlformats.org/presentationml/2006/ole">
            <mc:AlternateContent xmlns:mc="http://schemas.openxmlformats.org/markup-compatibility/2006">
              <mc:Choice xmlns:v="urn:schemas-microsoft-com:vml" Requires="v">
                <p:oleObj spid="_x0000_s102419" name="Equation" r:id="rId10" imgW="1460500" imgH="228600" progId="Equation.3">
                  <p:embed/>
                </p:oleObj>
              </mc:Choice>
              <mc:Fallback>
                <p:oleObj name="Equation" r:id="rId10" imgW="1460500" imgH="228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7913" y="2085975"/>
                        <a:ext cx="616585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8" name="Object 8"/>
          <p:cNvGraphicFramePr>
            <a:graphicFrameLocks noChangeAspect="1"/>
          </p:cNvGraphicFramePr>
          <p:nvPr/>
        </p:nvGraphicFramePr>
        <p:xfrm>
          <a:off x="2817813" y="5129213"/>
          <a:ext cx="9166225" cy="646112"/>
        </p:xfrm>
        <a:graphic>
          <a:graphicData uri="http://schemas.openxmlformats.org/presentationml/2006/ole">
            <mc:AlternateContent xmlns:mc="http://schemas.openxmlformats.org/markup-compatibility/2006">
              <mc:Choice xmlns:v="urn:schemas-microsoft-com:vml" Requires="v">
                <p:oleObj spid="_x0000_s102420" name="Equation" r:id="rId12" imgW="2171700" imgH="203200" progId="Equation.3">
                  <p:embed/>
                </p:oleObj>
              </mc:Choice>
              <mc:Fallback>
                <p:oleObj name="Equation" r:id="rId12" imgW="2171700" imgH="2032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17813" y="5129213"/>
                        <a:ext cx="9166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9" name="Object 9"/>
          <p:cNvGraphicFramePr>
            <a:graphicFrameLocks noChangeAspect="1"/>
          </p:cNvGraphicFramePr>
          <p:nvPr/>
        </p:nvGraphicFramePr>
        <p:xfrm>
          <a:off x="5522913" y="5800725"/>
          <a:ext cx="6434137" cy="644525"/>
        </p:xfrm>
        <a:graphic>
          <a:graphicData uri="http://schemas.openxmlformats.org/presentationml/2006/ole">
            <mc:AlternateContent xmlns:mc="http://schemas.openxmlformats.org/markup-compatibility/2006">
              <mc:Choice xmlns:v="urn:schemas-microsoft-com:vml" Requires="v">
                <p:oleObj spid="_x0000_s102421" name="Equation" r:id="rId14" imgW="1524000" imgH="203200" progId="Equation.3">
                  <p:embed/>
                </p:oleObj>
              </mc:Choice>
              <mc:Fallback>
                <p:oleObj name="Equation" r:id="rId14" imgW="1524000" imgH="20320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22913" y="5800725"/>
                        <a:ext cx="64341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623888" y="454025"/>
            <a:ext cx="10972800" cy="1143000"/>
          </a:xfrm>
        </p:spPr>
        <p:txBody>
          <a:bodyPr/>
          <a:lstStyle/>
          <a:p>
            <a:pPr eaLnBrk="1" hangingPunct="1"/>
            <a:r>
              <a:rPr lang="en-IE" sz="3600" smtClean="0">
                <a:ea typeface="ＭＳ Ｐゴシック" panose="020B0600070205080204" pitchFamily="34" charset="-128"/>
              </a:rPr>
              <a:t>Simplified Image Enhancement (cont…)</a:t>
            </a:r>
            <a:endParaRPr lang="en-US" sz="3600" smtClean="0">
              <a:ea typeface="ＭＳ Ｐゴシック" panose="020B0600070205080204" pitchFamily="34" charset="-128"/>
            </a:endParaRPr>
          </a:p>
        </p:txBody>
      </p:sp>
      <p:sp>
        <p:nvSpPr>
          <p:cNvPr id="104451" name="Rectangle 3"/>
          <p:cNvSpPr>
            <a:spLocks noGrp="1" noChangeArrowheads="1"/>
          </p:cNvSpPr>
          <p:nvPr>
            <p:ph type="body" idx="4294967295"/>
          </p:nvPr>
        </p:nvSpPr>
        <p:spPr/>
        <p:txBody>
          <a:bodyPr/>
          <a:lstStyle/>
          <a:p>
            <a:pPr marL="0" indent="0" eaLnBrk="1" hangingPunct="1"/>
            <a:r>
              <a:rPr lang="en-IE" smtClean="0">
                <a:ea typeface="ＭＳ Ｐゴシック" panose="020B0600070205080204" pitchFamily="34" charset="-128"/>
              </a:rPr>
              <a:t>This gives us a new filter which does the whole job for us in one step</a:t>
            </a:r>
            <a:endParaRPr lang="en-US" smtClean="0">
              <a:ea typeface="ＭＳ Ｐゴシック" panose="020B0600070205080204" pitchFamily="34" charset="-128"/>
            </a:endParaRPr>
          </a:p>
        </p:txBody>
      </p:sp>
      <p:pic>
        <p:nvPicPr>
          <p:cNvPr id="104452" name="Picture 14"/>
          <p:cNvPicPr>
            <a:picLocks noChangeAspect="1" noChangeArrowheads="1"/>
          </p:cNvPicPr>
          <p:nvPr/>
        </p:nvPicPr>
        <p:blipFill>
          <a:blip r:embed="rId3">
            <a:extLst>
              <a:ext uri="{28A0092B-C50C-407E-A947-70E740481C1C}">
                <a14:useLocalDpi xmlns:a14="http://schemas.microsoft.com/office/drawing/2010/main" val="0"/>
              </a:ext>
            </a:extLst>
          </a:blip>
          <a:srcRect l="9874" t="42604" r="44447" b="13454"/>
          <a:stretch>
            <a:fillRect/>
          </a:stretch>
        </p:blipFill>
        <p:spPr bwMode="auto">
          <a:xfrm>
            <a:off x="7950200" y="2511425"/>
            <a:ext cx="3779838"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AutoShape 16"/>
          <p:cNvSpPr>
            <a:spLocks noChangeArrowheads="1"/>
          </p:cNvSpPr>
          <p:nvPr/>
        </p:nvSpPr>
        <p:spPr bwMode="auto">
          <a:xfrm>
            <a:off x="4125913" y="3176588"/>
            <a:ext cx="3917950" cy="896937"/>
          </a:xfrm>
          <a:prstGeom prst="rightArrow">
            <a:avLst>
              <a:gd name="adj1" fmla="val 50093"/>
              <a:gd name="adj2" fmla="val 46331"/>
            </a:avLst>
          </a:prstGeom>
          <a:solidFill>
            <a:schemeClr val="accent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grpSp>
        <p:nvGrpSpPr>
          <p:cNvPr id="104454" name="Group 4"/>
          <p:cNvGrpSpPr>
            <a:grpSpLocks/>
          </p:cNvGrpSpPr>
          <p:nvPr/>
        </p:nvGrpSpPr>
        <p:grpSpPr bwMode="auto">
          <a:xfrm>
            <a:off x="4789488" y="2689225"/>
            <a:ext cx="2525712" cy="2465388"/>
            <a:chOff x="3689" y="895"/>
            <a:chExt cx="988" cy="983"/>
          </a:xfrm>
        </p:grpSpPr>
        <p:sp>
          <p:nvSpPr>
            <p:cNvPr id="104459" name="Rectangle 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4460" name="Rectangle 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4461" name="Rectangle 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4462" name="Rectangle 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4463" name="Rectangle 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5</a:t>
              </a:r>
              <a:endParaRPr lang="en-US" sz="2400"/>
            </a:p>
          </p:txBody>
        </p:sp>
        <p:sp>
          <p:nvSpPr>
            <p:cNvPr id="104464" name="Rectangle 1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4465" name="Rectangle 1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4466" name="Rectangle 1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4467" name="Rectangle 1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grpSp>
      <p:pic>
        <p:nvPicPr>
          <p:cNvPr id="104455" name="Picture 15"/>
          <p:cNvPicPr>
            <a:picLocks noChangeAspect="1" noChangeArrowheads="1"/>
          </p:cNvPicPr>
          <p:nvPr/>
        </p:nvPicPr>
        <p:blipFill>
          <a:blip r:embed="rId3">
            <a:extLst>
              <a:ext uri="{28A0092B-C50C-407E-A947-70E740481C1C}">
                <a14:useLocalDpi xmlns:a14="http://schemas.microsoft.com/office/drawing/2010/main" val="0"/>
              </a:ext>
            </a:extLst>
          </a:blip>
          <a:srcRect l="54951" b="57022"/>
          <a:stretch>
            <a:fillRect/>
          </a:stretch>
        </p:blipFill>
        <p:spPr bwMode="auto">
          <a:xfrm>
            <a:off x="785813" y="2535238"/>
            <a:ext cx="3327400"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6" name="Group 31"/>
          <p:cNvGrpSpPr>
            <a:grpSpLocks/>
          </p:cNvGrpSpPr>
          <p:nvPr/>
        </p:nvGrpSpPr>
        <p:grpSpPr bwMode="auto">
          <a:xfrm>
            <a:off x="-4763" y="1631950"/>
            <a:ext cx="347663" cy="5229225"/>
            <a:chOff x="-2" y="1034"/>
            <a:chExt cx="164" cy="3294"/>
          </a:xfrm>
        </p:grpSpPr>
        <p:pic>
          <p:nvPicPr>
            <p:cNvPr id="104457" name="Picture 32"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8" name="Rectangle 33"/>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p:txBody>
          <a:bodyPr/>
          <a:lstStyle/>
          <a:p>
            <a:pPr eaLnBrk="1" hangingPunct="1"/>
            <a:r>
              <a:rPr lang="en-IE" sz="3600" smtClean="0">
                <a:ea typeface="ＭＳ Ｐゴシック" panose="020B0600070205080204" pitchFamily="34" charset="-128"/>
              </a:rPr>
              <a:t>Simplified Image Enhancement (cont…)</a:t>
            </a:r>
            <a:endParaRPr lang="en-US" sz="3600" smtClean="0">
              <a:ea typeface="ＭＳ Ｐゴシック" panose="020B0600070205080204" pitchFamily="34" charset="-128"/>
            </a:endParaRPr>
          </a:p>
        </p:txBody>
      </p:sp>
      <p:pic>
        <p:nvPicPr>
          <p:cNvPr id="106499" name="Picture 14"/>
          <p:cNvPicPr>
            <a:picLocks noChangeAspect="1" noChangeArrowheads="1"/>
          </p:cNvPicPr>
          <p:nvPr/>
        </p:nvPicPr>
        <p:blipFill>
          <a:blip r:embed="rId3">
            <a:extLst>
              <a:ext uri="{28A0092B-C50C-407E-A947-70E740481C1C}">
                <a14:useLocalDpi xmlns:a14="http://schemas.microsoft.com/office/drawing/2010/main" val="0"/>
              </a:ext>
            </a:extLst>
          </a:blip>
          <a:srcRect l="9874" t="42604" r="44447" b="13454"/>
          <a:stretch>
            <a:fillRect/>
          </a:stretch>
        </p:blipFill>
        <p:spPr bwMode="auto">
          <a:xfrm>
            <a:off x="6094413" y="1928813"/>
            <a:ext cx="564832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15"/>
          <p:cNvPicPr>
            <a:picLocks noChangeAspect="1" noChangeArrowheads="1"/>
          </p:cNvPicPr>
          <p:nvPr/>
        </p:nvPicPr>
        <p:blipFill>
          <a:blip r:embed="rId3">
            <a:extLst>
              <a:ext uri="{28A0092B-C50C-407E-A947-70E740481C1C}">
                <a14:useLocalDpi xmlns:a14="http://schemas.microsoft.com/office/drawing/2010/main" val="0"/>
              </a:ext>
            </a:extLst>
          </a:blip>
          <a:srcRect l="54951" b="57022"/>
          <a:stretch>
            <a:fillRect/>
          </a:stretch>
        </p:blipFill>
        <p:spPr bwMode="auto">
          <a:xfrm>
            <a:off x="398463" y="1952625"/>
            <a:ext cx="5570537"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501" name="Group 31"/>
          <p:cNvGrpSpPr>
            <a:grpSpLocks/>
          </p:cNvGrpSpPr>
          <p:nvPr/>
        </p:nvGrpSpPr>
        <p:grpSpPr bwMode="auto">
          <a:xfrm>
            <a:off x="-4763" y="1631950"/>
            <a:ext cx="347663" cy="5229225"/>
            <a:chOff x="-2" y="1034"/>
            <a:chExt cx="164" cy="3294"/>
          </a:xfrm>
        </p:grpSpPr>
        <p:pic>
          <p:nvPicPr>
            <p:cNvPr id="106502" name="Picture 32"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Rectangle 33"/>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706438" y="233363"/>
            <a:ext cx="10972800" cy="1143000"/>
          </a:xfrm>
        </p:spPr>
        <p:txBody>
          <a:bodyPr/>
          <a:lstStyle/>
          <a:p>
            <a:pPr eaLnBrk="1" hangingPunct="1"/>
            <a:r>
              <a:rPr lang="en-IE" sz="4000" smtClean="0">
                <a:ea typeface="ＭＳ Ｐゴシック" panose="020B0600070205080204" pitchFamily="34" charset="-128"/>
              </a:rPr>
              <a:t>Variants On The Simple Laplacian</a:t>
            </a:r>
            <a:endParaRPr lang="en-US" sz="4000" smtClean="0">
              <a:ea typeface="ＭＳ Ｐゴシック" panose="020B0600070205080204" pitchFamily="34" charset="-128"/>
            </a:endParaRPr>
          </a:p>
        </p:txBody>
      </p:sp>
      <p:sp>
        <p:nvSpPr>
          <p:cNvPr id="108547" name="Rectangle 3"/>
          <p:cNvSpPr>
            <a:spLocks noGrp="1" noChangeArrowheads="1"/>
          </p:cNvSpPr>
          <p:nvPr>
            <p:ph type="body" idx="4294967295"/>
          </p:nvPr>
        </p:nvSpPr>
        <p:spPr>
          <a:xfrm>
            <a:off x="568325" y="1606550"/>
            <a:ext cx="11014075" cy="4718050"/>
          </a:xfrm>
        </p:spPr>
        <p:txBody>
          <a:bodyPr/>
          <a:lstStyle/>
          <a:p>
            <a:pPr marL="0" indent="0" eaLnBrk="1" hangingPunct="1"/>
            <a:r>
              <a:rPr lang="en-IE" smtClean="0">
                <a:ea typeface="ＭＳ Ｐゴシック" panose="020B0600070205080204" pitchFamily="34" charset="-128"/>
              </a:rPr>
              <a:t>There are lots of slightly different versions of the Laplacian that can be used:</a:t>
            </a:r>
            <a:endParaRPr lang="en-US" smtClean="0">
              <a:ea typeface="ＭＳ Ｐゴシック" panose="020B0600070205080204" pitchFamily="34" charset="-128"/>
            </a:endParaRPr>
          </a:p>
        </p:txBody>
      </p:sp>
      <p:grpSp>
        <p:nvGrpSpPr>
          <p:cNvPr id="108548" name="Group 4"/>
          <p:cNvGrpSpPr>
            <a:grpSpLocks/>
          </p:cNvGrpSpPr>
          <p:nvPr/>
        </p:nvGrpSpPr>
        <p:grpSpPr bwMode="auto">
          <a:xfrm>
            <a:off x="1712913" y="2522538"/>
            <a:ext cx="2173287" cy="1622425"/>
            <a:chOff x="3689" y="895"/>
            <a:chExt cx="988" cy="983"/>
          </a:xfrm>
        </p:grpSpPr>
        <p:sp>
          <p:nvSpPr>
            <p:cNvPr id="108577" name="Rectangle 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8578" name="Rectangle 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9" name="Rectangle 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8580" name="Rectangle 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81" name="Rectangle 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-4</a:t>
              </a:r>
              <a:endParaRPr lang="en-US" sz="2400"/>
            </a:p>
          </p:txBody>
        </p:sp>
        <p:sp>
          <p:nvSpPr>
            <p:cNvPr id="108582" name="Rectangle 1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83" name="Rectangle 1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08584" name="Rectangle 1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85" name="Rectangle 1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grpSp>
      <p:grpSp>
        <p:nvGrpSpPr>
          <p:cNvPr id="108549" name="Group 14"/>
          <p:cNvGrpSpPr>
            <a:grpSpLocks/>
          </p:cNvGrpSpPr>
          <p:nvPr/>
        </p:nvGrpSpPr>
        <p:grpSpPr bwMode="auto">
          <a:xfrm>
            <a:off x="6478588" y="2522538"/>
            <a:ext cx="2174875" cy="1622425"/>
            <a:chOff x="3689" y="895"/>
            <a:chExt cx="988" cy="983"/>
          </a:xfrm>
        </p:grpSpPr>
        <p:sp>
          <p:nvSpPr>
            <p:cNvPr id="108568" name="Rectangle 1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9" name="Rectangle 1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0" name="Rectangle 1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1" name="Rectangle 1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2" name="Rectangle 1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-8</a:t>
              </a:r>
              <a:endParaRPr lang="en-US" sz="2400"/>
            </a:p>
          </p:txBody>
        </p:sp>
        <p:sp>
          <p:nvSpPr>
            <p:cNvPr id="108573" name="Rectangle 2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4" name="Rectangle 2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5" name="Rectangle 2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76" name="Rectangle 2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grpSp>
      <p:pic>
        <p:nvPicPr>
          <p:cNvPr id="108550" name="Picture 35"/>
          <p:cNvPicPr>
            <a:picLocks noChangeAspect="1" noChangeArrowheads="1"/>
          </p:cNvPicPr>
          <p:nvPr/>
        </p:nvPicPr>
        <p:blipFill>
          <a:blip r:embed="rId3">
            <a:extLst>
              <a:ext uri="{28A0092B-C50C-407E-A947-70E740481C1C}">
                <a14:useLocalDpi xmlns:a14="http://schemas.microsoft.com/office/drawing/2010/main" val="0"/>
              </a:ext>
            </a:extLst>
          </a:blip>
          <a:srcRect l="55252" t="42946" b="13765"/>
          <a:stretch>
            <a:fillRect/>
          </a:stretch>
        </p:blipFill>
        <p:spPr bwMode="auto">
          <a:xfrm>
            <a:off x="8021638" y="4540250"/>
            <a:ext cx="31559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AutoShape 36"/>
          <p:cNvSpPr>
            <a:spLocks noChangeArrowheads="1"/>
          </p:cNvSpPr>
          <p:nvPr/>
        </p:nvSpPr>
        <p:spPr bwMode="auto">
          <a:xfrm>
            <a:off x="4113213" y="5203825"/>
            <a:ext cx="3917950" cy="896938"/>
          </a:xfrm>
          <a:prstGeom prst="rightArrow">
            <a:avLst>
              <a:gd name="adj1" fmla="val 50093"/>
              <a:gd name="adj2" fmla="val 46331"/>
            </a:avLst>
          </a:prstGeom>
          <a:solidFill>
            <a:schemeClr val="accent1"/>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grpSp>
        <p:nvGrpSpPr>
          <p:cNvPr id="108552" name="Group 37"/>
          <p:cNvGrpSpPr>
            <a:grpSpLocks/>
          </p:cNvGrpSpPr>
          <p:nvPr/>
        </p:nvGrpSpPr>
        <p:grpSpPr bwMode="auto">
          <a:xfrm>
            <a:off x="4776788" y="4716463"/>
            <a:ext cx="2525712" cy="1884362"/>
            <a:chOff x="3689" y="895"/>
            <a:chExt cx="988" cy="983"/>
          </a:xfrm>
        </p:grpSpPr>
        <p:sp>
          <p:nvSpPr>
            <p:cNvPr id="108559" name="Rectangle 38"/>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0" name="Rectangle 39"/>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1" name="Rectangle 40"/>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2" name="Rectangle 41"/>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3" name="Rectangle 42"/>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9</a:t>
              </a:r>
              <a:endParaRPr lang="en-US" sz="2400"/>
            </a:p>
          </p:txBody>
        </p:sp>
        <p:sp>
          <p:nvSpPr>
            <p:cNvPr id="108564" name="Rectangle 43"/>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5" name="Rectangle 44"/>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6" name="Rectangle 45"/>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08567" name="Rectangle 46"/>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grpSp>
      <p:pic>
        <p:nvPicPr>
          <p:cNvPr id="108553" name="Picture 47"/>
          <p:cNvPicPr>
            <a:picLocks noChangeAspect="1" noChangeArrowheads="1"/>
          </p:cNvPicPr>
          <p:nvPr/>
        </p:nvPicPr>
        <p:blipFill>
          <a:blip r:embed="rId3">
            <a:extLst>
              <a:ext uri="{28A0092B-C50C-407E-A947-70E740481C1C}">
                <a14:useLocalDpi xmlns:a14="http://schemas.microsoft.com/office/drawing/2010/main" val="0"/>
              </a:ext>
            </a:extLst>
          </a:blip>
          <a:srcRect l="54951" b="57022"/>
          <a:stretch>
            <a:fillRect/>
          </a:stretch>
        </p:blipFill>
        <p:spPr bwMode="auto">
          <a:xfrm>
            <a:off x="922338" y="4562475"/>
            <a:ext cx="31781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Text Box 48"/>
          <p:cNvSpPr txBox="1">
            <a:spLocks noChangeArrowheads="1"/>
          </p:cNvSpPr>
          <p:nvPr/>
        </p:nvSpPr>
        <p:spPr bwMode="auto">
          <a:xfrm>
            <a:off x="3846513" y="2860675"/>
            <a:ext cx="16843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2800"/>
              <a:t>Simple</a:t>
            </a:r>
            <a:br>
              <a:rPr lang="en-IE" sz="2800"/>
            </a:br>
            <a:r>
              <a:rPr lang="en-IE" sz="2800"/>
              <a:t>Laplacian</a:t>
            </a:r>
            <a:endParaRPr lang="en-US" sz="2800"/>
          </a:p>
        </p:txBody>
      </p:sp>
      <p:sp>
        <p:nvSpPr>
          <p:cNvPr id="108555" name="Text Box 49"/>
          <p:cNvSpPr txBox="1">
            <a:spLocks noChangeArrowheads="1"/>
          </p:cNvSpPr>
          <p:nvPr/>
        </p:nvSpPr>
        <p:spPr bwMode="auto">
          <a:xfrm>
            <a:off x="8637588" y="2860675"/>
            <a:ext cx="1698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2800"/>
              <a:t>Variant of</a:t>
            </a:r>
            <a:br>
              <a:rPr lang="en-IE" sz="2800"/>
            </a:br>
            <a:r>
              <a:rPr lang="en-IE" sz="2800"/>
              <a:t>Laplacian</a:t>
            </a:r>
            <a:endParaRPr lang="en-US" sz="2800"/>
          </a:p>
        </p:txBody>
      </p:sp>
      <p:grpSp>
        <p:nvGrpSpPr>
          <p:cNvPr id="108556" name="Group 50"/>
          <p:cNvGrpSpPr>
            <a:grpSpLocks/>
          </p:cNvGrpSpPr>
          <p:nvPr/>
        </p:nvGrpSpPr>
        <p:grpSpPr bwMode="auto">
          <a:xfrm>
            <a:off x="-4763" y="1631950"/>
            <a:ext cx="347663" cy="5229225"/>
            <a:chOff x="-2" y="1034"/>
            <a:chExt cx="164" cy="3294"/>
          </a:xfrm>
        </p:grpSpPr>
        <p:pic>
          <p:nvPicPr>
            <p:cNvPr id="108557" name="Picture 51"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8" name="Rectangle 52"/>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1219200" y="192088"/>
            <a:ext cx="10972800" cy="1143000"/>
          </a:xfrm>
        </p:spPr>
        <p:txBody>
          <a:bodyPr/>
          <a:lstStyle/>
          <a:p>
            <a:pPr eaLnBrk="1" hangingPunct="1"/>
            <a:r>
              <a:rPr lang="en-US" sz="4000" smtClean="0">
                <a:ea typeface="ＭＳ Ｐゴシック" panose="020B0600070205080204" pitchFamily="34" charset="-128"/>
              </a:rPr>
              <a:t>Unsharp Masking  &amp; Highboost Filtering</a:t>
            </a:r>
          </a:p>
        </p:txBody>
      </p:sp>
      <p:sp>
        <p:nvSpPr>
          <p:cNvPr id="146435" name="Rectangle 3"/>
          <p:cNvSpPr>
            <a:spLocks noGrp="1" noChangeArrowheads="1"/>
          </p:cNvSpPr>
          <p:nvPr>
            <p:ph type="body" idx="4294967295"/>
          </p:nvPr>
        </p:nvSpPr>
        <p:spPr>
          <a:xfrm>
            <a:off x="665163" y="1703388"/>
            <a:ext cx="11264900" cy="4864100"/>
          </a:xfrm>
        </p:spPr>
        <p:txBody>
          <a:bodyPr>
            <a:normAutofit/>
          </a:bodyPr>
          <a:lstStyle/>
          <a:p>
            <a:pPr marL="0" indent="0" eaLnBrk="1" fontAlgn="auto" hangingPunct="1">
              <a:spcAft>
                <a:spcPts val="0"/>
              </a:spcAft>
              <a:buClr>
                <a:schemeClr val="accent3"/>
              </a:buClr>
              <a:buFont typeface="Wingdings 2"/>
              <a:buChar char=""/>
              <a:defRPr/>
            </a:pPr>
            <a:r>
              <a:rPr lang="en-US" sz="3200" dirty="0" smtClean="0">
                <a:ea typeface="ＭＳ Ｐゴシック" pitchFamily="34" charset="-128"/>
              </a:rPr>
              <a:t>Using sequence of linear spatial filters in order to get Sharpening effect.</a:t>
            </a:r>
          </a:p>
          <a:p>
            <a:pPr marL="0" indent="0" eaLnBrk="1" fontAlgn="auto" hangingPunct="1">
              <a:spcAft>
                <a:spcPts val="0"/>
              </a:spcAft>
              <a:buClr>
                <a:schemeClr val="accent3"/>
              </a:buClr>
              <a:buFont typeface="Wingdings 2"/>
              <a:buChar char=""/>
              <a:defRPr/>
            </a:pPr>
            <a:endParaRPr lang="en-US" sz="3200" dirty="0" smtClean="0">
              <a:ea typeface="ＭＳ Ｐゴシック" pitchFamily="34" charset="-128"/>
            </a:endParaRPr>
          </a:p>
          <a:p>
            <a:pPr marL="0" indent="0" eaLnBrk="1" fontAlgn="auto" hangingPunct="1">
              <a:spcAft>
                <a:spcPts val="0"/>
              </a:spcAft>
              <a:buClr>
                <a:schemeClr val="accent3"/>
              </a:buClr>
              <a:buFontTx/>
              <a:buChar char="-"/>
              <a:defRPr/>
            </a:pPr>
            <a:r>
              <a:rPr lang="en-US" sz="3200" dirty="0" smtClean="0">
                <a:solidFill>
                  <a:srgbClr val="FF0000"/>
                </a:solidFill>
                <a:ea typeface="ＭＳ Ｐゴシック" pitchFamily="34" charset="-128"/>
              </a:rPr>
              <a:t>Blur</a:t>
            </a:r>
            <a:r>
              <a:rPr lang="en-US" sz="3200" dirty="0" smtClean="0">
                <a:solidFill>
                  <a:srgbClr val="FF0000"/>
                </a:solidFill>
              </a:rPr>
              <a:t> the original image</a:t>
            </a:r>
            <a:endParaRPr lang="en-US" sz="3200" dirty="0" smtClean="0">
              <a:solidFill>
                <a:srgbClr val="FF0000"/>
              </a:solidFill>
              <a:ea typeface="ＭＳ Ｐゴシック" pitchFamily="34" charset="-128"/>
            </a:endParaRPr>
          </a:p>
          <a:p>
            <a:pPr marL="0" lvl="1" indent="0" eaLnBrk="1" fontAlgn="auto" hangingPunct="1">
              <a:spcAft>
                <a:spcPts val="0"/>
              </a:spcAft>
              <a:buClr>
                <a:schemeClr val="accent3"/>
              </a:buClr>
              <a:buSzPct val="95000"/>
              <a:buFontTx/>
              <a:buChar char="-"/>
              <a:defRPr/>
            </a:pPr>
            <a:r>
              <a:rPr lang="en-US" sz="3200" dirty="0" smtClean="0">
                <a:ea typeface="ＭＳ Ｐゴシック" pitchFamily="34" charset="-128"/>
              </a:rPr>
              <a:t> </a:t>
            </a:r>
            <a:r>
              <a:rPr lang="en-US" sz="3200" dirty="0" smtClean="0">
                <a:solidFill>
                  <a:srgbClr val="FF0000"/>
                </a:solidFill>
              </a:rPr>
              <a:t>Subtract the blurred version from the original (this is called the </a:t>
            </a:r>
            <a:r>
              <a:rPr lang="en-US" sz="3200" i="1" dirty="0" smtClean="0">
                <a:solidFill>
                  <a:srgbClr val="FF0000"/>
                </a:solidFill>
              </a:rPr>
              <a:t>mask</a:t>
            </a:r>
            <a:r>
              <a:rPr lang="en-US" sz="3200" dirty="0" smtClean="0">
                <a:solidFill>
                  <a:srgbClr val="FF0000"/>
                </a:solidFill>
              </a:rPr>
              <a:t>)</a:t>
            </a:r>
          </a:p>
          <a:p>
            <a:pPr marL="0" indent="0" eaLnBrk="1" fontAlgn="auto" hangingPunct="1">
              <a:spcAft>
                <a:spcPts val="0"/>
              </a:spcAft>
              <a:buClr>
                <a:schemeClr val="accent3"/>
              </a:buClr>
              <a:buFont typeface="Wingdings 2"/>
              <a:buNone/>
              <a:defRPr/>
            </a:pPr>
            <a:r>
              <a:rPr lang="en-US" sz="3200" dirty="0" smtClean="0">
                <a:ea typeface="ＭＳ Ｐゴシック" pitchFamily="34" charset="-128"/>
              </a:rPr>
              <a:t>-</a:t>
            </a:r>
            <a:r>
              <a:rPr lang="en-US" sz="3200" dirty="0" smtClean="0">
                <a:solidFill>
                  <a:srgbClr val="FF0000"/>
                </a:solidFill>
                <a:ea typeface="ＭＳ Ｐゴシック" pitchFamily="34" charset="-128"/>
              </a:rPr>
              <a:t>add resulting mask to original image</a:t>
            </a:r>
          </a:p>
          <a:p>
            <a:pPr marL="0" indent="0" eaLnBrk="1" fontAlgn="auto" hangingPunct="1">
              <a:spcAft>
                <a:spcPts val="0"/>
              </a:spcAft>
              <a:buClr>
                <a:schemeClr val="accent3"/>
              </a:buClr>
              <a:buFontTx/>
              <a:buChar char="-"/>
              <a:defRPr/>
            </a:pPr>
            <a:endParaRPr 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39725" y="138113"/>
            <a:ext cx="10972800" cy="1143000"/>
          </a:xfrm>
        </p:spPr>
        <p:txBody>
          <a:bodyPr/>
          <a:lstStyle/>
          <a:p>
            <a:pPr eaLnBrk="1" hangingPunct="1"/>
            <a:r>
              <a:rPr lang="en-US" altLang="en-US" sz="4000" smtClean="0"/>
              <a:t>Linear Functions</a:t>
            </a:r>
            <a:endParaRPr lang="en-IN" sz="4000" smtClean="0"/>
          </a:p>
        </p:txBody>
      </p:sp>
      <p:sp>
        <p:nvSpPr>
          <p:cNvPr id="17411" name="Content Placeholder 2"/>
          <p:cNvSpPr>
            <a:spLocks noGrp="1"/>
          </p:cNvSpPr>
          <p:nvPr>
            <p:ph idx="1"/>
          </p:nvPr>
        </p:nvSpPr>
        <p:spPr/>
        <p:txBody>
          <a:bodyPr/>
          <a:lstStyle/>
          <a:p>
            <a:pPr eaLnBrk="1" hangingPunct="1"/>
            <a:r>
              <a:rPr lang="en-US" altLang="en-US" b="1" smtClean="0"/>
              <a:t>Identity Function</a:t>
            </a:r>
          </a:p>
          <a:p>
            <a:pPr eaLnBrk="1" hangingPunct="1"/>
            <a:endParaRPr lang="en-US" altLang="en-US" b="1" smtClean="0"/>
          </a:p>
          <a:p>
            <a:pPr lvl="1" eaLnBrk="1" hangingPunct="1"/>
            <a:r>
              <a:rPr lang="en-US" altLang="en-US" smtClean="0"/>
              <a:t>Output intensities are identical to input intensities</a:t>
            </a:r>
          </a:p>
          <a:p>
            <a:pPr lvl="1" eaLnBrk="1" hangingPunct="1"/>
            <a:r>
              <a:rPr lang="en-US" altLang="en-US" smtClean="0"/>
              <a:t>This function doesn’t have an effect on an image, it was included in the graph only for completeness</a:t>
            </a:r>
          </a:p>
          <a:p>
            <a:pPr lvl="1" eaLnBrk="1" hangingPunct="1"/>
            <a:r>
              <a:rPr lang="en-US" altLang="en-US" smtClean="0"/>
              <a:t>Its expression:</a:t>
            </a:r>
          </a:p>
          <a:p>
            <a:pPr lvl="1" eaLnBrk="1" hangingPunct="1">
              <a:buFontTx/>
              <a:buNone/>
            </a:pPr>
            <a:r>
              <a:rPr lang="en-US" altLang="en-US" b="1" smtClean="0">
                <a:solidFill>
                  <a:srgbClr val="FF0000"/>
                </a:solidFill>
              </a:rPr>
              <a:t>		s = r</a:t>
            </a:r>
          </a:p>
          <a:p>
            <a:pPr eaLnBrk="1" hangingPunct="1"/>
            <a:endParaRPr lang="en-IN" smtClean="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hpf_baboon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76600"/>
            <a:ext cx="1752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Picture 5" descr="lpf_baboon_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114425"/>
            <a:ext cx="1752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6" descr="baboon_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192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 Box 7"/>
          <p:cNvSpPr txBox="1">
            <a:spLocks noChangeArrowheads="1"/>
          </p:cNvSpPr>
          <p:nvPr/>
        </p:nvSpPr>
        <p:spPr bwMode="auto">
          <a:xfrm>
            <a:off x="2286000" y="1600200"/>
            <a:ext cx="685800" cy="385763"/>
          </a:xfrm>
          <a:prstGeom prst="rect">
            <a:avLst/>
          </a:prstGeom>
          <a:solidFill>
            <a:srgbClr val="CCFFFF"/>
          </a:solidFill>
          <a:ln w="19050">
            <a:solidFill>
              <a:schemeClr val="tx1"/>
            </a:solid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spcBef>
                <a:spcPct val="50000"/>
              </a:spcBef>
            </a:pPr>
            <a:r>
              <a:rPr lang="en-US">
                <a:latin typeface="Arial" panose="020B0604020202020204" pitchFamily="34" charset="0"/>
              </a:rPr>
              <a:t>Avg.</a:t>
            </a:r>
          </a:p>
        </p:txBody>
      </p:sp>
      <p:sp>
        <p:nvSpPr>
          <p:cNvPr id="112646" name="Line 8"/>
          <p:cNvSpPr>
            <a:spLocks noChangeShapeType="1"/>
          </p:cNvSpPr>
          <p:nvPr/>
        </p:nvSpPr>
        <p:spPr bwMode="auto">
          <a:xfrm>
            <a:off x="1447800" y="18288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47" name="Line 9"/>
          <p:cNvSpPr>
            <a:spLocks noChangeShapeType="1"/>
          </p:cNvSpPr>
          <p:nvPr/>
        </p:nvSpPr>
        <p:spPr bwMode="auto">
          <a:xfrm>
            <a:off x="2971800" y="18288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48" name="Line 10"/>
          <p:cNvSpPr>
            <a:spLocks noChangeShapeType="1"/>
          </p:cNvSpPr>
          <p:nvPr/>
        </p:nvSpPr>
        <p:spPr bwMode="auto">
          <a:xfrm>
            <a:off x="533400" y="2514600"/>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49" name="Line 11"/>
          <p:cNvSpPr>
            <a:spLocks noChangeShapeType="1"/>
          </p:cNvSpPr>
          <p:nvPr/>
        </p:nvSpPr>
        <p:spPr bwMode="auto">
          <a:xfrm>
            <a:off x="533400" y="2819400"/>
            <a:ext cx="1828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50" name="Line 12"/>
          <p:cNvSpPr>
            <a:spLocks noChangeShapeType="1"/>
          </p:cNvSpPr>
          <p:nvPr/>
        </p:nvSpPr>
        <p:spPr bwMode="auto">
          <a:xfrm>
            <a:off x="4648200" y="2514600"/>
            <a:ext cx="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51" name="Line 13"/>
          <p:cNvSpPr>
            <a:spLocks noChangeShapeType="1"/>
          </p:cNvSpPr>
          <p:nvPr/>
        </p:nvSpPr>
        <p:spPr bwMode="auto">
          <a:xfrm>
            <a:off x="2819400" y="2819400"/>
            <a:ext cx="18288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112652" name="Oval 14"/>
          <p:cNvSpPr>
            <a:spLocks noChangeArrowheads="1"/>
          </p:cNvSpPr>
          <p:nvPr/>
        </p:nvSpPr>
        <p:spPr bwMode="auto">
          <a:xfrm>
            <a:off x="2362200" y="2590800"/>
            <a:ext cx="457200" cy="457200"/>
          </a:xfrm>
          <a:prstGeom prst="ellipse">
            <a:avLst/>
          </a:prstGeom>
          <a:solidFill>
            <a:srgbClr val="CCFFFF"/>
          </a:solidFill>
          <a:ln w="19050">
            <a:solidFill>
              <a:schemeClr val="tx1"/>
            </a:solidFill>
            <a:round/>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12653" name="Text Box 15"/>
          <p:cNvSpPr txBox="1">
            <a:spLocks noChangeArrowheads="1"/>
          </p:cNvSpPr>
          <p:nvPr/>
        </p:nvSpPr>
        <p:spPr bwMode="auto">
          <a:xfrm>
            <a:off x="2286000" y="2514600"/>
            <a:ext cx="609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spcBef>
                <a:spcPct val="50000"/>
              </a:spcBef>
            </a:pPr>
            <a:r>
              <a:rPr lang="en-US" sz="3200" baseline="-25000">
                <a:latin typeface="Arial" panose="020B0604020202020204" pitchFamily="34" charset="0"/>
              </a:rPr>
              <a:t>+</a:t>
            </a:r>
          </a:p>
        </p:txBody>
      </p:sp>
      <p:sp>
        <p:nvSpPr>
          <p:cNvPr id="112654" name="Line 16"/>
          <p:cNvSpPr>
            <a:spLocks noChangeShapeType="1"/>
          </p:cNvSpPr>
          <p:nvPr/>
        </p:nvSpPr>
        <p:spPr bwMode="auto">
          <a:xfrm>
            <a:off x="2590800" y="3048000"/>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112655" name="Picture 17" descr="sharp_baboon_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619625"/>
            <a:ext cx="1752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6" name="Line 18"/>
          <p:cNvSpPr>
            <a:spLocks noChangeShapeType="1"/>
          </p:cNvSpPr>
          <p:nvPr/>
        </p:nvSpPr>
        <p:spPr bwMode="auto">
          <a:xfrm>
            <a:off x="533400" y="2819400"/>
            <a:ext cx="0" cy="2514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57" name="Line 19"/>
          <p:cNvSpPr>
            <a:spLocks noChangeShapeType="1"/>
          </p:cNvSpPr>
          <p:nvPr/>
        </p:nvSpPr>
        <p:spPr bwMode="auto">
          <a:xfrm>
            <a:off x="533400" y="5334000"/>
            <a:ext cx="1828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58" name="Oval 20"/>
          <p:cNvSpPr>
            <a:spLocks noChangeArrowheads="1"/>
          </p:cNvSpPr>
          <p:nvPr/>
        </p:nvSpPr>
        <p:spPr bwMode="auto">
          <a:xfrm>
            <a:off x="2362200" y="5105400"/>
            <a:ext cx="457200" cy="457200"/>
          </a:xfrm>
          <a:prstGeom prst="ellipse">
            <a:avLst/>
          </a:prstGeom>
          <a:solidFill>
            <a:srgbClr val="CCFFFF"/>
          </a:solidFill>
          <a:ln w="19050">
            <a:solidFill>
              <a:schemeClr val="tx1"/>
            </a:solidFill>
            <a:round/>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p>
        </p:txBody>
      </p:sp>
      <p:sp>
        <p:nvSpPr>
          <p:cNvPr id="112659" name="Text Box 21"/>
          <p:cNvSpPr txBox="1">
            <a:spLocks noChangeArrowheads="1"/>
          </p:cNvSpPr>
          <p:nvPr/>
        </p:nvSpPr>
        <p:spPr bwMode="auto">
          <a:xfrm>
            <a:off x="2286000" y="5029200"/>
            <a:ext cx="609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spcBef>
                <a:spcPct val="50000"/>
              </a:spcBef>
            </a:pPr>
            <a:r>
              <a:rPr lang="en-US" sz="3200" baseline="-25000">
                <a:latin typeface="Arial" panose="020B0604020202020204" pitchFamily="34" charset="0"/>
              </a:rPr>
              <a:t>+</a:t>
            </a:r>
          </a:p>
        </p:txBody>
      </p:sp>
      <p:sp>
        <p:nvSpPr>
          <p:cNvPr id="112660" name="Line 22"/>
          <p:cNvSpPr>
            <a:spLocks noChangeShapeType="1"/>
          </p:cNvSpPr>
          <p:nvPr/>
        </p:nvSpPr>
        <p:spPr bwMode="auto">
          <a:xfrm>
            <a:off x="2590800" y="4648200"/>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61" name="Line 23"/>
          <p:cNvSpPr>
            <a:spLocks noChangeShapeType="1"/>
          </p:cNvSpPr>
          <p:nvPr/>
        </p:nvSpPr>
        <p:spPr bwMode="auto">
          <a:xfrm>
            <a:off x="2819400" y="5334000"/>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662" name="Text Box 24"/>
          <p:cNvSpPr txBox="1">
            <a:spLocks noChangeArrowheads="1"/>
          </p:cNvSpPr>
          <p:nvPr/>
        </p:nvSpPr>
        <p:spPr bwMode="auto">
          <a:xfrm>
            <a:off x="2819400" y="2362200"/>
            <a:ext cx="609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spcBef>
                <a:spcPct val="50000"/>
              </a:spcBef>
            </a:pPr>
            <a:r>
              <a:rPr lang="en-US" sz="3200" baseline="-25000">
                <a:latin typeface="Arial" panose="020B0604020202020204" pitchFamily="34" charset="0"/>
              </a:rPr>
              <a:t>-</a:t>
            </a:r>
          </a:p>
        </p:txBody>
      </p:sp>
      <p:graphicFrame>
        <p:nvGraphicFramePr>
          <p:cNvPr id="112663" name="Object 25"/>
          <p:cNvGraphicFramePr>
            <a:graphicFrameLocks noChangeAspect="1"/>
          </p:cNvGraphicFramePr>
          <p:nvPr/>
        </p:nvGraphicFramePr>
        <p:xfrm>
          <a:off x="5832475" y="1223963"/>
          <a:ext cx="5861050" cy="4341812"/>
        </p:xfrm>
        <a:graphic>
          <a:graphicData uri="http://schemas.openxmlformats.org/presentationml/2006/ole">
            <mc:AlternateContent xmlns:mc="http://schemas.openxmlformats.org/markup-compatibility/2006">
              <mc:Choice xmlns:v="urn:schemas-microsoft-com:vml" Requires="v">
                <p:oleObj spid="_x0000_s112667" name="Equation" r:id="rId7" imgW="2146300" imgH="1587500" progId="Equation.3">
                  <p:embed/>
                </p:oleObj>
              </mc:Choice>
              <mc:Fallback>
                <p:oleObj name="Equation" r:id="rId7" imgW="2146300" imgH="15875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475" y="1223963"/>
                        <a:ext cx="5861050"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4" name="Rectangle 26"/>
          <p:cNvSpPr>
            <a:spLocks noChangeArrowheads="1"/>
          </p:cNvSpPr>
          <p:nvPr/>
        </p:nvSpPr>
        <p:spPr bwMode="auto">
          <a:xfrm>
            <a:off x="2820988" y="401638"/>
            <a:ext cx="6600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ea typeface="ＭＳ Ｐゴシック" panose="020B0600070205080204" pitchFamily="34" charset="-128"/>
              </a:rPr>
              <a:t>Unsharp Masking  &amp; Highboost Filtering</a:t>
            </a:r>
            <a:endParaRPr lang="en-US" sz="2400"/>
          </a:p>
        </p:txBody>
      </p:sp>
      <p:sp>
        <p:nvSpPr>
          <p:cNvPr id="112665" name="Rectangle 27"/>
          <p:cNvSpPr>
            <a:spLocks noChangeArrowheads="1"/>
          </p:cNvSpPr>
          <p:nvPr/>
        </p:nvSpPr>
        <p:spPr bwMode="auto">
          <a:xfrm>
            <a:off x="5237163" y="5541963"/>
            <a:ext cx="7162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ea typeface="ＭＳ Ｐゴシック" panose="020B0600070205080204" pitchFamily="34" charset="-128"/>
              </a:rPr>
              <a:t>K</a:t>
            </a:r>
            <a:r>
              <a:rPr lang="en-US" sz="3200">
                <a:ea typeface="ＭＳ Ｐゴシック" panose="020B0600070205080204" pitchFamily="34" charset="-128"/>
              </a:rPr>
              <a:t>&lt;1</a:t>
            </a:r>
            <a:r>
              <a:rPr lang="en-US" sz="2400">
                <a:ea typeface="ＭＳ Ｐゴシック" panose="020B0600070205080204" pitchFamily="34" charset="-128"/>
              </a:rPr>
              <a:t> de-emphasize the contribution of  the unsharp mask</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23888" y="-193675"/>
            <a:ext cx="10972800" cy="1143000"/>
          </a:xfrm>
        </p:spPr>
        <p:txBody>
          <a:bodyPr/>
          <a:lstStyle/>
          <a:p>
            <a:pPr eaLnBrk="1" hangingPunct="1"/>
            <a:r>
              <a:rPr lang="en-US" sz="4000" smtClean="0">
                <a:ea typeface="ＭＳ Ｐゴシック" panose="020B0600070205080204" pitchFamily="34" charset="-128"/>
              </a:rPr>
              <a:t>Example of unsharp masking</a:t>
            </a:r>
          </a:p>
        </p:txBody>
      </p:sp>
      <p:pic>
        <p:nvPicPr>
          <p:cNvPr id="113667" name="Picture 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23888" y="1020763"/>
            <a:ext cx="5141912" cy="5635625"/>
          </a:xfrm>
        </p:spPr>
      </p:pic>
      <p:pic>
        <p:nvPicPr>
          <p:cNvPr id="11366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803275"/>
            <a:ext cx="2830513"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pPr eaLnBrk="1" hangingPunct="1"/>
            <a:endParaRPr lang="en-US" smtClean="0"/>
          </a:p>
        </p:txBody>
      </p:sp>
      <p:pic>
        <p:nvPicPr>
          <p:cNvPr id="114691"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6038" y="166688"/>
            <a:ext cx="4378325" cy="6691312"/>
          </a:xfrm>
        </p:spPr>
      </p:pic>
      <p:pic>
        <p:nvPicPr>
          <p:cNvPr id="11469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25" y="1223963"/>
            <a:ext cx="2798763"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595313" y="0"/>
            <a:ext cx="10972800" cy="1143000"/>
          </a:xfrm>
        </p:spPr>
        <p:txBody>
          <a:bodyPr/>
          <a:lstStyle/>
          <a:p>
            <a:pPr eaLnBrk="1" hangingPunct="1"/>
            <a:r>
              <a:rPr lang="en-IE" sz="4000" smtClean="0">
                <a:ea typeface="ＭＳ Ｐゴシック" panose="020B0600070205080204" pitchFamily="34" charset="-128"/>
              </a:rPr>
              <a:t>1</a:t>
            </a:r>
            <a:r>
              <a:rPr lang="en-IE" sz="4000" baseline="30000" smtClean="0">
                <a:ea typeface="ＭＳ Ｐゴシック" panose="020B0600070205080204" pitchFamily="34" charset="-128"/>
              </a:rPr>
              <a:t>st</a:t>
            </a:r>
            <a:r>
              <a:rPr lang="en-IE" sz="4000" smtClean="0">
                <a:ea typeface="ＭＳ Ｐゴシック" panose="020B0600070205080204" pitchFamily="34" charset="-128"/>
              </a:rPr>
              <a:t> Derivative for image sharpening – The Gradient  </a:t>
            </a:r>
            <a:endParaRPr lang="en-US" sz="4000" smtClean="0">
              <a:ea typeface="ＭＳ Ｐゴシック" panose="020B0600070205080204" pitchFamily="34" charset="-128"/>
            </a:endParaRPr>
          </a:p>
        </p:txBody>
      </p:sp>
      <p:sp>
        <p:nvSpPr>
          <p:cNvPr id="123907" name="Rectangle 3"/>
          <p:cNvSpPr>
            <a:spLocks noGrp="1" noChangeArrowheads="1"/>
          </p:cNvSpPr>
          <p:nvPr>
            <p:ph type="body" idx="4294967295"/>
          </p:nvPr>
        </p:nvSpPr>
        <p:spPr>
          <a:xfrm>
            <a:off x="595313" y="1352550"/>
            <a:ext cx="11320462" cy="5837238"/>
          </a:xfrm>
        </p:spPr>
        <p:txBody>
          <a:bodyPr>
            <a:normAutofit/>
          </a:bodyPr>
          <a:lstStyle/>
          <a:p>
            <a:pPr marL="274320" indent="-274320" eaLnBrk="1" fontAlgn="auto" hangingPunct="1">
              <a:spcAft>
                <a:spcPts val="0"/>
              </a:spcAft>
              <a:buClr>
                <a:schemeClr val="accent3"/>
              </a:buClr>
              <a:buFont typeface="Wingdings 2"/>
              <a:buChar char=""/>
              <a:defRPr/>
            </a:pPr>
            <a:r>
              <a:rPr lang="en-US" dirty="0"/>
              <a:t>An </a:t>
            </a:r>
            <a:r>
              <a:rPr lang="en-US" b="1" dirty="0"/>
              <a:t>image gradient</a:t>
            </a:r>
            <a:r>
              <a:rPr lang="en-US" dirty="0"/>
              <a:t> </a:t>
            </a:r>
            <a:r>
              <a:rPr lang="en-US" dirty="0">
                <a:solidFill>
                  <a:srgbClr val="FF0000"/>
                </a:solidFill>
              </a:rPr>
              <a:t>is a directional change in the intensity or color in an image</a:t>
            </a:r>
            <a:r>
              <a:rPr lang="en-US" dirty="0"/>
              <a:t>. Image gradients may be used to extract information from images</a:t>
            </a:r>
            <a:r>
              <a:rPr lang="en-US" dirty="0" smtClean="0"/>
              <a:t>.</a:t>
            </a:r>
          </a:p>
          <a:p>
            <a:pPr marL="0" indent="0" eaLnBrk="1" fontAlgn="auto" hangingPunct="1">
              <a:spcAft>
                <a:spcPts val="0"/>
              </a:spcAft>
              <a:buClr>
                <a:schemeClr val="accent3"/>
              </a:buClr>
              <a:buFont typeface="Wingdings 2"/>
              <a:buNone/>
              <a:defRPr/>
            </a:pPr>
            <a:endParaRPr lang="en-US" altLang="en-US" sz="2800" dirty="0" smtClean="0"/>
          </a:p>
          <a:p>
            <a:pPr marL="274320" indent="-274320" eaLnBrk="1" fontAlgn="auto" hangingPunct="1">
              <a:spcAft>
                <a:spcPts val="0"/>
              </a:spcAft>
              <a:buClr>
                <a:schemeClr val="accent3"/>
              </a:buClr>
              <a:buFont typeface="Wingdings 2"/>
              <a:buChar char=""/>
              <a:defRPr/>
            </a:pPr>
            <a:r>
              <a:rPr lang="en-US" altLang="en-US" sz="2800" dirty="0" smtClean="0"/>
              <a:t>The derivative of an image can be computed using the </a:t>
            </a:r>
            <a:r>
              <a:rPr lang="en-US" altLang="en-US" sz="2800" dirty="0" smtClean="0">
                <a:solidFill>
                  <a:srgbClr val="FF0000"/>
                </a:solidFill>
              </a:rPr>
              <a:t>magnitude of gradient</a:t>
            </a:r>
            <a:r>
              <a:rPr lang="en-US" altLang="en-US" dirty="0" smtClean="0">
                <a:solidFill>
                  <a:srgbClr val="FF0000"/>
                </a:solidFill>
              </a:rPr>
              <a:t>.</a:t>
            </a:r>
          </a:p>
          <a:p>
            <a:pPr marL="0" indent="0" eaLnBrk="1" fontAlgn="auto" hangingPunct="1">
              <a:spcAft>
                <a:spcPts val="0"/>
              </a:spcAft>
              <a:buClr>
                <a:schemeClr val="accent3"/>
              </a:buClr>
              <a:buFont typeface="Wingdings 2"/>
              <a:buChar char=""/>
              <a:defRPr/>
            </a:pPr>
            <a:endParaRPr lang="en-IE" dirty="0" smtClean="0">
              <a:ea typeface="ＭＳ Ｐゴシック" pitchFamily="34" charset="-128"/>
            </a:endParaRPr>
          </a:p>
          <a:p>
            <a:pPr marL="0" indent="0" eaLnBrk="1" fontAlgn="auto" hangingPunct="1">
              <a:spcAft>
                <a:spcPts val="0"/>
              </a:spcAft>
              <a:buClr>
                <a:schemeClr val="accent3"/>
              </a:buClr>
              <a:buFont typeface="Wingdings 2"/>
              <a:buChar char=""/>
              <a:defRPr/>
            </a:pPr>
            <a:r>
              <a:rPr lang="en-IE" sz="2800" dirty="0" smtClean="0">
                <a:ea typeface="ＭＳ Ｐゴシック" pitchFamily="34" charset="-128"/>
              </a:rPr>
              <a:t>For a function </a:t>
            </a:r>
            <a:r>
              <a:rPr lang="en-IE" sz="2800" i="1" dirty="0" smtClean="0">
                <a:latin typeface="Times New Roman" pitchFamily="18" charset="0"/>
                <a:ea typeface="ＭＳ Ｐゴシック" pitchFamily="34" charset="-128"/>
              </a:rPr>
              <a:t>f(x, y)</a:t>
            </a:r>
            <a:r>
              <a:rPr lang="en-IE" sz="2800" dirty="0" smtClean="0">
                <a:ea typeface="ＭＳ Ｐゴシック" pitchFamily="34" charset="-128"/>
              </a:rPr>
              <a:t> the gradient of </a:t>
            </a:r>
            <a:r>
              <a:rPr lang="en-IE" sz="2800" i="1" dirty="0" smtClean="0">
                <a:latin typeface="Times New Roman" pitchFamily="18" charset="0"/>
                <a:ea typeface="ＭＳ Ｐゴシック" pitchFamily="34" charset="-128"/>
              </a:rPr>
              <a:t>f</a:t>
            </a:r>
            <a:r>
              <a:rPr lang="en-IE" sz="2800" dirty="0" smtClean="0">
                <a:ea typeface="ＭＳ Ｐゴシック" pitchFamily="34" charset="-128"/>
              </a:rPr>
              <a:t> at coordinates </a:t>
            </a:r>
            <a:r>
              <a:rPr lang="en-IE" sz="2800" i="1" dirty="0" smtClean="0">
                <a:latin typeface="Times New Roman" pitchFamily="18" charset="0"/>
                <a:ea typeface="ＭＳ Ｐゴシック" pitchFamily="34" charset="-128"/>
              </a:rPr>
              <a:t>(x, y)</a:t>
            </a:r>
            <a:r>
              <a:rPr lang="en-IE" sz="2800" dirty="0" smtClean="0">
                <a:ea typeface="ＭＳ Ｐゴシック" pitchFamily="34" charset="-128"/>
              </a:rPr>
              <a:t> is given as the column vector:</a:t>
            </a:r>
            <a:endParaRPr lang="en-US" sz="2800" dirty="0" smtClean="0">
              <a:ea typeface="ＭＳ Ｐゴシック" pitchFamily="34" charset="-128"/>
            </a:endParaRPr>
          </a:p>
        </p:txBody>
      </p:sp>
      <p:graphicFrame>
        <p:nvGraphicFramePr>
          <p:cNvPr id="115716" name="Object 4"/>
          <p:cNvGraphicFramePr>
            <a:graphicFrameLocks noChangeAspect="1"/>
          </p:cNvGraphicFramePr>
          <p:nvPr/>
        </p:nvGraphicFramePr>
        <p:xfrm>
          <a:off x="3276600" y="4767263"/>
          <a:ext cx="6227763" cy="2090737"/>
        </p:xfrm>
        <a:graphic>
          <a:graphicData uri="http://schemas.openxmlformats.org/presentationml/2006/ole">
            <mc:AlternateContent xmlns:mc="http://schemas.openxmlformats.org/markup-compatibility/2006">
              <mc:Choice xmlns:v="urn:schemas-microsoft-com:vml" Requires="v">
                <p:oleObj spid="_x0000_s115718" name="Equation" r:id="rId4" imgW="1816100" imgH="812800" progId="Equation.3">
                  <p:embed/>
                </p:oleObj>
              </mc:Choice>
              <mc:Fallback>
                <p:oleObj name="Equation" r:id="rId4" imgW="1816100" imgH="812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767263"/>
                        <a:ext cx="622776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71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2"/>
          <p:cNvSpPr>
            <a:spLocks noGrp="1"/>
          </p:cNvSpPr>
          <p:nvPr>
            <p:ph idx="1"/>
          </p:nvPr>
        </p:nvSpPr>
        <p:spPr>
          <a:xfrm>
            <a:off x="488950" y="515938"/>
            <a:ext cx="11042650" cy="5873750"/>
          </a:xfrm>
        </p:spPr>
        <p:txBody>
          <a:bodyPr/>
          <a:lstStyle/>
          <a:p>
            <a:pPr marL="0" indent="0" eaLnBrk="1" hangingPunct="1">
              <a:buFont typeface="Wingdings 2" panose="05020102010507070707" pitchFamily="18" charset="2"/>
              <a:buNone/>
            </a:pPr>
            <a:endParaRPr lang="en-US" smtClean="0"/>
          </a:p>
        </p:txBody>
      </p:sp>
      <p:sp>
        <p:nvSpPr>
          <p:cNvPr id="118787" name="Rectangle 6"/>
          <p:cNvSpPr>
            <a:spLocks noChangeArrowheads="1"/>
          </p:cNvSpPr>
          <p:nvPr/>
        </p:nvSpPr>
        <p:spPr bwMode="auto">
          <a:xfrm>
            <a:off x="488950" y="1211263"/>
            <a:ext cx="9251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2800" b="1">
                <a:solidFill>
                  <a:srgbClr val="FF0000"/>
                </a:solidFill>
              </a:rPr>
              <a:t>Magnitude:</a:t>
            </a:r>
            <a:r>
              <a:rPr lang="en-US" altLang="en-US" sz="2800">
                <a:solidFill>
                  <a:srgbClr val="FF0000"/>
                </a:solidFill>
              </a:rPr>
              <a:t> provides information about edge strength</a:t>
            </a:r>
            <a:endParaRPr lang="en-US" sz="2800">
              <a:solidFill>
                <a:srgbClr val="FF0000"/>
              </a:solidFill>
            </a:endParaRPr>
          </a:p>
        </p:txBody>
      </p:sp>
      <p:sp>
        <p:nvSpPr>
          <p:cNvPr id="118788" name="Rectangle 7"/>
          <p:cNvSpPr>
            <a:spLocks noChangeArrowheads="1"/>
          </p:cNvSpPr>
          <p:nvPr/>
        </p:nvSpPr>
        <p:spPr bwMode="auto">
          <a:xfrm>
            <a:off x="871538" y="2244725"/>
            <a:ext cx="93678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2800" b="1">
                <a:solidFill>
                  <a:srgbClr val="FF0000"/>
                </a:solidFill>
              </a:rPr>
              <a:t>Direction:</a:t>
            </a:r>
            <a:r>
              <a:rPr lang="en-US" altLang="en-US" sz="2800">
                <a:solidFill>
                  <a:srgbClr val="FF0000"/>
                </a:solidFill>
              </a:rPr>
              <a:t>  Perpendicular to the direction </a:t>
            </a:r>
          </a:p>
          <a:p>
            <a:pPr eaLnBrk="1" hangingPunct="1"/>
            <a:r>
              <a:rPr lang="en-US" altLang="en-US" sz="2800">
                <a:solidFill>
                  <a:srgbClr val="FF0000"/>
                </a:solidFill>
              </a:rPr>
              <a:t>of the edge.</a:t>
            </a:r>
          </a:p>
        </p:txBody>
      </p:sp>
      <p:pic>
        <p:nvPicPr>
          <p:cNvPr id="1187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2363" y="2909888"/>
            <a:ext cx="3505200"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18790" name="Rectangle 1"/>
          <p:cNvSpPr>
            <a:spLocks noChangeArrowheads="1"/>
          </p:cNvSpPr>
          <p:nvPr/>
        </p:nvSpPr>
        <p:spPr bwMode="auto">
          <a:xfrm>
            <a:off x="488950" y="4051300"/>
            <a:ext cx="60960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2800">
                <a:ea typeface="ＭＳ Ｐゴシック" panose="020B0600070205080204" pitchFamily="34" charset="-128"/>
              </a:rPr>
              <a:t>For practical reasons this can be simplified as:</a:t>
            </a:r>
          </a:p>
          <a:p>
            <a:pPr eaLnBrk="1" hangingPunct="1"/>
            <a:endParaRPr lang="en-US">
              <a:ea typeface="ＭＳ Ｐゴシック" panose="020B0600070205080204" pitchFamily="34" charset="-128"/>
            </a:endParaRPr>
          </a:p>
        </p:txBody>
      </p:sp>
      <p:graphicFrame>
        <p:nvGraphicFramePr>
          <p:cNvPr id="118791" name="Object 8"/>
          <p:cNvGraphicFramePr>
            <a:graphicFrameLocks noChangeAspect="1"/>
          </p:cNvGraphicFramePr>
          <p:nvPr/>
        </p:nvGraphicFramePr>
        <p:xfrm>
          <a:off x="2657475" y="5307013"/>
          <a:ext cx="4065588" cy="728662"/>
        </p:xfrm>
        <a:graphic>
          <a:graphicData uri="http://schemas.openxmlformats.org/presentationml/2006/ole">
            <mc:AlternateContent xmlns:mc="http://schemas.openxmlformats.org/markup-compatibility/2006">
              <mc:Choice xmlns:v="urn:schemas-microsoft-com:vml" Requires="v">
                <p:oleObj spid="_x0000_s118793" name="Equation" r:id="rId4" imgW="939800" imgH="279400" progId="Equation.3">
                  <p:embed/>
                </p:oleObj>
              </mc:Choice>
              <mc:Fallback>
                <p:oleObj name="Equation" r:id="rId4" imgW="939800" imgH="279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475" y="5307013"/>
                        <a:ext cx="40655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pPr eaLnBrk="1" hangingPunct="1"/>
            <a:endParaRPr lang="en-US" smtClean="0"/>
          </a:p>
        </p:txBody>
      </p:sp>
      <p:pic>
        <p:nvPicPr>
          <p:cNvPr id="119811" name="Picture 2" descr="Left: Black and white picture of a cat. Center: The same cat, displayed in a gradient image in the x direction. Appears similar to an embossed image. Right: The same cat, displayed in a gradient image in the y direction. Appears similar to an emboss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4975" y="566738"/>
            <a:ext cx="11147425" cy="3824287"/>
          </a:xfrm>
        </p:spPr>
      </p:pic>
      <p:sp>
        <p:nvSpPr>
          <p:cNvPr id="119812" name="Rectangle 3"/>
          <p:cNvSpPr>
            <a:spLocks noChangeArrowheads="1"/>
          </p:cNvSpPr>
          <p:nvPr/>
        </p:nvSpPr>
        <p:spPr bwMode="auto">
          <a:xfrm>
            <a:off x="806450" y="4714875"/>
            <a:ext cx="109267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sz="2400">
                <a:solidFill>
                  <a:srgbClr val="252525"/>
                </a:solidFill>
                <a:latin typeface="Arial" panose="020B0604020202020204" pitchFamily="34" charset="0"/>
              </a:rPr>
              <a:t>On the left, an intensity image of a cat. In the center, a gradient image in the x direction measuring horizontal change in intensity. On the right, a gradient image in the y direction measuring vertical change in intensity. Gray pixels have a small gradient; black or white pixels have a large gradient.</a:t>
            </a:r>
            <a:endParaRPr lang="en-US" sz="24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pPr eaLnBrk="1" hangingPunct="1"/>
            <a:endParaRPr lang="en-US" smtClean="0"/>
          </a:p>
        </p:txBody>
      </p:sp>
      <p:pic>
        <p:nvPicPr>
          <p:cNvPr id="12083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7663" y="153988"/>
            <a:ext cx="11539537" cy="6491287"/>
          </a:xfr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68325" y="636588"/>
            <a:ext cx="11623675" cy="6042025"/>
          </a:xfrm>
          <a:prstGeom prst="rect">
            <a:avLst/>
          </a:prstGeom>
        </p:spPr>
        <p:txBody>
          <a:bodyPr/>
          <a:lstStyle/>
          <a:p>
            <a:pPr marL="274320" indent="-274320" eaLnBrk="1" fontAlgn="auto" hangingPunct="1">
              <a:spcBef>
                <a:spcPct val="20000"/>
              </a:spcBef>
              <a:spcAft>
                <a:spcPts val="0"/>
              </a:spcAft>
              <a:buClr>
                <a:schemeClr val="accent3"/>
              </a:buClr>
              <a:buSzPct val="95000"/>
              <a:buFont typeface="Wingdings 2"/>
              <a:buChar char=""/>
              <a:defRPr/>
            </a:pPr>
            <a:r>
              <a:rPr lang="en-US" altLang="en-US" sz="2600" dirty="0">
                <a:solidFill>
                  <a:srgbClr val="FF0000"/>
                </a:solidFill>
                <a:latin typeface="+mn-lt"/>
              </a:rPr>
              <a:t>Approximate gradient using finite differences:</a:t>
            </a:r>
          </a:p>
          <a:p>
            <a:pPr marL="274320" indent="-274320" eaLnBrk="1" fontAlgn="auto" hangingPunct="1">
              <a:spcBef>
                <a:spcPct val="20000"/>
              </a:spcBef>
              <a:spcAft>
                <a:spcPts val="0"/>
              </a:spcAft>
              <a:buClr>
                <a:schemeClr val="accent3"/>
              </a:buClr>
              <a:buSzPct val="95000"/>
              <a:defRPr/>
            </a:pPr>
            <a:endParaRPr lang="en-US" altLang="en-US" sz="2600" dirty="0">
              <a:latin typeface="+mn-lt"/>
            </a:endParaRPr>
          </a:p>
        </p:txBody>
      </p:sp>
      <p:pic>
        <p:nvPicPr>
          <p:cNvPr id="12185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1544638"/>
            <a:ext cx="815340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nvGrpSpPr>
          <p:cNvPr id="4" name="Group 9"/>
          <p:cNvGrpSpPr>
            <a:grpSpLocks/>
          </p:cNvGrpSpPr>
          <p:nvPr/>
        </p:nvGrpSpPr>
        <p:grpSpPr bwMode="auto">
          <a:xfrm>
            <a:off x="1336675" y="2632075"/>
            <a:ext cx="9120188" cy="1455738"/>
            <a:chOff x="1082" y="2386"/>
            <a:chExt cx="4447" cy="624"/>
          </a:xfrm>
        </p:grpSpPr>
        <p:pic>
          <p:nvPicPr>
            <p:cNvPr id="121864" name="Picture 4"/>
            <p:cNvPicPr>
              <a:picLocks noChangeAspect="1" noChangeArrowheads="1"/>
            </p:cNvPicPr>
            <p:nvPr/>
          </p:nvPicPr>
          <p:blipFill>
            <a:blip r:embed="rId3">
              <a:extLst>
                <a:ext uri="{28A0092B-C50C-407E-A947-70E740481C1C}">
                  <a14:useLocalDpi xmlns:a14="http://schemas.microsoft.com/office/drawing/2010/main" val="0"/>
                </a:ext>
              </a:extLst>
            </a:blip>
            <a:srcRect b="45975"/>
            <a:stretch>
              <a:fillRect/>
            </a:stretch>
          </p:blipFill>
          <p:spPr bwMode="auto">
            <a:xfrm>
              <a:off x="1082" y="2386"/>
              <a:ext cx="4447"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1865" name="Text Box 6"/>
            <p:cNvSpPr txBox="1">
              <a:spLocks noChangeArrowheads="1"/>
            </p:cNvSpPr>
            <p:nvPr/>
          </p:nvSpPr>
          <p:spPr bwMode="auto">
            <a:xfrm>
              <a:off x="3504" y="2448"/>
              <a:ext cx="128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600" b="1">
                  <a:solidFill>
                    <a:srgbClr val="FF0000"/>
                  </a:solidFill>
                </a:rPr>
                <a:t>sensitive to vertical edges</a:t>
              </a:r>
            </a:p>
          </p:txBody>
        </p:sp>
        <p:sp>
          <p:nvSpPr>
            <p:cNvPr id="121866" name="Text Box 8"/>
            <p:cNvSpPr txBox="1">
              <a:spLocks noChangeArrowheads="1"/>
            </p:cNvSpPr>
            <p:nvPr/>
          </p:nvSpPr>
          <p:spPr bwMode="auto">
            <a:xfrm>
              <a:off x="2249" y="2737"/>
              <a:ext cx="316" cy="168"/>
            </a:xfrm>
            <a:prstGeom prst="rect">
              <a:avLst/>
            </a:prstGeom>
            <a:solidFill>
              <a:schemeClr val="tx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l-GR" altLang="en-US" sz="1600" b="1">
                  <a:solidFill>
                    <a:schemeClr val="bg2"/>
                  </a:solidFill>
                  <a:cs typeface="Times New Roman" panose="02020603050405020304" pitchFamily="18" charset="0"/>
                </a:rPr>
                <a:t>Δ</a:t>
              </a:r>
              <a:r>
                <a:rPr lang="en-US" altLang="en-US" sz="1600" b="1">
                  <a:solidFill>
                    <a:schemeClr val="bg2"/>
                  </a:solidFill>
                  <a:cs typeface="Times New Roman" panose="02020603050405020304" pitchFamily="18" charset="0"/>
                </a:rPr>
                <a:t>x</a:t>
              </a:r>
              <a:endParaRPr lang="el-GR" altLang="en-US" sz="1600" b="1">
                <a:solidFill>
                  <a:schemeClr val="bg2"/>
                </a:solidFill>
                <a:cs typeface="Times New Roman" panose="02020603050405020304" pitchFamily="18" charset="0"/>
              </a:endParaRPr>
            </a:p>
          </p:txBody>
        </p:sp>
      </p:grpSp>
      <p:grpSp>
        <p:nvGrpSpPr>
          <p:cNvPr id="8" name="Group 10"/>
          <p:cNvGrpSpPr>
            <a:grpSpLocks/>
          </p:cNvGrpSpPr>
          <p:nvPr/>
        </p:nvGrpSpPr>
        <p:grpSpPr bwMode="auto">
          <a:xfrm>
            <a:off x="1203325" y="4373563"/>
            <a:ext cx="8966200" cy="1951037"/>
            <a:chOff x="943" y="3216"/>
            <a:chExt cx="4320" cy="800"/>
          </a:xfrm>
        </p:grpSpPr>
        <p:pic>
          <p:nvPicPr>
            <p:cNvPr id="121862" name="Picture 5"/>
            <p:cNvPicPr>
              <a:picLocks noChangeAspect="1" noChangeArrowheads="1"/>
            </p:cNvPicPr>
            <p:nvPr/>
          </p:nvPicPr>
          <p:blipFill>
            <a:blip r:embed="rId3">
              <a:extLst>
                <a:ext uri="{28A0092B-C50C-407E-A947-70E740481C1C}">
                  <a14:useLocalDpi xmlns:a14="http://schemas.microsoft.com/office/drawing/2010/main" val="0"/>
                </a:ext>
              </a:extLst>
            </a:blip>
            <a:srcRect t="49870"/>
            <a:stretch>
              <a:fillRect/>
            </a:stretch>
          </p:blipFill>
          <p:spPr bwMode="auto">
            <a:xfrm>
              <a:off x="943" y="3389"/>
              <a:ext cx="432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1863" name="Text Box 7"/>
            <p:cNvSpPr txBox="1">
              <a:spLocks noChangeArrowheads="1"/>
            </p:cNvSpPr>
            <p:nvPr/>
          </p:nvSpPr>
          <p:spPr bwMode="auto">
            <a:xfrm>
              <a:off x="3334" y="3216"/>
              <a:ext cx="18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600" b="1">
                  <a:solidFill>
                    <a:srgbClr val="FF0000"/>
                  </a:solidFill>
                </a:rPr>
                <a:t>sensitive to horizontal edges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
          <p:cNvSpPr>
            <a:spLocks noChangeArrowheads="1"/>
          </p:cNvSpPr>
          <p:nvPr/>
        </p:nvSpPr>
        <p:spPr bwMode="auto">
          <a:xfrm>
            <a:off x="1055688" y="1584325"/>
            <a:ext cx="9285287"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US" sz="3200">
                <a:solidFill>
                  <a:srgbClr val="00B050"/>
                </a:solidFill>
                <a:latin typeface="Verdana" panose="020B0604030504040204" pitchFamily="34" charset="0"/>
              </a:rPr>
              <a:t>All the derivative masks should have the following properties:</a:t>
            </a:r>
          </a:p>
          <a:p>
            <a:pPr algn="just" eaLnBrk="1" hangingPunct="1"/>
            <a:endParaRPr lang="en-US" sz="2800">
              <a:solidFill>
                <a:srgbClr val="000000"/>
              </a:solidFill>
              <a:latin typeface="Verdana" panose="020B0604030504040204" pitchFamily="34" charset="0"/>
            </a:endParaRPr>
          </a:p>
          <a:p>
            <a:pPr eaLnBrk="1" hangingPunct="1">
              <a:buFont typeface="Arial" panose="020B0604020202020204" pitchFamily="34" charset="0"/>
              <a:buChar char="•"/>
            </a:pPr>
            <a:r>
              <a:rPr lang="en-US" sz="2800">
                <a:solidFill>
                  <a:srgbClr val="FF0000"/>
                </a:solidFill>
                <a:latin typeface="Verdana" panose="020B0604030504040204" pitchFamily="34" charset="0"/>
              </a:rPr>
              <a:t>Opposite sign should be present in the mask.</a:t>
            </a:r>
          </a:p>
          <a:p>
            <a:pPr eaLnBrk="1" hangingPunct="1">
              <a:buFont typeface="Arial" panose="020B0604020202020204" pitchFamily="34" charset="0"/>
              <a:buChar char="•"/>
            </a:pPr>
            <a:endParaRPr lang="en-US" sz="2800">
              <a:solidFill>
                <a:srgbClr val="FF0000"/>
              </a:solidFill>
              <a:latin typeface="Verdana" panose="020B0604030504040204" pitchFamily="34" charset="0"/>
            </a:endParaRPr>
          </a:p>
          <a:p>
            <a:pPr eaLnBrk="1" hangingPunct="1">
              <a:buFont typeface="Arial" panose="020B0604020202020204" pitchFamily="34" charset="0"/>
              <a:buChar char="•"/>
            </a:pPr>
            <a:r>
              <a:rPr lang="en-US" sz="2800">
                <a:solidFill>
                  <a:srgbClr val="FF0000"/>
                </a:solidFill>
                <a:latin typeface="Verdana" panose="020B0604030504040204" pitchFamily="34" charset="0"/>
              </a:rPr>
              <a:t>Sum of mask should be equal to zero.</a:t>
            </a:r>
          </a:p>
          <a:p>
            <a:pPr eaLnBrk="1" hangingPunct="1">
              <a:buFont typeface="Arial" panose="020B0604020202020204" pitchFamily="34" charset="0"/>
              <a:buChar char="•"/>
            </a:pPr>
            <a:endParaRPr lang="en-US" sz="2800">
              <a:solidFill>
                <a:srgbClr val="FF0000"/>
              </a:solidFill>
              <a:latin typeface="Verdana" panose="020B0604030504040204" pitchFamily="34" charset="0"/>
            </a:endParaRPr>
          </a:p>
          <a:p>
            <a:pPr eaLnBrk="1" hangingPunct="1">
              <a:buFont typeface="Arial" panose="020B0604020202020204" pitchFamily="34" charset="0"/>
              <a:buChar char="•"/>
            </a:pPr>
            <a:r>
              <a:rPr lang="en-US" sz="2800">
                <a:solidFill>
                  <a:srgbClr val="FF0000"/>
                </a:solidFill>
                <a:latin typeface="Verdana" panose="020B0604030504040204" pitchFamily="34" charset="0"/>
              </a:rPr>
              <a:t>More weight means more edge detection.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0863" y="-560388"/>
            <a:ext cx="10515600" cy="1325563"/>
          </a:xfrm>
        </p:spPr>
        <p:txBody>
          <a:bodyPr/>
          <a:lstStyle/>
          <a:p>
            <a:pPr eaLnBrk="1" hangingPunct="1"/>
            <a:r>
              <a:rPr lang="en-IN" sz="4000" smtClean="0">
                <a:solidFill>
                  <a:srgbClr val="FF0000"/>
                </a:solidFill>
              </a:rPr>
              <a:t>Linear Functions</a:t>
            </a:r>
          </a:p>
        </p:txBody>
      </p:sp>
      <p:sp>
        <p:nvSpPr>
          <p:cNvPr id="3" name="Content Placeholder 2"/>
          <p:cNvSpPr>
            <a:spLocks noGrp="1"/>
          </p:cNvSpPr>
          <p:nvPr>
            <p:ph idx="1"/>
          </p:nvPr>
        </p:nvSpPr>
        <p:spPr>
          <a:xfrm>
            <a:off x="393700" y="846138"/>
            <a:ext cx="11410950" cy="6011862"/>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sz="3300" dirty="0" smtClean="0">
                <a:solidFill>
                  <a:srgbClr val="0070C0"/>
                </a:solidFill>
              </a:rPr>
              <a:t>Image Negatives (Negative Transformation)</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r>
              <a:rPr lang="en-US" dirty="0" smtClean="0"/>
              <a:t>The gray level in the range [0, L-</a:t>
            </a:r>
            <a:r>
              <a:rPr lang="en-US" sz="3600" dirty="0" smtClean="0"/>
              <a:t>1</a:t>
            </a:r>
            <a:r>
              <a:rPr lang="en-US" dirty="0" smtClean="0"/>
              <a:t>], where L = Largest value in an image</a:t>
            </a:r>
          </a:p>
          <a:p>
            <a:pPr marL="0" indent="0" eaLnBrk="1" fontAlgn="auto" hangingPunct="1">
              <a:spcAft>
                <a:spcPts val="0"/>
              </a:spcAft>
              <a:buClr>
                <a:schemeClr val="accent3"/>
              </a:buClr>
              <a:buFont typeface="Wingdings 2"/>
              <a:buNone/>
              <a:defRPr/>
            </a:pPr>
            <a:r>
              <a:rPr lang="en-US" dirty="0" smtClean="0"/>
              <a:t> </a:t>
            </a:r>
            <a:r>
              <a:rPr lang="en-US" dirty="0" smtClean="0">
                <a:solidFill>
                  <a:srgbClr val="0070C0"/>
                </a:solidFill>
              </a:rPr>
              <a:t>the negative transformation’s expression:</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r>
              <a:rPr lang="en-US" sz="3200" dirty="0" smtClean="0"/>
              <a:t>				s = L – 1 – r</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r>
              <a:rPr lang="en-US" dirty="0" smtClean="0"/>
              <a:t>	--reverses the intensity levels of an input image, </a:t>
            </a:r>
          </a:p>
          <a:p>
            <a:pPr marL="274320" indent="-274320" eaLnBrk="1" fontAlgn="auto" hangingPunct="1">
              <a:spcAft>
                <a:spcPts val="0"/>
              </a:spcAft>
              <a:buClr>
                <a:schemeClr val="accent3"/>
              </a:buClr>
              <a:buFont typeface="Wingdings 2"/>
              <a:buChar char=""/>
              <a:defRPr/>
            </a:pPr>
            <a:r>
              <a:rPr lang="en-US" dirty="0" smtClean="0"/>
              <a:t>       --produces the equivalent of a photographic negative.</a:t>
            </a:r>
          </a:p>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r>
              <a:rPr lang="en-US" dirty="0" smtClean="0">
                <a:solidFill>
                  <a:srgbClr val="FF0000"/>
                </a:solidFill>
              </a:rPr>
              <a:t>for enhancing white or gray detail embedded in dark regions of an image, especially when the black area are dominant in size</a:t>
            </a:r>
          </a:p>
          <a:p>
            <a:pPr marL="274320" indent="-274320" eaLnBrk="1" fontAlgn="auto" hangingPunct="1">
              <a:spcAft>
                <a:spcPts val="0"/>
              </a:spcAft>
              <a:buClr>
                <a:schemeClr val="accent3"/>
              </a:buClr>
              <a:buFont typeface="Wingdings 2"/>
              <a:buChar char=""/>
              <a:defRPr/>
            </a:pPr>
            <a:endParaRPr lang="en-IN" dirty="0"/>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Content Placeholder 2"/>
          <p:cNvSpPr>
            <a:spLocks noGrp="1"/>
          </p:cNvSpPr>
          <p:nvPr>
            <p:ph idx="1"/>
          </p:nvPr>
        </p:nvSpPr>
        <p:spPr>
          <a:xfrm>
            <a:off x="554038" y="1039813"/>
            <a:ext cx="11028362" cy="5657850"/>
          </a:xfrm>
        </p:spPr>
        <p:txBody>
          <a:bodyPr/>
          <a:lstStyle/>
          <a:p>
            <a:pPr eaLnBrk="1" hangingPunct="1"/>
            <a:r>
              <a:rPr lang="en-US" altLang="en-US" smtClean="0"/>
              <a:t>We can implement         and         using masks:</a:t>
            </a:r>
          </a:p>
          <a:p>
            <a:pPr eaLnBrk="1" hangingPunct="1"/>
            <a:r>
              <a:rPr lang="en-US" smtClean="0"/>
              <a:t>    </a:t>
            </a:r>
          </a:p>
        </p:txBody>
      </p:sp>
      <p:pic>
        <p:nvPicPr>
          <p:cNvPr id="1239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725" y="923925"/>
            <a:ext cx="4984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906463"/>
            <a:ext cx="4841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0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650" y="1444625"/>
            <a:ext cx="28130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 y="2316163"/>
            <a:ext cx="274161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1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425" y="4527550"/>
            <a:ext cx="353377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12"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638" y="4783138"/>
            <a:ext cx="51403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3913" name="Text Box 10"/>
          <p:cNvSpPr txBox="1">
            <a:spLocks noChangeArrowheads="1"/>
          </p:cNvSpPr>
          <p:nvPr/>
        </p:nvSpPr>
        <p:spPr bwMode="auto">
          <a:xfrm>
            <a:off x="533400" y="1663700"/>
            <a:ext cx="50720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Tx/>
              <a:buChar char="•"/>
            </a:pPr>
            <a:r>
              <a:rPr lang="en-US" altLang="en-US"/>
              <a:t> </a:t>
            </a:r>
            <a:r>
              <a:rPr lang="en-US" altLang="en-US" sz="2400" u="sng">
                <a:solidFill>
                  <a:srgbClr val="FF0000"/>
                </a:solidFill>
              </a:rPr>
              <a:t>Example:</a:t>
            </a:r>
            <a:r>
              <a:rPr lang="en-US" altLang="en-US" sz="2400">
                <a:solidFill>
                  <a:srgbClr val="FF0000"/>
                </a:solidFill>
              </a:rPr>
              <a:t> approximate gradient at z</a:t>
            </a:r>
            <a:r>
              <a:rPr lang="en-US" altLang="en-US" sz="2400" baseline="-25000">
                <a:solidFill>
                  <a:srgbClr val="FF0000"/>
                </a:solidFill>
              </a:rPr>
              <a:t>5</a:t>
            </a:r>
          </a:p>
          <a:p>
            <a:pPr eaLnBrk="1" hangingPunct="1">
              <a:buFontTx/>
              <a:buChar char="•"/>
            </a:pPr>
            <a:endParaRPr lang="en-US" altLang="en-US"/>
          </a:p>
        </p:txBody>
      </p:sp>
      <p:grpSp>
        <p:nvGrpSpPr>
          <p:cNvPr id="123914" name="Group 30"/>
          <p:cNvGrpSpPr>
            <a:grpSpLocks/>
          </p:cNvGrpSpPr>
          <p:nvPr/>
        </p:nvGrpSpPr>
        <p:grpSpPr bwMode="auto">
          <a:xfrm>
            <a:off x="6477000" y="3276600"/>
            <a:ext cx="1219200" cy="685800"/>
            <a:chOff x="3744" y="1872"/>
            <a:chExt cx="864" cy="528"/>
          </a:xfrm>
        </p:grpSpPr>
        <p:grpSp>
          <p:nvGrpSpPr>
            <p:cNvPr id="123925" name="Group 17"/>
            <p:cNvGrpSpPr>
              <a:grpSpLocks/>
            </p:cNvGrpSpPr>
            <p:nvPr/>
          </p:nvGrpSpPr>
          <p:grpSpPr bwMode="auto">
            <a:xfrm>
              <a:off x="3744" y="1872"/>
              <a:ext cx="864" cy="48"/>
              <a:chOff x="3744" y="1872"/>
              <a:chExt cx="864" cy="48"/>
            </a:xfrm>
          </p:grpSpPr>
          <p:sp>
            <p:nvSpPr>
              <p:cNvPr id="123938" name="Oval 12"/>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9" name="Oval 13"/>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40" name="Oval 14"/>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41" name="Oval 15"/>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42" name="Oval 16"/>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nvGrpSpPr>
            <p:cNvPr id="123926" name="Group 18"/>
            <p:cNvGrpSpPr>
              <a:grpSpLocks/>
            </p:cNvGrpSpPr>
            <p:nvPr/>
          </p:nvGrpSpPr>
          <p:grpSpPr bwMode="auto">
            <a:xfrm>
              <a:off x="3744" y="2112"/>
              <a:ext cx="864" cy="48"/>
              <a:chOff x="3744" y="1872"/>
              <a:chExt cx="864" cy="48"/>
            </a:xfrm>
          </p:grpSpPr>
          <p:sp>
            <p:nvSpPr>
              <p:cNvPr id="123933" name="Oval 19"/>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4" name="Oval 20"/>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5" name="Oval 21"/>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6" name="Oval 22"/>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7" name="Oval 23"/>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nvGrpSpPr>
            <p:cNvPr id="123927" name="Group 24"/>
            <p:cNvGrpSpPr>
              <a:grpSpLocks/>
            </p:cNvGrpSpPr>
            <p:nvPr/>
          </p:nvGrpSpPr>
          <p:grpSpPr bwMode="auto">
            <a:xfrm>
              <a:off x="3744" y="2352"/>
              <a:ext cx="864" cy="48"/>
              <a:chOff x="3744" y="1872"/>
              <a:chExt cx="864" cy="48"/>
            </a:xfrm>
          </p:grpSpPr>
          <p:sp>
            <p:nvSpPr>
              <p:cNvPr id="123928" name="Oval 25"/>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29" name="Oval 26"/>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0" name="Oval 27"/>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1" name="Oval 28"/>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3932" name="Oval 29"/>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sp>
        <p:nvSpPr>
          <p:cNvPr id="123915" name="Text Box 31"/>
          <p:cNvSpPr txBox="1">
            <a:spLocks noChangeArrowheads="1"/>
          </p:cNvSpPr>
          <p:nvPr/>
        </p:nvSpPr>
        <p:spPr bwMode="auto">
          <a:xfrm>
            <a:off x="6810375" y="2681288"/>
            <a:ext cx="88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400" b="1"/>
              <a:t>(x+1/2,y)</a:t>
            </a:r>
            <a:endParaRPr lang="en-US" altLang="en-US" sz="3600" b="1"/>
          </a:p>
        </p:txBody>
      </p:sp>
      <p:sp>
        <p:nvSpPr>
          <p:cNvPr id="123916" name="Text Box 32"/>
          <p:cNvSpPr txBox="1">
            <a:spLocks noChangeArrowheads="1"/>
          </p:cNvSpPr>
          <p:nvPr/>
        </p:nvSpPr>
        <p:spPr bwMode="auto">
          <a:xfrm>
            <a:off x="5410200" y="2916238"/>
            <a:ext cx="987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600" b="1"/>
              <a:t>(x,y+1/2)</a:t>
            </a:r>
          </a:p>
        </p:txBody>
      </p:sp>
      <p:sp>
        <p:nvSpPr>
          <p:cNvPr id="123917" name="Text Box 35"/>
          <p:cNvSpPr txBox="1">
            <a:spLocks noChangeArrowheads="1"/>
          </p:cNvSpPr>
          <p:nvPr/>
        </p:nvSpPr>
        <p:spPr bwMode="auto">
          <a:xfrm>
            <a:off x="6553200" y="3200400"/>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000"/>
              <a:t>*</a:t>
            </a:r>
          </a:p>
        </p:txBody>
      </p:sp>
      <p:sp>
        <p:nvSpPr>
          <p:cNvPr id="123918" name="Text Box 36"/>
          <p:cNvSpPr txBox="1">
            <a:spLocks noChangeArrowheads="1"/>
          </p:cNvSpPr>
          <p:nvPr/>
        </p:nvSpPr>
        <p:spPr bwMode="auto">
          <a:xfrm>
            <a:off x="6400800" y="3352800"/>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000"/>
              <a:t>*</a:t>
            </a:r>
          </a:p>
        </p:txBody>
      </p:sp>
      <p:sp>
        <p:nvSpPr>
          <p:cNvPr id="123919" name="Line 39"/>
          <p:cNvSpPr>
            <a:spLocks noChangeShapeType="1"/>
          </p:cNvSpPr>
          <p:nvPr/>
        </p:nvSpPr>
        <p:spPr bwMode="auto">
          <a:xfrm flipH="1">
            <a:off x="6705600" y="2971800"/>
            <a:ext cx="22860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123920" name="Line 40"/>
          <p:cNvSpPr>
            <a:spLocks noChangeShapeType="1"/>
          </p:cNvSpPr>
          <p:nvPr/>
        </p:nvSpPr>
        <p:spPr bwMode="auto">
          <a:xfrm>
            <a:off x="5791200" y="3352800"/>
            <a:ext cx="609600" cy="76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pic>
        <p:nvPicPr>
          <p:cNvPr id="123921"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638" y="2609850"/>
            <a:ext cx="4699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3922"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38" y="3375025"/>
            <a:ext cx="4714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3923" name="Text Box 43"/>
          <p:cNvSpPr txBox="1">
            <a:spLocks noChangeArrowheads="1"/>
          </p:cNvSpPr>
          <p:nvPr/>
        </p:nvSpPr>
        <p:spPr bwMode="auto">
          <a:xfrm>
            <a:off x="4038600" y="2784475"/>
            <a:ext cx="14192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200"/>
              <a:t>good approximation</a:t>
            </a:r>
          </a:p>
          <a:p>
            <a:pPr eaLnBrk="1" hangingPunct="1"/>
            <a:r>
              <a:rPr lang="en-US" altLang="en-US" sz="1200"/>
              <a:t>at </a:t>
            </a:r>
            <a:r>
              <a:rPr lang="en-US" altLang="en-US" sz="2000">
                <a:solidFill>
                  <a:srgbClr val="FF0000"/>
                </a:solidFill>
              </a:rPr>
              <a:t>(x+1/2,y)</a:t>
            </a:r>
          </a:p>
        </p:txBody>
      </p:sp>
      <p:sp>
        <p:nvSpPr>
          <p:cNvPr id="123924" name="Text Box 44"/>
          <p:cNvSpPr txBox="1">
            <a:spLocks noChangeArrowheads="1"/>
          </p:cNvSpPr>
          <p:nvPr/>
        </p:nvSpPr>
        <p:spPr bwMode="auto">
          <a:xfrm>
            <a:off x="4114800" y="3581400"/>
            <a:ext cx="155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200"/>
              <a:t>good approximation</a:t>
            </a:r>
          </a:p>
          <a:p>
            <a:pPr eaLnBrk="1" hangingPunct="1"/>
            <a:r>
              <a:rPr lang="en-US" altLang="en-US" sz="2000">
                <a:solidFill>
                  <a:srgbClr val="FF0000"/>
                </a:solidFill>
              </a:rPr>
              <a:t>at (x,y+1/2)</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419100" y="-52388"/>
            <a:ext cx="10972800" cy="1143001"/>
          </a:xfrm>
        </p:spPr>
        <p:txBody>
          <a:bodyPr/>
          <a:lstStyle/>
          <a:p>
            <a:pPr eaLnBrk="1" hangingPunct="1"/>
            <a:r>
              <a:rPr lang="en-US" sz="4000" smtClean="0"/>
              <a:t>Roberts cross –gradient operators</a:t>
            </a:r>
          </a:p>
        </p:txBody>
      </p:sp>
      <p:pic>
        <p:nvPicPr>
          <p:cNvPr id="124931"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73638" y="4906963"/>
            <a:ext cx="5630862" cy="1898650"/>
          </a:xfrm>
          <a:extLs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4932" name="Rectangle 42"/>
          <p:cNvSpPr>
            <a:spLocks noChangeArrowheads="1"/>
          </p:cNvSpPr>
          <p:nvPr/>
        </p:nvSpPr>
        <p:spPr bwMode="auto">
          <a:xfrm>
            <a:off x="560388" y="1525588"/>
            <a:ext cx="935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2800"/>
              <a:t>A different approximation of the gradient:</a:t>
            </a:r>
          </a:p>
        </p:txBody>
      </p:sp>
      <p:sp>
        <p:nvSpPr>
          <p:cNvPr id="44" name="Rectangle 3"/>
          <p:cNvSpPr txBox="1">
            <a:spLocks noChangeArrowheads="1"/>
          </p:cNvSpPr>
          <p:nvPr/>
        </p:nvSpPr>
        <p:spPr>
          <a:xfrm>
            <a:off x="685800" y="1828800"/>
            <a:ext cx="7772400" cy="4114800"/>
          </a:xfrm>
          <a:prstGeom prst="rect">
            <a:avLst/>
          </a:prstGeom>
        </p:spPr>
        <p:txBody>
          <a:bodyPr>
            <a:normAutofit/>
          </a:bodyPr>
          <a:lstStyle/>
          <a:p>
            <a:pPr marL="274320" indent="-274320" eaLnBrk="1" fontAlgn="auto" hangingPunct="1">
              <a:spcBef>
                <a:spcPct val="20000"/>
              </a:spcBef>
              <a:spcAft>
                <a:spcPts val="0"/>
              </a:spcAft>
              <a:buClr>
                <a:schemeClr val="accent3"/>
              </a:buClr>
              <a:buSzPct val="95000"/>
              <a:buFont typeface="Wingdings 2"/>
              <a:buChar char=""/>
              <a:defRPr/>
            </a:pPr>
            <a:endParaRPr lang="en-US" altLang="en-US" sz="2600" dirty="0">
              <a:latin typeface="+mn-lt"/>
            </a:endParaRPr>
          </a:p>
        </p:txBody>
      </p:sp>
      <p:pic>
        <p:nvPicPr>
          <p:cNvPr id="1249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2243138"/>
            <a:ext cx="541972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493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438" y="4252913"/>
            <a:ext cx="4365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493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184650"/>
            <a:ext cx="415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nvGrpSpPr>
          <p:cNvPr id="124937" name="Group 9"/>
          <p:cNvGrpSpPr>
            <a:grpSpLocks/>
          </p:cNvGrpSpPr>
          <p:nvPr/>
        </p:nvGrpSpPr>
        <p:grpSpPr bwMode="auto">
          <a:xfrm>
            <a:off x="8578850" y="2655888"/>
            <a:ext cx="1219200" cy="685800"/>
            <a:chOff x="3744" y="1872"/>
            <a:chExt cx="864" cy="528"/>
          </a:xfrm>
        </p:grpSpPr>
        <p:grpSp>
          <p:nvGrpSpPr>
            <p:cNvPr id="124943" name="Group 10"/>
            <p:cNvGrpSpPr>
              <a:grpSpLocks/>
            </p:cNvGrpSpPr>
            <p:nvPr/>
          </p:nvGrpSpPr>
          <p:grpSpPr bwMode="auto">
            <a:xfrm>
              <a:off x="3744" y="1872"/>
              <a:ext cx="864" cy="48"/>
              <a:chOff x="3744" y="1872"/>
              <a:chExt cx="864" cy="48"/>
            </a:xfrm>
          </p:grpSpPr>
          <p:sp>
            <p:nvSpPr>
              <p:cNvPr id="124956" name="Oval 11"/>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7" name="Oval 12"/>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8" name="Oval 13"/>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9" name="Oval 14"/>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60" name="Oval 15"/>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nvGrpSpPr>
            <p:cNvPr id="124944" name="Group 16"/>
            <p:cNvGrpSpPr>
              <a:grpSpLocks/>
            </p:cNvGrpSpPr>
            <p:nvPr/>
          </p:nvGrpSpPr>
          <p:grpSpPr bwMode="auto">
            <a:xfrm>
              <a:off x="3744" y="2112"/>
              <a:ext cx="864" cy="48"/>
              <a:chOff x="3744" y="1872"/>
              <a:chExt cx="864" cy="48"/>
            </a:xfrm>
          </p:grpSpPr>
          <p:sp>
            <p:nvSpPr>
              <p:cNvPr id="124951" name="Oval 17"/>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2" name="Oval 18"/>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3" name="Oval 19"/>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4" name="Oval 20"/>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5" name="Oval 21"/>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nvGrpSpPr>
            <p:cNvPr id="124945" name="Group 22"/>
            <p:cNvGrpSpPr>
              <a:grpSpLocks/>
            </p:cNvGrpSpPr>
            <p:nvPr/>
          </p:nvGrpSpPr>
          <p:grpSpPr bwMode="auto">
            <a:xfrm>
              <a:off x="3744" y="2352"/>
              <a:ext cx="864" cy="48"/>
              <a:chOff x="3744" y="1872"/>
              <a:chExt cx="864" cy="48"/>
            </a:xfrm>
          </p:grpSpPr>
          <p:sp>
            <p:nvSpPr>
              <p:cNvPr id="124946" name="Oval 23"/>
              <p:cNvSpPr>
                <a:spLocks noChangeArrowheads="1"/>
              </p:cNvSpPr>
              <p:nvPr/>
            </p:nvSpPr>
            <p:spPr bwMode="auto">
              <a:xfrm>
                <a:off x="374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47" name="Oval 24"/>
              <p:cNvSpPr>
                <a:spLocks noChangeArrowheads="1"/>
              </p:cNvSpPr>
              <p:nvPr/>
            </p:nvSpPr>
            <p:spPr bwMode="auto">
              <a:xfrm>
                <a:off x="3984"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48" name="Oval 25"/>
              <p:cNvSpPr>
                <a:spLocks noChangeArrowheads="1"/>
              </p:cNvSpPr>
              <p:nvPr/>
            </p:nvSpPr>
            <p:spPr bwMode="auto">
              <a:xfrm>
                <a:off x="4176"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49" name="Oval 26"/>
              <p:cNvSpPr>
                <a:spLocks noChangeArrowheads="1"/>
              </p:cNvSpPr>
              <p:nvPr/>
            </p:nvSpPr>
            <p:spPr bwMode="auto">
              <a:xfrm>
                <a:off x="4368"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sp>
            <p:nvSpPr>
              <p:cNvPr id="124950" name="Oval 27"/>
              <p:cNvSpPr>
                <a:spLocks noChangeArrowheads="1"/>
              </p:cNvSpPr>
              <p:nvPr/>
            </p:nvSpPr>
            <p:spPr bwMode="auto">
              <a:xfrm>
                <a:off x="4560" y="1872"/>
                <a:ext cx="48" cy="48"/>
              </a:xfrm>
              <a:prstGeom prst="ellipse">
                <a:avLst/>
              </a:prstGeom>
              <a:solidFill>
                <a:schemeClr val="tx1"/>
              </a:solidFill>
              <a:ln w="12700" cap="sq">
                <a:solidFill>
                  <a:schemeClr val="tx1"/>
                </a:solidFill>
                <a:round/>
                <a:headEnd type="none" w="sm" len="sm"/>
                <a:tailEnd type="none" w="sm" len="sm"/>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US" altLang="en-US"/>
              </a:p>
            </p:txBody>
          </p:sp>
        </p:grpSp>
      </p:grpSp>
      <p:sp>
        <p:nvSpPr>
          <p:cNvPr id="124938" name="Text Box 28"/>
          <p:cNvSpPr txBox="1">
            <a:spLocks noChangeArrowheads="1"/>
          </p:cNvSpPr>
          <p:nvPr/>
        </p:nvSpPr>
        <p:spPr bwMode="auto">
          <a:xfrm>
            <a:off x="8678863" y="2727325"/>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000"/>
              <a:t>*</a:t>
            </a:r>
          </a:p>
        </p:txBody>
      </p:sp>
      <p:sp>
        <p:nvSpPr>
          <p:cNvPr id="124939" name="Text Box 29"/>
          <p:cNvSpPr txBox="1">
            <a:spLocks noChangeArrowheads="1"/>
          </p:cNvSpPr>
          <p:nvPr/>
        </p:nvSpPr>
        <p:spPr bwMode="auto">
          <a:xfrm>
            <a:off x="6465888" y="2447925"/>
            <a:ext cx="1358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1600" b="1"/>
              <a:t>(x+1/2,y+1/2)</a:t>
            </a:r>
          </a:p>
        </p:txBody>
      </p:sp>
      <p:sp>
        <p:nvSpPr>
          <p:cNvPr id="124940" name="Line 30"/>
          <p:cNvSpPr>
            <a:spLocks noChangeShapeType="1"/>
          </p:cNvSpPr>
          <p:nvPr/>
        </p:nvSpPr>
        <p:spPr bwMode="auto">
          <a:xfrm>
            <a:off x="6781800" y="2698750"/>
            <a:ext cx="1897063" cy="98425"/>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124941" name="Text Box 31"/>
          <p:cNvSpPr txBox="1">
            <a:spLocks noChangeArrowheads="1"/>
          </p:cNvSpPr>
          <p:nvPr/>
        </p:nvSpPr>
        <p:spPr bwMode="auto">
          <a:xfrm>
            <a:off x="7989888" y="1828800"/>
            <a:ext cx="2197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a:t>good approximation</a:t>
            </a:r>
          </a:p>
        </p:txBody>
      </p:sp>
      <p:sp>
        <p:nvSpPr>
          <p:cNvPr id="124942" name="Rectangle 70"/>
          <p:cNvSpPr>
            <a:spLocks noChangeArrowheads="1"/>
          </p:cNvSpPr>
          <p:nvPr/>
        </p:nvSpPr>
        <p:spPr bwMode="auto">
          <a:xfrm>
            <a:off x="419100" y="4167188"/>
            <a:ext cx="7470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sz="2800"/>
              <a:t>We can implement          and          using the following masks</a:t>
            </a:r>
            <a:endParaRPr lang="en-US" sz="28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Content Placeholder 2"/>
          <p:cNvSpPr>
            <a:spLocks noGrp="1"/>
          </p:cNvSpPr>
          <p:nvPr>
            <p:ph idx="1"/>
          </p:nvPr>
        </p:nvSpPr>
        <p:spPr/>
        <p:txBody>
          <a:bodyPr/>
          <a:lstStyle/>
          <a:p>
            <a:pPr eaLnBrk="1" hangingPunct="1"/>
            <a:endParaRPr lang="en-US" smtClean="0"/>
          </a:p>
        </p:txBody>
      </p:sp>
      <p:sp>
        <p:nvSpPr>
          <p:cNvPr id="4" name="Rectangle 3"/>
          <p:cNvSpPr txBox="1">
            <a:spLocks noChangeArrowheads="1"/>
          </p:cNvSpPr>
          <p:nvPr/>
        </p:nvSpPr>
        <p:spPr>
          <a:xfrm>
            <a:off x="484188" y="568325"/>
            <a:ext cx="11001375" cy="5375275"/>
          </a:xfrm>
          <a:prstGeom prst="rect">
            <a:avLst/>
          </a:prstGeom>
        </p:spPr>
        <p:txBody>
          <a:bodyPr>
            <a:normAutofit/>
          </a:bodyPr>
          <a:lstStyle/>
          <a:p>
            <a:pPr marL="274320" indent="-274320" eaLnBrk="1" fontAlgn="auto" hangingPunct="1">
              <a:spcBef>
                <a:spcPct val="20000"/>
              </a:spcBef>
              <a:spcAft>
                <a:spcPts val="0"/>
              </a:spcAft>
              <a:buClr>
                <a:schemeClr val="accent3"/>
              </a:buClr>
              <a:buSzPct val="95000"/>
              <a:buFont typeface="Wingdings 2"/>
              <a:buChar char=""/>
              <a:defRPr/>
            </a:pPr>
            <a:r>
              <a:rPr lang="en-US" altLang="en-US" sz="2800" u="sng" dirty="0">
                <a:solidFill>
                  <a:srgbClr val="FF0000"/>
                </a:solidFill>
                <a:latin typeface="+mn-lt"/>
              </a:rPr>
              <a:t>Example:</a:t>
            </a:r>
            <a:r>
              <a:rPr lang="en-US" altLang="en-US" sz="2800" dirty="0">
                <a:solidFill>
                  <a:srgbClr val="FF0000"/>
                </a:solidFill>
                <a:latin typeface="+mn-lt"/>
              </a:rPr>
              <a:t> approximate gradient at z</a:t>
            </a:r>
            <a:r>
              <a:rPr lang="en-US" altLang="en-US" sz="2800" baseline="-25000" dirty="0">
                <a:solidFill>
                  <a:srgbClr val="FF0000"/>
                </a:solidFill>
                <a:latin typeface="+mn-lt"/>
              </a:rPr>
              <a:t>5</a:t>
            </a:r>
          </a:p>
          <a:p>
            <a:pPr marL="274320" indent="-274320" eaLnBrk="1" fontAlgn="auto" hangingPunct="1">
              <a:spcBef>
                <a:spcPct val="20000"/>
              </a:spcBef>
              <a:spcAft>
                <a:spcPts val="0"/>
              </a:spcAft>
              <a:buClr>
                <a:schemeClr val="accent3"/>
              </a:buClr>
              <a:buSzPct val="95000"/>
              <a:defRPr/>
            </a:pPr>
            <a:endParaRPr lang="en-US" altLang="en-US" sz="2600" dirty="0">
              <a:latin typeface="+mn-lt"/>
            </a:endParaRPr>
          </a:p>
        </p:txBody>
      </p:sp>
      <p:pic>
        <p:nvPicPr>
          <p:cNvPr id="125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09700"/>
            <a:ext cx="206533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59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1306513"/>
            <a:ext cx="2574925"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59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700" y="1612900"/>
            <a:ext cx="54498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5959" name="Text Box 7"/>
          <p:cNvSpPr txBox="1">
            <a:spLocks noChangeArrowheads="1"/>
          </p:cNvSpPr>
          <p:nvPr/>
        </p:nvSpPr>
        <p:spPr bwMode="auto">
          <a:xfrm>
            <a:off x="1093788" y="3771900"/>
            <a:ext cx="329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Tx/>
              <a:buChar char="•"/>
            </a:pPr>
            <a:r>
              <a:rPr lang="en-US" altLang="en-US" sz="2400">
                <a:solidFill>
                  <a:srgbClr val="FF0000"/>
                </a:solidFill>
              </a:rPr>
              <a:t> Other approximations</a:t>
            </a:r>
          </a:p>
        </p:txBody>
      </p:sp>
      <p:pic>
        <p:nvPicPr>
          <p:cNvPr id="1259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78325"/>
            <a:ext cx="481647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2596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941763"/>
            <a:ext cx="46069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5962" name="Text Box 10"/>
          <p:cNvSpPr txBox="1">
            <a:spLocks noChangeArrowheads="1"/>
          </p:cNvSpPr>
          <p:nvPr/>
        </p:nvSpPr>
        <p:spPr bwMode="auto">
          <a:xfrm>
            <a:off x="6629400" y="5943600"/>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US" altLang="en-US">
                <a:solidFill>
                  <a:schemeClr val="bg2"/>
                </a:solidFill>
              </a:rPr>
              <a:t>Sobel</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9600" y="0"/>
            <a:ext cx="10972800" cy="1143000"/>
          </a:xfrm>
        </p:spPr>
        <p:txBody>
          <a:bodyPr/>
          <a:lstStyle/>
          <a:p>
            <a:pPr eaLnBrk="1" hangingPunct="1"/>
            <a:r>
              <a:rPr lang="en-IE" sz="3600" smtClean="0">
                <a:ea typeface="ＭＳ Ｐゴシック" panose="020B0600070205080204" pitchFamily="34" charset="-128"/>
              </a:rPr>
              <a:t>1</a:t>
            </a:r>
            <a:r>
              <a:rPr lang="en-IE" sz="3600" baseline="30000" smtClean="0">
                <a:ea typeface="ＭＳ Ｐゴシック" panose="020B0600070205080204" pitchFamily="34" charset="-128"/>
              </a:rPr>
              <a:t>st</a:t>
            </a:r>
            <a:r>
              <a:rPr lang="en-IE" sz="3600" smtClean="0">
                <a:ea typeface="ＭＳ Ｐゴシック" panose="020B0600070205080204" pitchFamily="34" charset="-128"/>
              </a:rPr>
              <a:t> Derivative Filtering (cont…)</a:t>
            </a:r>
            <a:endParaRPr lang="en-US" sz="3600" smtClean="0">
              <a:ea typeface="ＭＳ Ｐゴシック" panose="020B0600070205080204" pitchFamily="34" charset="-128"/>
            </a:endParaRPr>
          </a:p>
        </p:txBody>
      </p:sp>
      <p:sp>
        <p:nvSpPr>
          <p:cNvPr id="126979" name="Rectangle 3"/>
          <p:cNvSpPr>
            <a:spLocks noGrp="1" noChangeArrowheads="1"/>
          </p:cNvSpPr>
          <p:nvPr>
            <p:ph type="body" idx="4294967295"/>
          </p:nvPr>
        </p:nvSpPr>
        <p:spPr>
          <a:xfrm>
            <a:off x="415925" y="1550988"/>
            <a:ext cx="11582400" cy="5791200"/>
          </a:xfrm>
        </p:spPr>
        <p:txBody>
          <a:bodyPr/>
          <a:lstStyle/>
          <a:p>
            <a:pPr marL="0" indent="0" eaLnBrk="1" hangingPunct="1"/>
            <a:r>
              <a:rPr lang="en-IE" smtClean="0">
                <a:ea typeface="ＭＳ Ｐゴシック" panose="020B0600070205080204" pitchFamily="34" charset="-128"/>
              </a:rPr>
              <a:t>There is some debate as to how best to calculate these gradients but we will use:</a:t>
            </a: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r>
              <a:rPr lang="en-IE" smtClean="0">
                <a:ea typeface="ＭＳ Ｐゴシック" panose="020B0600070205080204" pitchFamily="34" charset="-128"/>
              </a:rPr>
              <a:t>which is based on these coordinates</a:t>
            </a:r>
          </a:p>
          <a:p>
            <a:pPr marL="0" indent="0" eaLnBrk="1" hangingPunct="1"/>
            <a:endParaRPr lang="en-US" smtClean="0">
              <a:ea typeface="ＭＳ Ｐゴシック" panose="020B0600070205080204" pitchFamily="34" charset="-128"/>
            </a:endParaRPr>
          </a:p>
        </p:txBody>
      </p:sp>
      <p:grpSp>
        <p:nvGrpSpPr>
          <p:cNvPr id="126980" name="Group 10"/>
          <p:cNvGrpSpPr>
            <a:grpSpLocks/>
          </p:cNvGrpSpPr>
          <p:nvPr/>
        </p:nvGrpSpPr>
        <p:grpSpPr bwMode="auto">
          <a:xfrm>
            <a:off x="2455863" y="2370138"/>
            <a:ext cx="7140575" cy="1273175"/>
            <a:chOff x="804" y="1493"/>
            <a:chExt cx="3374" cy="802"/>
          </a:xfrm>
        </p:grpSpPr>
        <p:graphicFrame>
          <p:nvGraphicFramePr>
            <p:cNvPr id="126992" name="Object 5"/>
            <p:cNvGraphicFramePr>
              <a:graphicFrameLocks noChangeAspect="1"/>
            </p:cNvGraphicFramePr>
            <p:nvPr/>
          </p:nvGraphicFramePr>
          <p:xfrm>
            <a:off x="804" y="1493"/>
            <a:ext cx="3374" cy="388"/>
          </p:xfrm>
          <a:graphic>
            <a:graphicData uri="http://schemas.openxmlformats.org/presentationml/2006/ole">
              <mc:AlternateContent xmlns:mc="http://schemas.openxmlformats.org/markup-compatibility/2006">
                <mc:Choice xmlns:v="urn:schemas-microsoft-com:vml" Requires="v">
                  <p:oleObj spid="_x0000_s126996" name="Equation" r:id="rId4" imgW="2209800" imgH="254000" progId="Equation.3">
                    <p:embed/>
                  </p:oleObj>
                </mc:Choice>
                <mc:Fallback>
                  <p:oleObj name="Equation" r:id="rId4" imgW="2209800" imgH="2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 y="1493"/>
                          <a:ext cx="337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93" name="Object 6"/>
            <p:cNvGraphicFramePr>
              <a:graphicFrameLocks noChangeAspect="1"/>
            </p:cNvGraphicFramePr>
            <p:nvPr/>
          </p:nvGraphicFramePr>
          <p:xfrm>
            <a:off x="1145" y="1907"/>
            <a:ext cx="3026" cy="388"/>
          </p:xfrm>
          <a:graphic>
            <a:graphicData uri="http://schemas.openxmlformats.org/presentationml/2006/ole">
              <mc:AlternateContent xmlns:mc="http://schemas.openxmlformats.org/markup-compatibility/2006">
                <mc:Choice xmlns:v="urn:schemas-microsoft-com:vml" Requires="v">
                  <p:oleObj spid="_x0000_s126997" name="Equation" r:id="rId6" imgW="1981200" imgH="254000" progId="Equation.3">
                    <p:embed/>
                  </p:oleObj>
                </mc:Choice>
                <mc:Fallback>
                  <p:oleObj name="Equation" r:id="rId6" imgW="1981200" imgH="254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5" y="1907"/>
                          <a:ext cx="302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6981" name="Group 11"/>
          <p:cNvGrpSpPr>
            <a:grpSpLocks/>
          </p:cNvGrpSpPr>
          <p:nvPr/>
        </p:nvGrpSpPr>
        <p:grpSpPr bwMode="auto">
          <a:xfrm>
            <a:off x="4764088" y="4419600"/>
            <a:ext cx="2525712" cy="1884363"/>
            <a:chOff x="3689" y="895"/>
            <a:chExt cx="988" cy="983"/>
          </a:xfrm>
        </p:grpSpPr>
        <p:sp>
          <p:nvSpPr>
            <p:cNvPr id="126983" name="Rectangle 12"/>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sz="2400"/>
                <a:t>z</a:t>
              </a:r>
              <a:r>
                <a:rPr lang="en-IE" sz="2400" baseline="-25000"/>
                <a:t>1</a:t>
              </a:r>
              <a:endParaRPr lang="en-US" sz="2400" baseline="-25000"/>
            </a:p>
          </p:txBody>
        </p:sp>
        <p:sp>
          <p:nvSpPr>
            <p:cNvPr id="126984" name="Rectangle 13"/>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2</a:t>
              </a:r>
              <a:endParaRPr lang="en-US" sz="2400" baseline="-25000"/>
            </a:p>
          </p:txBody>
        </p:sp>
        <p:sp>
          <p:nvSpPr>
            <p:cNvPr id="126985" name="Rectangle 14"/>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3</a:t>
              </a:r>
              <a:endParaRPr lang="en-US" sz="2400" baseline="-25000"/>
            </a:p>
          </p:txBody>
        </p:sp>
        <p:sp>
          <p:nvSpPr>
            <p:cNvPr id="126986" name="Rectangle 15"/>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4</a:t>
              </a:r>
              <a:endParaRPr lang="en-US" sz="2400" baseline="-25000"/>
            </a:p>
          </p:txBody>
        </p:sp>
        <p:sp>
          <p:nvSpPr>
            <p:cNvPr id="126987" name="Rectangle 16"/>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5</a:t>
              </a:r>
              <a:endParaRPr lang="en-US" sz="2400" baseline="-25000"/>
            </a:p>
          </p:txBody>
        </p:sp>
        <p:sp>
          <p:nvSpPr>
            <p:cNvPr id="126988" name="Rectangle 17"/>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6</a:t>
              </a:r>
              <a:endParaRPr lang="en-US" sz="2400" baseline="-25000"/>
            </a:p>
          </p:txBody>
        </p:sp>
        <p:sp>
          <p:nvSpPr>
            <p:cNvPr id="126989" name="Rectangle 18"/>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7</a:t>
              </a:r>
              <a:endParaRPr lang="en-US" sz="2400" baseline="-25000"/>
            </a:p>
          </p:txBody>
        </p:sp>
        <p:sp>
          <p:nvSpPr>
            <p:cNvPr id="126990" name="Rectangle 19"/>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8</a:t>
              </a:r>
              <a:endParaRPr lang="en-US" sz="2400" baseline="-25000"/>
            </a:p>
          </p:txBody>
        </p:sp>
        <p:sp>
          <p:nvSpPr>
            <p:cNvPr id="126991" name="Rectangle 20"/>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z</a:t>
              </a:r>
              <a:r>
                <a:rPr lang="en-IE" sz="2400" baseline="-25000"/>
                <a:t>9</a:t>
              </a:r>
              <a:endParaRPr lang="en-US" sz="2400" baseline="-25000"/>
            </a:p>
          </p:txBody>
        </p:sp>
      </p:grpSp>
      <p:sp>
        <p:nvSpPr>
          <p:cNvPr id="126982" name="Rectangle 16"/>
          <p:cNvSpPr>
            <a:spLocks noChangeArrowheads="1"/>
          </p:cNvSpPr>
          <p:nvPr/>
        </p:nvSpPr>
        <p:spPr bwMode="auto">
          <a:xfrm>
            <a:off x="763588" y="1138238"/>
            <a:ext cx="439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buFontTx/>
              <a:buChar char="•"/>
            </a:pPr>
            <a:r>
              <a:rPr lang="en-US" altLang="en-US" sz="2800">
                <a:solidFill>
                  <a:srgbClr val="FF0000"/>
                </a:solidFill>
              </a:rPr>
              <a:t> Other approximations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609600" y="247650"/>
            <a:ext cx="10972800" cy="1143000"/>
          </a:xfrm>
        </p:spPr>
        <p:txBody>
          <a:bodyPr/>
          <a:lstStyle/>
          <a:p>
            <a:pPr eaLnBrk="1" hangingPunct="1"/>
            <a:r>
              <a:rPr lang="en-IE" smtClean="0">
                <a:ea typeface="ＭＳ Ｐゴシック" panose="020B0600070205080204" pitchFamily="34" charset="-128"/>
              </a:rPr>
              <a:t>Sobel Operators</a:t>
            </a:r>
            <a:endParaRPr lang="en-US" smtClean="0">
              <a:ea typeface="ＭＳ Ｐゴシック" panose="020B0600070205080204" pitchFamily="34" charset="-128"/>
            </a:endParaRPr>
          </a:p>
        </p:txBody>
      </p:sp>
      <p:sp>
        <p:nvSpPr>
          <p:cNvPr id="129027" name="Rectangle 3"/>
          <p:cNvSpPr>
            <a:spLocks noGrp="1" noChangeArrowheads="1"/>
          </p:cNvSpPr>
          <p:nvPr>
            <p:ph type="body" idx="4294967295"/>
          </p:nvPr>
        </p:nvSpPr>
        <p:spPr>
          <a:xfrm>
            <a:off x="706438" y="1690688"/>
            <a:ext cx="11485562" cy="5167312"/>
          </a:xfrm>
        </p:spPr>
        <p:txBody>
          <a:bodyPr/>
          <a:lstStyle/>
          <a:p>
            <a:pPr marL="0" indent="0" eaLnBrk="1" hangingPunct="1"/>
            <a:r>
              <a:rPr lang="en-IE" sz="3200" smtClean="0">
                <a:ea typeface="ＭＳ Ｐゴシック" panose="020B0600070205080204" pitchFamily="34" charset="-128"/>
              </a:rPr>
              <a:t>Based on the previous equations we can derive the </a:t>
            </a:r>
            <a:r>
              <a:rPr lang="en-IE" sz="3200" i="1" smtClean="0">
                <a:ea typeface="ＭＳ Ｐゴシック" panose="020B0600070205080204" pitchFamily="34" charset="-128"/>
              </a:rPr>
              <a:t>Sobel Operators</a:t>
            </a:r>
          </a:p>
          <a:p>
            <a:pPr marL="0" indent="0" eaLnBrk="1" hangingPunct="1"/>
            <a:endParaRPr lang="en-IE" i="1" smtClean="0">
              <a:ea typeface="ＭＳ Ｐゴシック" panose="020B0600070205080204" pitchFamily="34" charset="-128"/>
            </a:endParaRPr>
          </a:p>
          <a:p>
            <a:pPr marL="0" indent="0" eaLnBrk="1" hangingPunct="1"/>
            <a:endParaRPr lang="en-IE" i="1" smtClean="0">
              <a:ea typeface="ＭＳ Ｐゴシック" panose="020B0600070205080204" pitchFamily="34" charset="-128"/>
            </a:endParaRPr>
          </a:p>
          <a:p>
            <a:pPr marL="0" indent="0" eaLnBrk="1" hangingPunct="1"/>
            <a:endParaRPr lang="en-IE" i="1" smtClean="0">
              <a:ea typeface="ＭＳ Ｐゴシック" panose="020B0600070205080204" pitchFamily="34" charset="-128"/>
            </a:endParaRPr>
          </a:p>
          <a:p>
            <a:pPr marL="0" indent="0" eaLnBrk="1" hangingPunct="1"/>
            <a:endParaRPr lang="en-IE" i="1" smtClean="0">
              <a:ea typeface="ＭＳ Ｐゴシック" panose="020B0600070205080204" pitchFamily="34" charset="-128"/>
            </a:endParaRPr>
          </a:p>
          <a:p>
            <a:pPr marL="0" indent="0" eaLnBrk="1" hangingPunct="1"/>
            <a:r>
              <a:rPr lang="en-IE" sz="2800" smtClean="0">
                <a:ea typeface="ＭＳ Ｐゴシック" panose="020B0600070205080204" pitchFamily="34" charset="-128"/>
              </a:rPr>
              <a:t>To filter an image it is filtered using both operators the results of which are added together</a:t>
            </a:r>
            <a:endParaRPr lang="en-US" sz="2800" smtClean="0">
              <a:ea typeface="ＭＳ Ｐゴシック" panose="020B0600070205080204" pitchFamily="34" charset="-128"/>
            </a:endParaRPr>
          </a:p>
        </p:txBody>
      </p:sp>
      <p:grpSp>
        <p:nvGrpSpPr>
          <p:cNvPr id="129028" name="Group 4"/>
          <p:cNvGrpSpPr>
            <a:grpSpLocks/>
          </p:cNvGrpSpPr>
          <p:nvPr/>
        </p:nvGrpSpPr>
        <p:grpSpPr bwMode="auto">
          <a:xfrm>
            <a:off x="2882900" y="2614613"/>
            <a:ext cx="2525713" cy="1884362"/>
            <a:chOff x="3689" y="895"/>
            <a:chExt cx="988" cy="983"/>
          </a:xfrm>
        </p:grpSpPr>
        <p:sp>
          <p:nvSpPr>
            <p:cNvPr id="129039" name="Rectangle 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40" name="Rectangle 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-2</a:t>
              </a:r>
              <a:endParaRPr lang="en-US" sz="2400"/>
            </a:p>
          </p:txBody>
        </p:sp>
        <p:sp>
          <p:nvSpPr>
            <p:cNvPr id="129041" name="Rectangle 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42" name="Rectangle 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43" name="Rectangle 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44" name="Rectangle 1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45" name="Rectangle 1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46" name="Rectangle 1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2</a:t>
              </a:r>
              <a:endParaRPr lang="en-US" sz="2400"/>
            </a:p>
          </p:txBody>
        </p:sp>
        <p:sp>
          <p:nvSpPr>
            <p:cNvPr id="129047" name="Rectangle 1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grpSp>
      <p:grpSp>
        <p:nvGrpSpPr>
          <p:cNvPr id="129029" name="Group 14"/>
          <p:cNvGrpSpPr>
            <a:grpSpLocks/>
          </p:cNvGrpSpPr>
          <p:nvPr/>
        </p:nvGrpSpPr>
        <p:grpSpPr bwMode="auto">
          <a:xfrm>
            <a:off x="6564313" y="2614613"/>
            <a:ext cx="2524125" cy="1884362"/>
            <a:chOff x="3689" y="895"/>
            <a:chExt cx="988" cy="983"/>
          </a:xfrm>
        </p:grpSpPr>
        <p:sp>
          <p:nvSpPr>
            <p:cNvPr id="129030" name="Rectangle 1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31" name="Rectangle 1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32" name="Rectangle 1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33" name="Rectangle 1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-2</a:t>
              </a:r>
              <a:endParaRPr lang="en-US" sz="2400"/>
            </a:p>
          </p:txBody>
        </p:sp>
        <p:sp>
          <p:nvSpPr>
            <p:cNvPr id="129034" name="Rectangle 1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35" name="Rectangle 2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2</a:t>
              </a:r>
              <a:endParaRPr lang="en-US" sz="2400"/>
            </a:p>
          </p:txBody>
        </p:sp>
        <p:sp>
          <p:nvSpPr>
            <p:cNvPr id="129036" name="Rectangle 2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sp>
          <p:nvSpPr>
            <p:cNvPr id="129037" name="Rectangle 2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0</a:t>
              </a:r>
              <a:endParaRPr lang="en-US" sz="2400"/>
            </a:p>
          </p:txBody>
        </p:sp>
        <p:sp>
          <p:nvSpPr>
            <p:cNvPr id="129038" name="Rectangle 2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ctr" eaLnBrk="1" hangingPunct="1"/>
              <a:r>
                <a:rPr lang="en-IE" sz="2400"/>
                <a:t>1</a:t>
              </a:r>
              <a:endParaRPr lang="en-US" sz="2400"/>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609600" y="509588"/>
            <a:ext cx="10972800" cy="1143000"/>
          </a:xfrm>
        </p:spPr>
        <p:txBody>
          <a:bodyPr/>
          <a:lstStyle/>
          <a:p>
            <a:pPr eaLnBrk="1" hangingPunct="1"/>
            <a:r>
              <a:rPr lang="en-IE" smtClean="0">
                <a:ea typeface="ＭＳ Ｐゴシック" panose="020B0600070205080204" pitchFamily="34" charset="-128"/>
              </a:rPr>
              <a:t>Sobel Example</a:t>
            </a:r>
            <a:endParaRPr lang="en-US" smtClean="0">
              <a:ea typeface="ＭＳ Ｐゴシック" panose="020B0600070205080204" pitchFamily="34" charset="-128"/>
            </a:endParaRPr>
          </a:p>
        </p:txBody>
      </p:sp>
      <p:sp>
        <p:nvSpPr>
          <p:cNvPr id="131075" name="Rectangle 3"/>
          <p:cNvSpPr>
            <a:spLocks noGrp="1" noChangeArrowheads="1"/>
          </p:cNvSpPr>
          <p:nvPr>
            <p:ph type="body" idx="4294967295"/>
          </p:nvPr>
        </p:nvSpPr>
        <p:spPr>
          <a:xfrm>
            <a:off x="623888" y="2303463"/>
            <a:ext cx="11318875" cy="5524500"/>
          </a:xfrm>
        </p:spPr>
        <p:txBody>
          <a:bodyPr/>
          <a:lstStyle/>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endParaRPr lang="en-IE" smtClean="0">
              <a:ea typeface="ＭＳ Ｐゴシック" panose="020B0600070205080204" pitchFamily="34" charset="-128"/>
            </a:endParaRPr>
          </a:p>
          <a:p>
            <a:pPr marL="0" indent="0" eaLnBrk="1" hangingPunct="1"/>
            <a:r>
              <a:rPr lang="en-IE" smtClean="0">
                <a:ea typeface="ＭＳ Ｐゴシック" panose="020B0600070205080204" pitchFamily="34" charset="-128"/>
              </a:rPr>
              <a:t>Sobel filters are typically used for edge detection</a:t>
            </a:r>
            <a:endParaRPr lang="en-US" smtClean="0">
              <a:ea typeface="ＭＳ Ｐゴシック" panose="020B0600070205080204" pitchFamily="34" charset="-128"/>
            </a:endParaRPr>
          </a:p>
        </p:txBody>
      </p:sp>
      <p:pic>
        <p:nvPicPr>
          <p:cNvPr id="131076" name="Picture 4"/>
          <p:cNvPicPr>
            <a:picLocks noChangeAspect="1" noChangeArrowheads="1"/>
          </p:cNvPicPr>
          <p:nvPr/>
        </p:nvPicPr>
        <p:blipFill>
          <a:blip r:embed="rId3">
            <a:extLst>
              <a:ext uri="{28A0092B-C50C-407E-A947-70E740481C1C}">
                <a14:useLocalDpi xmlns:a14="http://schemas.microsoft.com/office/drawing/2010/main" val="0"/>
              </a:ext>
            </a:extLst>
          </a:blip>
          <a:srcRect l="39619" r="20061"/>
          <a:stretch>
            <a:fillRect/>
          </a:stretch>
        </p:blipFill>
        <p:spPr bwMode="auto">
          <a:xfrm>
            <a:off x="5268913" y="1803400"/>
            <a:ext cx="341153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1077" name="Group 5"/>
          <p:cNvGrpSpPr>
            <a:grpSpLocks/>
          </p:cNvGrpSpPr>
          <p:nvPr/>
        </p:nvGrpSpPr>
        <p:grpSpPr bwMode="auto">
          <a:xfrm>
            <a:off x="-4763" y="1631950"/>
            <a:ext cx="347663" cy="5229225"/>
            <a:chOff x="-2" y="1034"/>
            <a:chExt cx="164" cy="3294"/>
          </a:xfrm>
        </p:grpSpPr>
        <p:pic>
          <p:nvPicPr>
            <p:cNvPr id="131081"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2"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pic>
        <p:nvPicPr>
          <p:cNvPr id="131078" name="Picture 8"/>
          <p:cNvPicPr>
            <a:picLocks noChangeAspect="1" noChangeArrowheads="1"/>
          </p:cNvPicPr>
          <p:nvPr/>
        </p:nvPicPr>
        <p:blipFill>
          <a:blip r:embed="rId3">
            <a:extLst>
              <a:ext uri="{28A0092B-C50C-407E-A947-70E740481C1C}">
                <a14:useLocalDpi xmlns:a14="http://schemas.microsoft.com/office/drawing/2010/main" val="0"/>
              </a:ext>
            </a:extLst>
          </a:blip>
          <a:srcRect r="60181"/>
          <a:stretch>
            <a:fillRect/>
          </a:stretch>
        </p:blipFill>
        <p:spPr bwMode="auto">
          <a:xfrm>
            <a:off x="692150" y="1858963"/>
            <a:ext cx="33702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AutoShape 9"/>
          <p:cNvSpPr>
            <a:spLocks noChangeArrowheads="1"/>
          </p:cNvSpPr>
          <p:nvPr/>
        </p:nvSpPr>
        <p:spPr bwMode="auto">
          <a:xfrm>
            <a:off x="4095750" y="2543175"/>
            <a:ext cx="1109663" cy="523875"/>
          </a:xfrm>
          <a:prstGeom prst="rightArrow">
            <a:avLst>
              <a:gd name="adj1" fmla="val 54009"/>
              <a:gd name="adj2" fmla="val 56465"/>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131080" name="Text Box 10"/>
          <p:cNvSpPr txBox="1">
            <a:spLocks noChangeArrowheads="1"/>
          </p:cNvSpPr>
          <p:nvPr/>
        </p:nvSpPr>
        <p:spPr bwMode="auto">
          <a:xfrm>
            <a:off x="8856663" y="1804988"/>
            <a:ext cx="3049587" cy="2416175"/>
          </a:xfrm>
          <a:prstGeom prst="rect">
            <a:avLst/>
          </a:prstGeom>
          <a:solidFill>
            <a:srgbClr val="000080"/>
          </a:solidFill>
          <a:ln w="12700">
            <a:solidFill>
              <a:schemeClr val="tx1"/>
            </a:solidFill>
            <a:miter lim="800000"/>
            <a:headEnd/>
            <a:tailEnd/>
          </a:ln>
        </p:spPr>
        <p:txBody>
          <a:bodyPr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spcBef>
                <a:spcPct val="50000"/>
              </a:spcBef>
            </a:pPr>
            <a:r>
              <a:rPr lang="en-IE" b="1">
                <a:solidFill>
                  <a:schemeClr val="bg1"/>
                </a:solidFill>
              </a:rPr>
              <a:t>An image of a contact lens which is enhanced in order to make defects (at four and five o’clock in the image) more obvious</a:t>
            </a:r>
            <a:endParaRPr lang="en-US" b="1">
              <a:solidFill>
                <a:schemeClr val="bg1"/>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5" descr="lenna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644525"/>
            <a:ext cx="321945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Picture 6" descr="lennaedge_rob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925" y="2254250"/>
            <a:ext cx="4132263"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Picture 7" descr="lennaedge_sob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 y="3635375"/>
            <a:ext cx="3287713"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Rectangle 8"/>
          <p:cNvSpPr>
            <a:spLocks noChangeArrowheads="1"/>
          </p:cNvSpPr>
          <p:nvPr/>
        </p:nvSpPr>
        <p:spPr bwMode="auto">
          <a:xfrm>
            <a:off x="9012238" y="1392238"/>
            <a:ext cx="1382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r>
              <a:rPr lang="en-US" sz="2800"/>
              <a:t>Roberts</a:t>
            </a:r>
          </a:p>
        </p:txBody>
      </p:sp>
      <p:sp>
        <p:nvSpPr>
          <p:cNvPr id="133126" name="Rectangle 9"/>
          <p:cNvSpPr>
            <a:spLocks noChangeArrowheads="1"/>
          </p:cNvSpPr>
          <p:nvPr/>
        </p:nvSpPr>
        <p:spPr bwMode="auto">
          <a:xfrm>
            <a:off x="1317625" y="2871788"/>
            <a:ext cx="120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r>
              <a:rPr lang="en-US" sz="2800"/>
              <a:t>Sobel</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636588" y="427038"/>
            <a:ext cx="10972800" cy="1143000"/>
          </a:xfrm>
        </p:spPr>
        <p:txBody>
          <a:bodyPr/>
          <a:lstStyle/>
          <a:p>
            <a:pPr eaLnBrk="1" hangingPunct="1"/>
            <a:r>
              <a:rPr lang="en-IE" smtClean="0">
                <a:ea typeface="ＭＳ Ｐゴシック" panose="020B0600070205080204" pitchFamily="34" charset="-128"/>
              </a:rPr>
              <a:t>1</a:t>
            </a:r>
            <a:r>
              <a:rPr lang="en-IE" baseline="30000" smtClean="0">
                <a:ea typeface="ＭＳ Ｐゴシック" panose="020B0600070205080204" pitchFamily="34" charset="-128"/>
              </a:rPr>
              <a:t>st</a:t>
            </a:r>
            <a:r>
              <a:rPr lang="en-IE" smtClean="0">
                <a:ea typeface="ＭＳ Ｐゴシック" panose="020B0600070205080204" pitchFamily="34" charset="-128"/>
              </a:rPr>
              <a:t> &amp; 2</a:t>
            </a:r>
            <a:r>
              <a:rPr lang="en-IE" baseline="30000" smtClean="0">
                <a:ea typeface="ＭＳ Ｐゴシック" panose="020B0600070205080204" pitchFamily="34" charset="-128"/>
              </a:rPr>
              <a:t>nd</a:t>
            </a:r>
            <a:r>
              <a:rPr lang="en-IE" smtClean="0">
                <a:ea typeface="ＭＳ Ｐゴシック" panose="020B0600070205080204" pitchFamily="34" charset="-128"/>
              </a:rPr>
              <a:t> Derivatives</a:t>
            </a:r>
            <a:endParaRPr lang="en-US" smtClean="0">
              <a:ea typeface="ＭＳ Ｐゴシック" panose="020B0600070205080204" pitchFamily="34" charset="-128"/>
            </a:endParaRPr>
          </a:p>
        </p:txBody>
      </p:sp>
      <p:sp>
        <p:nvSpPr>
          <p:cNvPr id="134147" name="Rectangle 3"/>
          <p:cNvSpPr>
            <a:spLocks noGrp="1" noChangeArrowheads="1"/>
          </p:cNvSpPr>
          <p:nvPr>
            <p:ph type="body" idx="4294967295"/>
          </p:nvPr>
        </p:nvSpPr>
        <p:spPr/>
        <p:txBody>
          <a:bodyPr/>
          <a:lstStyle/>
          <a:p>
            <a:pPr marL="0" indent="0" eaLnBrk="1" hangingPunct="1"/>
            <a:r>
              <a:rPr lang="en-IE" sz="2800" smtClean="0">
                <a:ea typeface="ＭＳ Ｐゴシック" panose="020B0600070205080204" pitchFamily="34" charset="-128"/>
              </a:rPr>
              <a:t>Comparing the 1</a:t>
            </a:r>
            <a:r>
              <a:rPr lang="en-IE" sz="2800" baseline="30000" smtClean="0">
                <a:ea typeface="ＭＳ Ｐゴシック" panose="020B0600070205080204" pitchFamily="34" charset="-128"/>
              </a:rPr>
              <a:t>st</a:t>
            </a:r>
            <a:r>
              <a:rPr lang="en-IE" sz="2800" smtClean="0">
                <a:ea typeface="ＭＳ Ｐゴシック" panose="020B0600070205080204" pitchFamily="34" charset="-128"/>
              </a:rPr>
              <a:t> and 2</a:t>
            </a:r>
            <a:r>
              <a:rPr lang="en-IE" sz="2800" baseline="30000" smtClean="0">
                <a:ea typeface="ＭＳ Ｐゴシック" panose="020B0600070205080204" pitchFamily="34" charset="-128"/>
              </a:rPr>
              <a:t>nd</a:t>
            </a:r>
            <a:r>
              <a:rPr lang="en-IE" sz="2800" smtClean="0">
                <a:ea typeface="ＭＳ Ｐゴシック" panose="020B0600070205080204" pitchFamily="34" charset="-128"/>
              </a:rPr>
              <a:t> derivatives we can conclude the following:</a:t>
            </a:r>
          </a:p>
          <a:p>
            <a:pPr lvl="1" eaLnBrk="1" hangingPunct="1"/>
            <a:r>
              <a:rPr lang="en-IE" sz="2800" smtClean="0">
                <a:ea typeface="ＭＳ Ｐゴシック" panose="020B0600070205080204" pitchFamily="34" charset="-128"/>
              </a:rPr>
              <a:t>1</a:t>
            </a:r>
            <a:r>
              <a:rPr lang="en-IE" sz="2800" baseline="30000" smtClean="0">
                <a:ea typeface="ＭＳ Ｐゴシック" panose="020B0600070205080204" pitchFamily="34" charset="-128"/>
              </a:rPr>
              <a:t>st</a:t>
            </a:r>
            <a:r>
              <a:rPr lang="en-IE" sz="2800" smtClean="0">
                <a:ea typeface="ＭＳ Ｐゴシック" panose="020B0600070205080204" pitchFamily="34" charset="-128"/>
              </a:rPr>
              <a:t> order derivatives generally produce thicker edges</a:t>
            </a:r>
          </a:p>
          <a:p>
            <a:pPr lvl="1" eaLnBrk="1" hangingPunct="1"/>
            <a:r>
              <a:rPr lang="en-IE" sz="2800" smtClean="0">
                <a:ea typeface="ＭＳ Ｐゴシック" panose="020B0600070205080204" pitchFamily="34" charset="-128"/>
              </a:rPr>
              <a:t>2</a:t>
            </a:r>
            <a:r>
              <a:rPr lang="en-IE" sz="2800" baseline="30000" smtClean="0">
                <a:ea typeface="ＭＳ Ｐゴシック" panose="020B0600070205080204" pitchFamily="34" charset="-128"/>
              </a:rPr>
              <a:t>nd</a:t>
            </a:r>
            <a:r>
              <a:rPr lang="en-IE" sz="2800" smtClean="0">
                <a:ea typeface="ＭＳ Ｐゴシック" panose="020B0600070205080204" pitchFamily="34" charset="-128"/>
              </a:rPr>
              <a:t> order derivatives have a stronger response to fine detail e.g. thin lines</a:t>
            </a:r>
          </a:p>
          <a:p>
            <a:pPr lvl="1" eaLnBrk="1" hangingPunct="1"/>
            <a:r>
              <a:rPr lang="en-IE" sz="2800" smtClean="0">
                <a:ea typeface="ＭＳ Ｐゴシック" panose="020B0600070205080204" pitchFamily="34" charset="-128"/>
              </a:rPr>
              <a:t>1</a:t>
            </a:r>
            <a:r>
              <a:rPr lang="en-IE" sz="2800" baseline="30000" smtClean="0">
                <a:ea typeface="ＭＳ Ｐゴシック" panose="020B0600070205080204" pitchFamily="34" charset="-128"/>
              </a:rPr>
              <a:t>st</a:t>
            </a:r>
            <a:r>
              <a:rPr lang="en-IE" sz="2800" smtClean="0">
                <a:ea typeface="ＭＳ Ｐゴシック" panose="020B0600070205080204" pitchFamily="34" charset="-128"/>
              </a:rPr>
              <a:t> order derivatives have stronger response to grey level step</a:t>
            </a:r>
          </a:p>
          <a:p>
            <a:pPr lvl="1" eaLnBrk="1" hangingPunct="1"/>
            <a:r>
              <a:rPr lang="en-IE" sz="2800" smtClean="0">
                <a:ea typeface="ＭＳ Ｐゴシック" panose="020B0600070205080204" pitchFamily="34" charset="-128"/>
              </a:rPr>
              <a:t>2</a:t>
            </a:r>
            <a:r>
              <a:rPr lang="en-IE" sz="2800" baseline="30000" smtClean="0">
                <a:ea typeface="ＭＳ Ｐゴシック" panose="020B0600070205080204" pitchFamily="34" charset="-128"/>
              </a:rPr>
              <a:t>nd</a:t>
            </a:r>
            <a:r>
              <a:rPr lang="en-IE" sz="2800" smtClean="0">
                <a:ea typeface="ＭＳ Ｐゴシック" panose="020B0600070205080204" pitchFamily="34" charset="-128"/>
              </a:rPr>
              <a:t> order derivatives produce a double response at step changes in grey level</a:t>
            </a:r>
            <a:endParaRPr lang="en-US" sz="2800"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457200" y="0"/>
            <a:ext cx="10972800" cy="1143000"/>
          </a:xfrm>
        </p:spPr>
        <p:txBody>
          <a:bodyPr/>
          <a:lstStyle/>
          <a:p>
            <a:pPr eaLnBrk="1" hangingPunct="1"/>
            <a:r>
              <a:rPr lang="en-IE" sz="3600" smtClean="0">
                <a:ea typeface="ＭＳ Ｐゴシック" panose="020B0600070205080204" pitchFamily="34" charset="-128"/>
              </a:rPr>
              <a:t>Combining Spatial Enhancement Methods (cont…)</a:t>
            </a:r>
            <a:endParaRPr lang="en-US" sz="3600" smtClean="0">
              <a:ea typeface="ＭＳ Ｐゴシック" panose="020B0600070205080204" pitchFamily="34" charset="-128"/>
            </a:endParaRPr>
          </a:p>
        </p:txBody>
      </p:sp>
      <p:pic>
        <p:nvPicPr>
          <p:cNvPr id="136195" name="Picture 4"/>
          <p:cNvPicPr>
            <a:picLocks noChangeAspect="1" noChangeArrowheads="1"/>
          </p:cNvPicPr>
          <p:nvPr/>
        </p:nvPicPr>
        <p:blipFill>
          <a:blip r:embed="rId3">
            <a:extLst>
              <a:ext uri="{28A0092B-C50C-407E-A947-70E740481C1C}">
                <a14:useLocalDpi xmlns:a14="http://schemas.microsoft.com/office/drawing/2010/main" val="0"/>
              </a:ext>
            </a:extLst>
          </a:blip>
          <a:srcRect r="49304" b="50348"/>
          <a:stretch>
            <a:fillRect/>
          </a:stretch>
        </p:blipFill>
        <p:spPr bwMode="auto">
          <a:xfrm>
            <a:off x="623888" y="1338263"/>
            <a:ext cx="2238375"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5"/>
          <p:cNvGrpSpPr>
            <a:grpSpLocks/>
          </p:cNvGrpSpPr>
          <p:nvPr/>
        </p:nvGrpSpPr>
        <p:grpSpPr bwMode="auto">
          <a:xfrm>
            <a:off x="-4763" y="1631950"/>
            <a:ext cx="347663" cy="5229225"/>
            <a:chOff x="-2" y="1034"/>
            <a:chExt cx="164" cy="3294"/>
          </a:xfrm>
        </p:grpSpPr>
        <p:pic>
          <p:nvPicPr>
            <p:cNvPr id="136211"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12"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pic>
        <p:nvPicPr>
          <p:cNvPr id="337928" name="Picture 8"/>
          <p:cNvPicPr>
            <a:picLocks noChangeAspect="1" noChangeArrowheads="1"/>
          </p:cNvPicPr>
          <p:nvPr/>
        </p:nvPicPr>
        <p:blipFill>
          <a:blip r:embed="rId3">
            <a:extLst>
              <a:ext uri="{28A0092B-C50C-407E-A947-70E740481C1C}">
                <a14:useLocalDpi xmlns:a14="http://schemas.microsoft.com/office/drawing/2010/main" val="0"/>
              </a:ext>
            </a:extLst>
          </a:blip>
          <a:srcRect l="49832" b="50348"/>
          <a:stretch>
            <a:fillRect/>
          </a:stretch>
        </p:blipFill>
        <p:spPr bwMode="auto">
          <a:xfrm>
            <a:off x="3568700" y="2163763"/>
            <a:ext cx="2214563"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29" name="Picture 9"/>
          <p:cNvPicPr>
            <a:picLocks noChangeAspect="1" noChangeArrowheads="1"/>
          </p:cNvPicPr>
          <p:nvPr/>
        </p:nvPicPr>
        <p:blipFill>
          <a:blip r:embed="rId3">
            <a:extLst>
              <a:ext uri="{28A0092B-C50C-407E-A947-70E740481C1C}">
                <a14:useLocalDpi xmlns:a14="http://schemas.microsoft.com/office/drawing/2010/main" val="0"/>
              </a:ext>
            </a:extLst>
          </a:blip>
          <a:srcRect t="49713" r="49832"/>
          <a:stretch>
            <a:fillRect/>
          </a:stretch>
        </p:blipFill>
        <p:spPr bwMode="auto">
          <a:xfrm>
            <a:off x="6489700" y="2971800"/>
            <a:ext cx="22145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30" name="Picture 10"/>
          <p:cNvPicPr>
            <a:picLocks noChangeAspect="1" noChangeArrowheads="1"/>
          </p:cNvPicPr>
          <p:nvPr/>
        </p:nvPicPr>
        <p:blipFill>
          <a:blip r:embed="rId3">
            <a:extLst>
              <a:ext uri="{28A0092B-C50C-407E-A947-70E740481C1C}">
                <a14:useLocalDpi xmlns:a14="http://schemas.microsoft.com/office/drawing/2010/main" val="0"/>
              </a:ext>
            </a:extLst>
          </a:blip>
          <a:srcRect l="49832" t="49744"/>
          <a:stretch>
            <a:fillRect/>
          </a:stretch>
        </p:blipFill>
        <p:spPr bwMode="auto">
          <a:xfrm>
            <a:off x="9412288" y="3787775"/>
            <a:ext cx="2214562"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31" name="AutoShape 11"/>
          <p:cNvSpPr>
            <a:spLocks noChangeArrowheads="1"/>
          </p:cNvSpPr>
          <p:nvPr/>
        </p:nvSpPr>
        <p:spPr bwMode="auto">
          <a:xfrm>
            <a:off x="1928813" y="3827463"/>
            <a:ext cx="1635125" cy="441325"/>
          </a:xfrm>
          <a:prstGeom prst="rightArrow">
            <a:avLst>
              <a:gd name="adj1" fmla="val 50000"/>
              <a:gd name="adj2" fmla="val 69469"/>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337932" name="Text Box 12"/>
          <p:cNvSpPr txBox="1">
            <a:spLocks noChangeArrowheads="1"/>
          </p:cNvSpPr>
          <p:nvPr/>
        </p:nvSpPr>
        <p:spPr bwMode="auto">
          <a:xfrm>
            <a:off x="573088" y="4289425"/>
            <a:ext cx="300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Laplacian filter of bone scan (a)</a:t>
            </a:r>
            <a:endParaRPr lang="en-US"/>
          </a:p>
        </p:txBody>
      </p:sp>
      <p:sp>
        <p:nvSpPr>
          <p:cNvPr id="337933" name="AutoShape 13"/>
          <p:cNvSpPr>
            <a:spLocks noChangeArrowheads="1"/>
          </p:cNvSpPr>
          <p:nvPr/>
        </p:nvSpPr>
        <p:spPr bwMode="auto">
          <a:xfrm>
            <a:off x="4895850" y="4687888"/>
            <a:ext cx="1595438" cy="441325"/>
          </a:xfrm>
          <a:prstGeom prst="rightArrow">
            <a:avLst>
              <a:gd name="adj1" fmla="val 50000"/>
              <a:gd name="adj2" fmla="val 67783"/>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337934" name="Text Box 14"/>
          <p:cNvSpPr txBox="1">
            <a:spLocks noChangeArrowheads="1"/>
          </p:cNvSpPr>
          <p:nvPr/>
        </p:nvSpPr>
        <p:spPr bwMode="auto">
          <a:xfrm>
            <a:off x="3405188" y="5148263"/>
            <a:ext cx="3159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Sharpened version of bone scan achieved by subtracting (a) and (b)</a:t>
            </a:r>
            <a:endParaRPr lang="en-US"/>
          </a:p>
        </p:txBody>
      </p:sp>
      <p:sp>
        <p:nvSpPr>
          <p:cNvPr id="337936" name="Text Box 16"/>
          <p:cNvSpPr txBox="1">
            <a:spLocks noChangeArrowheads="1"/>
          </p:cNvSpPr>
          <p:nvPr/>
        </p:nvSpPr>
        <p:spPr bwMode="auto">
          <a:xfrm>
            <a:off x="6369050" y="5962650"/>
            <a:ext cx="3113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Sobel filter of bone scan (a)</a:t>
            </a:r>
            <a:endParaRPr lang="en-US"/>
          </a:p>
        </p:txBody>
      </p:sp>
      <p:sp>
        <p:nvSpPr>
          <p:cNvPr id="136205" name="Text Box 17"/>
          <p:cNvSpPr txBox="1">
            <a:spLocks noChangeArrowheads="1"/>
          </p:cNvSpPr>
          <p:nvPr/>
        </p:nvSpPr>
        <p:spPr bwMode="auto">
          <a:xfrm>
            <a:off x="1373188" y="3836988"/>
            <a:ext cx="48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(a)</a:t>
            </a:r>
            <a:endParaRPr lang="en-US" b="1"/>
          </a:p>
        </p:txBody>
      </p:sp>
      <p:sp>
        <p:nvSpPr>
          <p:cNvPr id="337938" name="Text Box 18"/>
          <p:cNvSpPr txBox="1">
            <a:spLocks noChangeArrowheads="1"/>
          </p:cNvSpPr>
          <p:nvPr/>
        </p:nvSpPr>
        <p:spPr bwMode="auto">
          <a:xfrm>
            <a:off x="4311650" y="4703763"/>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(b)</a:t>
            </a:r>
            <a:endParaRPr lang="en-US" b="1"/>
          </a:p>
        </p:txBody>
      </p:sp>
      <p:sp>
        <p:nvSpPr>
          <p:cNvPr id="337939" name="Text Box 19"/>
          <p:cNvSpPr txBox="1">
            <a:spLocks noChangeArrowheads="1"/>
          </p:cNvSpPr>
          <p:nvPr/>
        </p:nvSpPr>
        <p:spPr bwMode="auto">
          <a:xfrm>
            <a:off x="7265988" y="5511800"/>
            <a:ext cx="47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(c)</a:t>
            </a:r>
            <a:endParaRPr lang="en-US" b="1"/>
          </a:p>
        </p:txBody>
      </p:sp>
      <p:sp>
        <p:nvSpPr>
          <p:cNvPr id="337940" name="Text Box 20"/>
          <p:cNvSpPr txBox="1">
            <a:spLocks noChangeArrowheads="1"/>
          </p:cNvSpPr>
          <p:nvPr/>
        </p:nvSpPr>
        <p:spPr bwMode="auto">
          <a:xfrm>
            <a:off x="10206038" y="6327775"/>
            <a:ext cx="50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(d)</a:t>
            </a:r>
            <a:endParaRPr lang="en-US" b="1"/>
          </a:p>
        </p:txBody>
      </p:sp>
      <p:sp>
        <p:nvSpPr>
          <p:cNvPr id="337942" name="AutoShape 22"/>
          <p:cNvSpPr>
            <a:spLocks noChangeArrowheads="1"/>
          </p:cNvSpPr>
          <p:nvPr/>
        </p:nvSpPr>
        <p:spPr bwMode="auto">
          <a:xfrm>
            <a:off x="10750550" y="6321425"/>
            <a:ext cx="2246313" cy="441325"/>
          </a:xfrm>
          <a:prstGeom prst="rightArrow">
            <a:avLst>
              <a:gd name="adj1" fmla="val 50000"/>
              <a:gd name="adj2" fmla="val 95436"/>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337943" name="AutoShape 23"/>
          <p:cNvSpPr>
            <a:spLocks noChangeArrowheads="1"/>
          </p:cNvSpPr>
          <p:nvPr/>
        </p:nvSpPr>
        <p:spPr bwMode="auto">
          <a:xfrm>
            <a:off x="7812088" y="5519738"/>
            <a:ext cx="1597025" cy="441325"/>
          </a:xfrm>
          <a:prstGeom prst="rightArrow">
            <a:avLst>
              <a:gd name="adj1" fmla="val 50000"/>
              <a:gd name="adj2" fmla="val 67851"/>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3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3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9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794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7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1" grpId="0" animBg="1"/>
      <p:bldP spid="337932" grpId="0"/>
      <p:bldP spid="337933" grpId="0" animBg="1"/>
      <p:bldP spid="337934" grpId="0"/>
      <p:bldP spid="337936" grpId="0"/>
      <p:bldP spid="337938" grpId="0"/>
      <p:bldP spid="337939" grpId="0"/>
      <p:bldP spid="337940" grpId="0"/>
      <p:bldP spid="337942" grpId="0" animBg="1"/>
      <p:bldP spid="33794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a:xfrm>
            <a:off x="360363" y="0"/>
            <a:ext cx="10972800" cy="1143000"/>
          </a:xfrm>
        </p:spPr>
        <p:txBody>
          <a:bodyPr/>
          <a:lstStyle/>
          <a:p>
            <a:pPr eaLnBrk="1" hangingPunct="1"/>
            <a:r>
              <a:rPr lang="en-IE" sz="3600" smtClean="0">
                <a:ea typeface="ＭＳ Ｐゴシック" panose="020B0600070205080204" pitchFamily="34" charset="-128"/>
              </a:rPr>
              <a:t>Combining Spatial Enhancement Methods (cont…)</a:t>
            </a:r>
            <a:endParaRPr lang="en-US" sz="3600" smtClean="0">
              <a:ea typeface="ＭＳ Ｐゴシック" panose="020B0600070205080204" pitchFamily="34" charset="-128"/>
            </a:endParaRPr>
          </a:p>
        </p:txBody>
      </p:sp>
      <p:pic>
        <p:nvPicPr>
          <p:cNvPr id="325637" name="Picture 5"/>
          <p:cNvPicPr>
            <a:picLocks noChangeAspect="1" noChangeArrowheads="1"/>
          </p:cNvPicPr>
          <p:nvPr/>
        </p:nvPicPr>
        <p:blipFill>
          <a:blip r:embed="rId3">
            <a:extLst>
              <a:ext uri="{28A0092B-C50C-407E-A947-70E740481C1C}">
                <a14:useLocalDpi xmlns:a14="http://schemas.microsoft.com/office/drawing/2010/main" val="0"/>
              </a:ext>
            </a:extLst>
          </a:blip>
          <a:srcRect l="49542" t="49515"/>
          <a:stretch>
            <a:fillRect/>
          </a:stretch>
        </p:blipFill>
        <p:spPr bwMode="auto">
          <a:xfrm>
            <a:off x="9404350" y="1550988"/>
            <a:ext cx="2216150"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44" name="Group 6"/>
          <p:cNvGrpSpPr>
            <a:grpSpLocks/>
          </p:cNvGrpSpPr>
          <p:nvPr/>
        </p:nvGrpSpPr>
        <p:grpSpPr bwMode="auto">
          <a:xfrm>
            <a:off x="-4763" y="1631950"/>
            <a:ext cx="347663" cy="5229225"/>
            <a:chOff x="-2" y="1034"/>
            <a:chExt cx="164" cy="3294"/>
          </a:xfrm>
        </p:grpSpPr>
        <p:pic>
          <p:nvPicPr>
            <p:cNvPr id="138260" name="Picture 7"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61" name="Rectangle 8"/>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r" eaLnBrk="1" hangingPunct="1"/>
              <a:r>
                <a:rPr lang="en-IE" sz="1200">
                  <a:solidFill>
                    <a:schemeClr val="bg1"/>
                  </a:solidFill>
                </a:rPr>
                <a:t>Images taken from Gonzalez &amp; Woods, Digital Image Processing (2002)</a:t>
              </a:r>
              <a:endParaRPr lang="en-US" sz="1200">
                <a:solidFill>
                  <a:schemeClr val="bg1"/>
                </a:solidFill>
              </a:endParaRPr>
            </a:p>
          </p:txBody>
        </p:sp>
      </p:grpSp>
      <p:pic>
        <p:nvPicPr>
          <p:cNvPr id="325641" name="Picture 9"/>
          <p:cNvPicPr>
            <a:picLocks noChangeAspect="1" noChangeArrowheads="1"/>
          </p:cNvPicPr>
          <p:nvPr/>
        </p:nvPicPr>
        <p:blipFill>
          <a:blip r:embed="rId3">
            <a:extLst>
              <a:ext uri="{28A0092B-C50C-407E-A947-70E740481C1C}">
                <a14:useLocalDpi xmlns:a14="http://schemas.microsoft.com/office/drawing/2010/main" val="0"/>
              </a:ext>
            </a:extLst>
          </a:blip>
          <a:srcRect t="49545" r="50603"/>
          <a:stretch>
            <a:fillRect/>
          </a:stretch>
        </p:blipFill>
        <p:spPr bwMode="auto">
          <a:xfrm>
            <a:off x="6494463" y="2559050"/>
            <a:ext cx="216852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642" name="Picture 10"/>
          <p:cNvPicPr>
            <a:picLocks noChangeAspect="1" noChangeArrowheads="1"/>
          </p:cNvPicPr>
          <p:nvPr/>
        </p:nvPicPr>
        <p:blipFill>
          <a:blip r:embed="rId3">
            <a:extLst>
              <a:ext uri="{28A0092B-C50C-407E-A947-70E740481C1C}">
                <a14:useLocalDpi xmlns:a14="http://schemas.microsoft.com/office/drawing/2010/main" val="0"/>
              </a:ext>
            </a:extLst>
          </a:blip>
          <a:srcRect l="49542" b="50151"/>
          <a:stretch>
            <a:fillRect/>
          </a:stretch>
        </p:blipFill>
        <p:spPr bwMode="auto">
          <a:xfrm>
            <a:off x="3538538" y="3016250"/>
            <a:ext cx="221615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11"/>
          <p:cNvPicPr>
            <a:picLocks noChangeAspect="1" noChangeArrowheads="1"/>
          </p:cNvPicPr>
          <p:nvPr/>
        </p:nvPicPr>
        <p:blipFill>
          <a:blip r:embed="rId3">
            <a:extLst>
              <a:ext uri="{28A0092B-C50C-407E-A947-70E740481C1C}">
                <a14:useLocalDpi xmlns:a14="http://schemas.microsoft.com/office/drawing/2010/main" val="0"/>
              </a:ext>
            </a:extLst>
          </a:blip>
          <a:srcRect r="49591" b="49879"/>
          <a:stretch>
            <a:fillRect/>
          </a:stretch>
        </p:blipFill>
        <p:spPr bwMode="auto">
          <a:xfrm>
            <a:off x="585788" y="3714750"/>
            <a:ext cx="22145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5644" name="AutoShape 12"/>
          <p:cNvSpPr>
            <a:spLocks noChangeArrowheads="1"/>
          </p:cNvSpPr>
          <p:nvPr/>
        </p:nvSpPr>
        <p:spPr bwMode="auto">
          <a:xfrm>
            <a:off x="1930400" y="3343275"/>
            <a:ext cx="1700213" cy="441325"/>
          </a:xfrm>
          <a:prstGeom prst="rightArrow">
            <a:avLst>
              <a:gd name="adj1" fmla="val 50000"/>
              <a:gd name="adj2" fmla="val 72235"/>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325645" name="Text Box 13"/>
          <p:cNvSpPr txBox="1">
            <a:spLocks noChangeArrowheads="1"/>
          </p:cNvSpPr>
          <p:nvPr/>
        </p:nvSpPr>
        <p:spPr bwMode="auto">
          <a:xfrm>
            <a:off x="488950" y="2495550"/>
            <a:ext cx="3151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The function of (c) minus (e) which will be used as a mask</a:t>
            </a:r>
            <a:endParaRPr lang="en-US"/>
          </a:p>
        </p:txBody>
      </p:sp>
      <p:sp>
        <p:nvSpPr>
          <p:cNvPr id="325646" name="AutoShape 14"/>
          <p:cNvSpPr>
            <a:spLocks noChangeArrowheads="1"/>
          </p:cNvSpPr>
          <p:nvPr/>
        </p:nvSpPr>
        <p:spPr bwMode="auto">
          <a:xfrm>
            <a:off x="4811713" y="2641600"/>
            <a:ext cx="1635125" cy="441325"/>
          </a:xfrm>
          <a:prstGeom prst="rightArrow">
            <a:avLst>
              <a:gd name="adj1" fmla="val 50000"/>
              <a:gd name="adj2" fmla="val 69469"/>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325647" name="Text Box 15"/>
          <p:cNvSpPr txBox="1">
            <a:spLocks noChangeArrowheads="1"/>
          </p:cNvSpPr>
          <p:nvPr/>
        </p:nvSpPr>
        <p:spPr bwMode="auto">
          <a:xfrm>
            <a:off x="3560763" y="1776413"/>
            <a:ext cx="30051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Sharpened image which is sum of (a) and (f)</a:t>
            </a:r>
            <a:endParaRPr lang="en-US"/>
          </a:p>
        </p:txBody>
      </p:sp>
      <p:sp>
        <p:nvSpPr>
          <p:cNvPr id="325649" name="Text Box 17"/>
          <p:cNvSpPr txBox="1">
            <a:spLocks noChangeArrowheads="1"/>
          </p:cNvSpPr>
          <p:nvPr/>
        </p:nvSpPr>
        <p:spPr bwMode="auto">
          <a:xfrm>
            <a:off x="6503988" y="1255713"/>
            <a:ext cx="2997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Result of applying a power-law trans. to (g)</a:t>
            </a:r>
            <a:endParaRPr lang="en-US"/>
          </a:p>
        </p:txBody>
      </p:sp>
      <p:sp>
        <p:nvSpPr>
          <p:cNvPr id="138253" name="Text Box 18"/>
          <p:cNvSpPr txBox="1">
            <a:spLocks noChangeArrowheads="1"/>
          </p:cNvSpPr>
          <p:nvPr/>
        </p:nvSpPr>
        <p:spPr bwMode="auto">
          <a:xfrm>
            <a:off x="1373188" y="3352800"/>
            <a:ext cx="48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(e)</a:t>
            </a:r>
            <a:endParaRPr lang="en-US" b="1"/>
          </a:p>
        </p:txBody>
      </p:sp>
      <p:sp>
        <p:nvSpPr>
          <p:cNvPr id="325651" name="Text Box 19"/>
          <p:cNvSpPr txBox="1">
            <a:spLocks noChangeArrowheads="1"/>
          </p:cNvSpPr>
          <p:nvPr/>
        </p:nvSpPr>
        <p:spPr bwMode="auto">
          <a:xfrm>
            <a:off x="4311650" y="2670175"/>
            <a:ext cx="468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(f)</a:t>
            </a:r>
            <a:endParaRPr lang="en-US" b="1"/>
          </a:p>
        </p:txBody>
      </p:sp>
      <p:sp>
        <p:nvSpPr>
          <p:cNvPr id="325652" name="Text Box 20"/>
          <p:cNvSpPr txBox="1">
            <a:spLocks noChangeArrowheads="1"/>
          </p:cNvSpPr>
          <p:nvPr/>
        </p:nvSpPr>
        <p:spPr bwMode="auto">
          <a:xfrm>
            <a:off x="7265988" y="2212975"/>
            <a:ext cx="49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(g)</a:t>
            </a:r>
            <a:endParaRPr lang="en-US" b="1"/>
          </a:p>
        </p:txBody>
      </p:sp>
      <p:sp>
        <p:nvSpPr>
          <p:cNvPr id="325653" name="Text Box 21"/>
          <p:cNvSpPr txBox="1">
            <a:spLocks noChangeArrowheads="1"/>
          </p:cNvSpPr>
          <p:nvPr/>
        </p:nvSpPr>
        <p:spPr bwMode="auto">
          <a:xfrm>
            <a:off x="10206038" y="1250950"/>
            <a:ext cx="512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en-IE" b="1"/>
              <a:t>(h)</a:t>
            </a:r>
            <a:endParaRPr lang="en-US" b="1"/>
          </a:p>
        </p:txBody>
      </p:sp>
      <p:sp>
        <p:nvSpPr>
          <p:cNvPr id="138257" name="AutoShape 22"/>
          <p:cNvSpPr>
            <a:spLocks noChangeArrowheads="1"/>
          </p:cNvSpPr>
          <p:nvPr/>
        </p:nvSpPr>
        <p:spPr bwMode="auto">
          <a:xfrm>
            <a:off x="-1211263" y="5848350"/>
            <a:ext cx="1866901" cy="441325"/>
          </a:xfrm>
          <a:prstGeom prst="rightArrow">
            <a:avLst>
              <a:gd name="adj1" fmla="val 50000"/>
              <a:gd name="adj2" fmla="val 79317"/>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
        <p:nvSpPr>
          <p:cNvPr id="138258" name="Text Box 23"/>
          <p:cNvSpPr txBox="1">
            <a:spLocks noChangeArrowheads="1"/>
          </p:cNvSpPr>
          <p:nvPr/>
        </p:nvSpPr>
        <p:spPr bwMode="auto">
          <a:xfrm>
            <a:off x="508000" y="6248400"/>
            <a:ext cx="36591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algn="just" eaLnBrk="1" hangingPunct="1"/>
            <a:r>
              <a:rPr lang="en-IE"/>
              <a:t>Image (d) smoothed with a 5*5 averaging filter</a:t>
            </a:r>
            <a:endParaRPr lang="en-US"/>
          </a:p>
        </p:txBody>
      </p:sp>
      <p:sp>
        <p:nvSpPr>
          <p:cNvPr id="325657" name="AutoShape 25"/>
          <p:cNvSpPr>
            <a:spLocks noChangeArrowheads="1"/>
          </p:cNvSpPr>
          <p:nvPr/>
        </p:nvSpPr>
        <p:spPr bwMode="auto">
          <a:xfrm>
            <a:off x="7831138" y="2179638"/>
            <a:ext cx="1636712" cy="441325"/>
          </a:xfrm>
          <a:prstGeom prst="rightArrow">
            <a:avLst>
              <a:gd name="adj1" fmla="val 50000"/>
              <a:gd name="adj2" fmla="val 69537"/>
            </a:avLst>
          </a:prstGeom>
          <a:solidFill>
            <a:srgbClr val="000080"/>
          </a:solidFill>
          <a:ln w="12700">
            <a:solidFill>
              <a:schemeClr val="tx1"/>
            </a:solidFill>
            <a:miter lim="800000"/>
            <a:headEnd/>
            <a:tailEnd/>
          </a:ln>
        </p:spPr>
        <p:txBody>
          <a:bodyPr wrap="none" anchor="ct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eaLnBrk="0" fontAlgn="base" hangingPunct="0">
              <a:spcBef>
                <a:spcPct val="0"/>
              </a:spcBef>
              <a:spcAft>
                <a:spcPct val="0"/>
              </a:spcAft>
              <a:defRPr>
                <a:solidFill>
                  <a:schemeClr val="tx1"/>
                </a:solidFill>
                <a:latin typeface="Constantia" panose="02030602050306030303" pitchFamily="18" charset="0"/>
              </a:defRPr>
            </a:lvl6pPr>
            <a:lvl7pPr marL="2971800" indent="-228600" eaLnBrk="0" fontAlgn="base" hangingPunct="0">
              <a:spcBef>
                <a:spcPct val="0"/>
              </a:spcBef>
              <a:spcAft>
                <a:spcPct val="0"/>
              </a:spcAft>
              <a:defRPr>
                <a:solidFill>
                  <a:schemeClr val="tx1"/>
                </a:solidFill>
                <a:latin typeface="Constantia" panose="02030602050306030303" pitchFamily="18" charset="0"/>
              </a:defRPr>
            </a:lvl7pPr>
            <a:lvl8pPr marL="3429000" indent="-228600" eaLnBrk="0" fontAlgn="base" hangingPunct="0">
              <a:spcBef>
                <a:spcPct val="0"/>
              </a:spcBef>
              <a:spcAft>
                <a:spcPct val="0"/>
              </a:spcAft>
              <a:defRPr>
                <a:solidFill>
                  <a:schemeClr val="tx1"/>
                </a:solidFill>
                <a:latin typeface="Constantia" panose="02030602050306030303" pitchFamily="18" charset="0"/>
              </a:defRPr>
            </a:lvl8pPr>
            <a:lvl9pPr marL="3886200" indent="-2286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56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56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56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56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56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56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6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56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56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4" grpId="0" animBg="1"/>
      <p:bldP spid="325645" grpId="0"/>
      <p:bldP spid="325646" grpId="0" animBg="1"/>
      <p:bldP spid="325647" grpId="0"/>
      <p:bldP spid="325649" grpId="0"/>
      <p:bldP spid="325651" grpId="0"/>
      <p:bldP spid="325652" grpId="0"/>
      <p:bldP spid="325653" grpId="0"/>
      <p:bldP spid="32565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27849</TotalTime>
  <Words>4142</Words>
  <Application>Microsoft Office PowerPoint</Application>
  <PresentationFormat>Widescreen</PresentationFormat>
  <Paragraphs>989</Paragraphs>
  <Slides>151</Slides>
  <Notes>30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7</vt:i4>
      </vt:variant>
      <vt:variant>
        <vt:lpstr>Slide Titles</vt:lpstr>
      </vt:variant>
      <vt:variant>
        <vt:i4>151</vt:i4>
      </vt:variant>
    </vt:vector>
  </HeadingPairs>
  <TitlesOfParts>
    <vt:vector size="176" baseType="lpstr">
      <vt:lpstr>微軟正黑體</vt:lpstr>
      <vt:lpstr>ＭＳ Ｐゴシック</vt:lpstr>
      <vt:lpstr>宋体</vt:lpstr>
      <vt:lpstr>宋体</vt:lpstr>
      <vt:lpstr>Arial</vt:lpstr>
      <vt:lpstr>Calibri</vt:lpstr>
      <vt:lpstr>Constantia</vt:lpstr>
      <vt:lpstr>Helvetica</vt:lpstr>
      <vt:lpstr>新細明體</vt:lpstr>
      <vt:lpstr>新細明體</vt:lpstr>
      <vt:lpstr>StarSymbol</vt:lpstr>
      <vt:lpstr>Symbol</vt:lpstr>
      <vt:lpstr>Tahoma</vt:lpstr>
      <vt:lpstr>Times New Roman</vt:lpstr>
      <vt:lpstr>Verdana</vt:lpstr>
      <vt:lpstr>Wingdings</vt:lpstr>
      <vt:lpstr>Wingdings 2</vt:lpstr>
      <vt:lpstr>Flow</vt:lpstr>
      <vt:lpstr>Picture Publisher Bild</vt:lpstr>
      <vt:lpstr>方程式</vt:lpstr>
      <vt:lpstr>Equation</vt:lpstr>
      <vt:lpstr>Chart</vt:lpstr>
      <vt:lpstr>Diagram</vt:lpstr>
      <vt:lpstr>Bitmap Image</vt:lpstr>
      <vt:lpstr>Microsoft Equation 3.0</vt:lpstr>
      <vt:lpstr>Module 3</vt:lpstr>
      <vt:lpstr>Introduction    Why we need image enhancement?   </vt:lpstr>
      <vt:lpstr>Image Enhancement Methods </vt:lpstr>
      <vt:lpstr>Image Enhancement in the Spatial Domain</vt:lpstr>
      <vt:lpstr>Spatial filtering</vt:lpstr>
      <vt:lpstr>Some Basic Intensity (Gray-level) Transformation Functions(point processing functions)</vt:lpstr>
      <vt:lpstr>Some Basic Intensity (Gray-level) Transformation Functions continued..</vt:lpstr>
      <vt:lpstr>Linear Functions</vt:lpstr>
      <vt:lpstr>Linear Functions</vt:lpstr>
      <vt:lpstr>PowerPoint Presentation</vt:lpstr>
      <vt:lpstr>Logarithmic Transformations</vt:lpstr>
      <vt:lpstr>PowerPoint Presentation</vt:lpstr>
      <vt:lpstr>PowerPoint Presentation</vt:lpstr>
      <vt:lpstr>PowerPoint Presentation</vt:lpstr>
      <vt:lpstr>Power-Law Transformations</vt:lpstr>
      <vt:lpstr>Power-Law Transformations</vt:lpstr>
      <vt:lpstr>Power-Law Transformation Example 1: Gamma Correction </vt:lpstr>
      <vt:lpstr>Example 2: Gamma Correction </vt:lpstr>
      <vt:lpstr>Example 3: Gamma Correction </vt:lpstr>
      <vt:lpstr>Piecewise-Linear Transformation Functions</vt:lpstr>
      <vt:lpstr>Contrast stretching  </vt:lpstr>
      <vt:lpstr>Piecewise-Linear Transformation Functions Case 1: Contrast Stretching </vt:lpstr>
      <vt:lpstr>PowerPoint Presentation</vt:lpstr>
      <vt:lpstr>PowerPoint Presentation</vt:lpstr>
      <vt:lpstr>Case 2:Gray-level Slicing  OR Intensity- level slicing </vt:lpstr>
      <vt:lpstr>PowerPoint Presentation</vt:lpstr>
      <vt:lpstr>Case 3:Bit-plane Slicing </vt:lpstr>
      <vt:lpstr>PowerPoint Presentation</vt:lpstr>
      <vt:lpstr>PowerPoint Presentation</vt:lpstr>
      <vt:lpstr>PowerPoint Presentation</vt:lpstr>
      <vt:lpstr>Advantages of bit plane slicing </vt:lpstr>
      <vt:lpstr>PowerPoint Presentation</vt:lpstr>
      <vt:lpstr>PowerPoint Presentation</vt:lpstr>
      <vt:lpstr>PowerPoint Presentation</vt:lpstr>
      <vt:lpstr>The Spatial Filtering Process</vt:lpstr>
      <vt:lpstr>Strange Things Happen At The Edges!</vt:lpstr>
      <vt:lpstr>Strange Things Happen At The Edges! (cont…)</vt:lpstr>
      <vt:lpstr>Correlation and  Convolution</vt:lpstr>
      <vt:lpstr>PowerPoint Presentation</vt:lpstr>
      <vt:lpstr>PowerPoint Presentation</vt:lpstr>
      <vt:lpstr>Smoothing Spatial Filters </vt:lpstr>
      <vt:lpstr>PowerPoint Presentation</vt:lpstr>
      <vt:lpstr>Weighted Smoothing Filters</vt:lpstr>
      <vt:lpstr>Smoothing Spatial Filtering</vt:lpstr>
      <vt:lpstr>PowerPoint Presentation</vt:lpstr>
      <vt:lpstr>PowerPoint Presentation</vt:lpstr>
      <vt:lpstr>PowerPoint Presentation</vt:lpstr>
      <vt:lpstr>PowerPoint Presentation</vt:lpstr>
      <vt:lpstr>PowerPoint Presentation</vt:lpstr>
      <vt:lpstr>PowerPoint Presentation</vt:lpstr>
      <vt:lpstr>Another Smoothing Example</vt:lpstr>
      <vt:lpstr>Limitations of Averaging filter </vt:lpstr>
      <vt:lpstr>Order-Statistic Filters </vt:lpstr>
      <vt:lpstr>Median filtering example</vt:lpstr>
      <vt:lpstr>PowerPoint Presentation</vt:lpstr>
      <vt:lpstr>Median filtering example</vt:lpstr>
      <vt:lpstr>PowerPoint Presentation</vt:lpstr>
      <vt:lpstr>PowerPoint Presentation</vt:lpstr>
      <vt:lpstr>PowerPoint Presentation</vt:lpstr>
      <vt:lpstr>Sharpening Spatial Filters/ High pass filter</vt:lpstr>
      <vt:lpstr>PowerPoint Presentation</vt:lpstr>
      <vt:lpstr>PowerPoint Presentation</vt:lpstr>
      <vt:lpstr>Spatial Differentiation</vt:lpstr>
      <vt:lpstr>1st and 2nd Derivative</vt:lpstr>
      <vt:lpstr>1st Derivative (cont…)</vt:lpstr>
      <vt:lpstr>2nd Derivative (cont…)</vt:lpstr>
      <vt:lpstr>Using Second Derivatives For Image sharpening </vt:lpstr>
      <vt:lpstr>PowerPoint Presentation</vt:lpstr>
      <vt:lpstr>The Laplacian (cont…)</vt:lpstr>
      <vt:lpstr>PowerPoint Presentation</vt:lpstr>
      <vt:lpstr>The Laplacian (cont…)</vt:lpstr>
      <vt:lpstr>But That Is Not Very Enhanced!</vt:lpstr>
      <vt:lpstr>Laplacian Image Enhancement</vt:lpstr>
      <vt:lpstr>Laplacian Image Enhancement</vt:lpstr>
      <vt:lpstr>Simplified Image Enhancement</vt:lpstr>
      <vt:lpstr>Simplified Image Enhancement (cont…)</vt:lpstr>
      <vt:lpstr>Simplified Image Enhancement (cont…)</vt:lpstr>
      <vt:lpstr>Variants On The Simple Laplacian</vt:lpstr>
      <vt:lpstr>Unsharp Masking  &amp; Highboost Filtering</vt:lpstr>
      <vt:lpstr>PowerPoint Presentation</vt:lpstr>
      <vt:lpstr>Example of unsharp masking</vt:lpstr>
      <vt:lpstr>PowerPoint Presentation</vt:lpstr>
      <vt:lpstr>1st Derivative for image sharpening – The Gradient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Roberts cross –gradient operators</vt:lpstr>
      <vt:lpstr>PowerPoint Presentation</vt:lpstr>
      <vt:lpstr>1st Derivative Filtering (cont…)</vt:lpstr>
      <vt:lpstr>Sobel Operators</vt:lpstr>
      <vt:lpstr>Sobel Example</vt:lpstr>
      <vt:lpstr>PowerPoint Presentation</vt:lpstr>
      <vt:lpstr>1st &amp; 2nd Derivatives</vt:lpstr>
      <vt:lpstr>Combining Spatial Enhancement Methods (cont…)</vt:lpstr>
      <vt:lpstr>Combining Spatial Enhancement Methods (cont…)</vt:lpstr>
      <vt:lpstr>Combining Spatial Enhancement Methods (cont…)</vt:lpstr>
      <vt:lpstr>PowerPoint Presentation</vt:lpstr>
      <vt:lpstr>PowerPoint Presentation</vt:lpstr>
      <vt:lpstr>Why Histogram?</vt:lpstr>
      <vt:lpstr>Some Typical Histograms </vt:lpstr>
      <vt:lpstr>PowerPoint Presentation</vt:lpstr>
      <vt:lpstr>PowerPoint Presentation</vt:lpstr>
      <vt:lpstr>Why Histogram equalization?</vt:lpstr>
      <vt:lpstr>Another Example</vt:lpstr>
      <vt:lpstr>Histogram Processing </vt:lpstr>
      <vt:lpstr>Histogram Equalization Example:   </vt:lpstr>
      <vt:lpstr>Histogram Equalization</vt:lpstr>
      <vt:lpstr>PowerPoint Presentation</vt:lpstr>
      <vt:lpstr>PowerPoint Presentation</vt:lpstr>
      <vt:lpstr>PowerPoint Presentation</vt:lpstr>
      <vt:lpstr>PowerPoint Presentation</vt:lpstr>
      <vt:lpstr>PowerPoint Presentation</vt:lpstr>
      <vt:lpstr>PowerPoint Presentation</vt:lpstr>
      <vt:lpstr>Histogram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Equalization</vt:lpstr>
      <vt:lpstr>Histogram Specification</vt:lpstr>
      <vt:lpstr>     Histogram Specification(Histogram Matching)  </vt:lpstr>
      <vt:lpstr>Given Information</vt:lpstr>
      <vt:lpstr>Approach of derivation </vt:lpstr>
      <vt:lpstr>PowerPoint Presentation</vt:lpstr>
      <vt:lpstr>From the gray values n we can obtain the gray values z by using the inverse transformation,  z = G-1(v)     </vt:lpstr>
      <vt:lpstr>PowerPoint Presentation</vt:lpstr>
      <vt:lpstr>Algorithm for histogram specification: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Nitin Chaudhari</dc:creator>
  <cp:lastModifiedBy>Admin1</cp:lastModifiedBy>
  <cp:revision>744</cp:revision>
  <dcterms:created xsi:type="dcterms:W3CDTF">2015-07-23T12:26:20Z</dcterms:created>
  <dcterms:modified xsi:type="dcterms:W3CDTF">2023-02-16T08:19:09Z</dcterms:modified>
</cp:coreProperties>
</file>